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notesMasterIdLst>
    <p:notesMasterId r:id="rId32"/>
  </p:notesMasterIdLst>
  <p:handoutMasterIdLst>
    <p:handoutMasterId r:id="rId33"/>
  </p:handoutMasterIdLst>
  <p:sldIdLst>
    <p:sldId id="256" r:id="rId2"/>
    <p:sldId id="257" r:id="rId3"/>
    <p:sldId id="317" r:id="rId4"/>
    <p:sldId id="297" r:id="rId5"/>
    <p:sldId id="313" r:id="rId6"/>
    <p:sldId id="318" r:id="rId7"/>
    <p:sldId id="298" r:id="rId8"/>
    <p:sldId id="267" r:id="rId9"/>
    <p:sldId id="311" r:id="rId10"/>
    <p:sldId id="299" r:id="rId11"/>
    <p:sldId id="302" r:id="rId12"/>
    <p:sldId id="300" r:id="rId13"/>
    <p:sldId id="319" r:id="rId14"/>
    <p:sldId id="280" r:id="rId15"/>
    <p:sldId id="306" r:id="rId16"/>
    <p:sldId id="308" r:id="rId17"/>
    <p:sldId id="303" r:id="rId18"/>
    <p:sldId id="307" r:id="rId19"/>
    <p:sldId id="304" r:id="rId20"/>
    <p:sldId id="305" r:id="rId21"/>
    <p:sldId id="312" r:id="rId22"/>
    <p:sldId id="309" r:id="rId23"/>
    <p:sldId id="301" r:id="rId24"/>
    <p:sldId id="314" r:id="rId25"/>
    <p:sldId id="284" r:id="rId26"/>
    <p:sldId id="315" r:id="rId27"/>
    <p:sldId id="275" r:id="rId28"/>
    <p:sldId id="316" r:id="rId29"/>
    <p:sldId id="276" r:id="rId30"/>
    <p:sldId id="278" r:id="rId31"/>
  </p:sldIdLst>
  <p:sldSz cx="9144000" cy="6858000" type="screen4x3"/>
  <p:notesSz cx="7010400" cy="9296400"/>
  <p:defaultTextStyle>
    <a:defPPr>
      <a:defRPr lang="es-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BAB53"/>
    <a:srgbClr val="FF7B21"/>
    <a:srgbClr val="FF6600"/>
    <a:srgbClr val="F86818"/>
    <a:srgbClr val="666699"/>
  </p:clrMru>
</p:presentationPr>
</file>

<file path=ppt/tableStyles.xml><?xml version="1.0" encoding="utf-8"?>
<a:tblStyleLst xmlns:a="http://schemas.openxmlformats.org/drawingml/2006/main" def="{5C22544A-7EE6-4342-B048-85BDC9FD1C3A}">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97" autoAdjust="0"/>
    <p:restoredTop sz="91021" autoAdjust="0"/>
  </p:normalViewPr>
  <p:slideViewPr>
    <p:cSldViewPr>
      <p:cViewPr>
        <p:scale>
          <a:sx n="70" d="100"/>
          <a:sy n="70" d="100"/>
        </p:scale>
        <p:origin x="-1518" y="-294"/>
      </p:cViewPr>
      <p:guideLst>
        <p:guide orient="horz" pos="2160"/>
        <p:guide pos="2880"/>
      </p:guideLst>
    </p:cSldViewPr>
  </p:slideViewPr>
  <p:outlineViewPr>
    <p:cViewPr>
      <p:scale>
        <a:sx n="33" d="100"/>
        <a:sy n="33" d="100"/>
      </p:scale>
      <p:origin x="0" y="12342"/>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s-P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825CC00D-9ADF-43A4-A159-592B0542A3BB}" type="datetimeFigureOut">
              <a:rPr lang="es-PR" smtClean="0"/>
              <a:pPr/>
              <a:t>12/08/2010</a:t>
            </a:fld>
            <a:endParaRPr lang="es-PR"/>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s-P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A6D85F3C-8B57-476C-8AB7-5DAB9A21E35F}" type="slidenum">
              <a:rPr lang="es-PR" smtClean="0"/>
              <a:pPr/>
              <a:t>‹#›</a:t>
            </a:fld>
            <a:endParaRPr lang="es-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s-PR"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FCB9A0-911A-4C7C-8283-A4DC89A7E3CD}" type="datetimeFigureOut">
              <a:rPr lang="es-PR" smtClean="0"/>
              <a:pPr/>
              <a:t>12/08/2010</a:t>
            </a:fld>
            <a:endParaRPr lang="es-PR"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s-PR"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P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s-PR"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E969A88F-DD8C-4793-8943-CF4D87028E34}" type="slidenum">
              <a:rPr lang="es-PR" smtClean="0"/>
              <a:pPr/>
              <a:t>‹#›</a:t>
            </a:fld>
            <a:endParaRPr lang="es-PR"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PR" dirty="0"/>
          </a:p>
        </p:txBody>
      </p:sp>
      <p:sp>
        <p:nvSpPr>
          <p:cNvPr id="4" name="Slide Number Placeholder 3"/>
          <p:cNvSpPr>
            <a:spLocks noGrp="1"/>
          </p:cNvSpPr>
          <p:nvPr>
            <p:ph type="sldNum" sz="quarter" idx="10"/>
          </p:nvPr>
        </p:nvSpPr>
        <p:spPr/>
        <p:txBody>
          <a:bodyPr/>
          <a:lstStyle/>
          <a:p>
            <a:fld id="{E969A88F-DD8C-4793-8943-CF4D87028E34}" type="slidenum">
              <a:rPr lang="es-PR" smtClean="0"/>
              <a:pPr/>
              <a:t>4</a:t>
            </a:fld>
            <a:endParaRPr lang="es-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1774">
              <a:defRPr/>
            </a:pPr>
            <a:r>
              <a:rPr lang="en-US" dirty="0" smtClean="0">
                <a:latin typeface="Tahoma" pitchFamily="34" charset="0"/>
                <a:cs typeface="Tahoma" pitchFamily="34" charset="0"/>
              </a:rPr>
              <a:t>All cases used for CA, all clusters have HR systems.</a:t>
            </a:r>
            <a:endParaRPr lang="es-PR" dirty="0" smtClean="0">
              <a:latin typeface="Tahoma" pitchFamily="34" charset="0"/>
              <a:ea typeface="Tahoma" pitchFamily="34" charset="0"/>
              <a:cs typeface="Tahoma" pitchFamily="34" charset="0"/>
            </a:endParaRPr>
          </a:p>
        </p:txBody>
      </p:sp>
      <p:sp>
        <p:nvSpPr>
          <p:cNvPr id="4" name="Slide Number Placeholder 3"/>
          <p:cNvSpPr>
            <a:spLocks noGrp="1"/>
          </p:cNvSpPr>
          <p:nvPr>
            <p:ph type="sldNum" sz="quarter" idx="10"/>
          </p:nvPr>
        </p:nvSpPr>
        <p:spPr/>
        <p:txBody>
          <a:bodyPr/>
          <a:lstStyle/>
          <a:p>
            <a:fld id="{E969A88F-DD8C-4793-8943-CF4D87028E34}" type="slidenum">
              <a:rPr lang="es-PR" smtClean="0"/>
              <a:pPr/>
              <a:t>8</a:t>
            </a:fld>
            <a:endParaRPr lang="es-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1774"/>
            <a:endParaRPr lang="en-US" dirty="0" smtClean="0"/>
          </a:p>
        </p:txBody>
      </p:sp>
      <p:sp>
        <p:nvSpPr>
          <p:cNvPr id="4" name="Slide Number Placeholder 3"/>
          <p:cNvSpPr>
            <a:spLocks noGrp="1"/>
          </p:cNvSpPr>
          <p:nvPr>
            <p:ph type="sldNum" sz="quarter" idx="10"/>
          </p:nvPr>
        </p:nvSpPr>
        <p:spPr/>
        <p:txBody>
          <a:bodyPr/>
          <a:lstStyle/>
          <a:p>
            <a:fld id="{E969A88F-DD8C-4793-8943-CF4D87028E34}" type="slidenum">
              <a:rPr lang="es-PR" smtClean="0"/>
              <a:pPr/>
              <a:t>10</a:t>
            </a:fld>
            <a:endParaRPr lang="es-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PR" dirty="0"/>
          </a:p>
        </p:txBody>
      </p:sp>
      <p:sp>
        <p:nvSpPr>
          <p:cNvPr id="4" name="Slide Number Placeholder 3"/>
          <p:cNvSpPr>
            <a:spLocks noGrp="1"/>
          </p:cNvSpPr>
          <p:nvPr>
            <p:ph type="sldNum" sz="quarter" idx="10"/>
          </p:nvPr>
        </p:nvSpPr>
        <p:spPr/>
        <p:txBody>
          <a:bodyPr/>
          <a:lstStyle/>
          <a:p>
            <a:fld id="{E969A88F-DD8C-4793-8943-CF4D87028E34}" type="slidenum">
              <a:rPr lang="es-PR" smtClean="0"/>
              <a:pPr/>
              <a:t>11</a:t>
            </a:fld>
            <a:endParaRPr lang="es-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PR" dirty="0"/>
          </a:p>
        </p:txBody>
      </p:sp>
      <p:sp>
        <p:nvSpPr>
          <p:cNvPr id="4" name="Slide Number Placeholder 3"/>
          <p:cNvSpPr>
            <a:spLocks noGrp="1"/>
          </p:cNvSpPr>
          <p:nvPr>
            <p:ph type="sldNum" sz="quarter" idx="10"/>
          </p:nvPr>
        </p:nvSpPr>
        <p:spPr/>
        <p:txBody>
          <a:bodyPr/>
          <a:lstStyle/>
          <a:p>
            <a:fld id="{E969A88F-DD8C-4793-8943-CF4D87028E34}" type="slidenum">
              <a:rPr lang="es-PR" smtClean="0"/>
              <a:pPr/>
              <a:t>14</a:t>
            </a:fld>
            <a:endParaRPr lang="es-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PR" dirty="0"/>
          </a:p>
        </p:txBody>
      </p:sp>
      <p:sp>
        <p:nvSpPr>
          <p:cNvPr id="4" name="Slide Number Placeholder 3"/>
          <p:cNvSpPr>
            <a:spLocks noGrp="1"/>
          </p:cNvSpPr>
          <p:nvPr>
            <p:ph type="sldNum" sz="quarter" idx="10"/>
          </p:nvPr>
        </p:nvSpPr>
        <p:spPr/>
        <p:txBody>
          <a:bodyPr/>
          <a:lstStyle/>
          <a:p>
            <a:fld id="{E969A88F-DD8C-4793-8943-CF4D87028E34}" type="slidenum">
              <a:rPr lang="es-PR" smtClean="0"/>
              <a:pPr/>
              <a:t>17</a:t>
            </a:fld>
            <a:endParaRPr lang="es-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PR" dirty="0"/>
          </a:p>
        </p:txBody>
      </p:sp>
      <p:sp>
        <p:nvSpPr>
          <p:cNvPr id="4" name="Slide Number Placeholder 3"/>
          <p:cNvSpPr>
            <a:spLocks noGrp="1"/>
          </p:cNvSpPr>
          <p:nvPr>
            <p:ph type="sldNum" sz="quarter" idx="10"/>
          </p:nvPr>
        </p:nvSpPr>
        <p:spPr/>
        <p:txBody>
          <a:bodyPr/>
          <a:lstStyle/>
          <a:p>
            <a:fld id="{E969A88F-DD8C-4793-8943-CF4D87028E34}" type="slidenum">
              <a:rPr lang="es-PR" smtClean="0"/>
              <a:pPr/>
              <a:t>25</a:t>
            </a:fld>
            <a:endParaRPr lang="es-P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endParaRPr lang="en-US" dirty="0"/>
          </a:p>
        </p:txBody>
      </p:sp>
      <p:sp>
        <p:nvSpPr>
          <p:cNvPr id="4" name="Slide Number Placeholder 3"/>
          <p:cNvSpPr>
            <a:spLocks noGrp="1"/>
          </p:cNvSpPr>
          <p:nvPr>
            <p:ph type="sldNum" sz="quarter" idx="10"/>
          </p:nvPr>
        </p:nvSpPr>
        <p:spPr/>
        <p:txBody>
          <a:bodyPr/>
          <a:lstStyle/>
          <a:p>
            <a:fld id="{E969A88F-DD8C-4793-8943-CF4D87028E34}" type="slidenum">
              <a:rPr lang="es-PR" smtClean="0"/>
              <a:pPr/>
              <a:t>29</a:t>
            </a:fld>
            <a:endParaRPr lang="es-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11C6E820-1D86-49D7-A971-05280FE27812}" type="datetimeFigureOut">
              <a:rPr lang="es-PR" smtClean="0"/>
              <a:pPr/>
              <a:t>12/08/2010</a:t>
            </a:fld>
            <a:endParaRPr lang="es-PR" dirty="0"/>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s-PR" dirty="0"/>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2DE10340-1124-4FB8-A6C1-2ADA3F3C7F10}" type="slidenum">
              <a:rPr lang="es-PR" smtClean="0"/>
              <a:pPr/>
              <a:t>‹#›</a:t>
            </a:fld>
            <a:endParaRPr lang="es-PR"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1C6E820-1D86-49D7-A971-05280FE27812}" type="datetimeFigureOut">
              <a:rPr lang="es-PR" smtClean="0"/>
              <a:pPr/>
              <a:t>12/08/2010</a:t>
            </a:fld>
            <a:endParaRPr lang="es-PR" dirty="0"/>
          </a:p>
        </p:txBody>
      </p:sp>
      <p:sp>
        <p:nvSpPr>
          <p:cNvPr id="5" name="Footer Placeholder 4"/>
          <p:cNvSpPr>
            <a:spLocks noGrp="1"/>
          </p:cNvSpPr>
          <p:nvPr>
            <p:ph type="ftr" sz="quarter" idx="11"/>
          </p:nvPr>
        </p:nvSpPr>
        <p:spPr/>
        <p:txBody>
          <a:bodyPr/>
          <a:lstStyle/>
          <a:p>
            <a:endParaRPr lang="es-PR" dirty="0"/>
          </a:p>
        </p:txBody>
      </p:sp>
      <p:sp>
        <p:nvSpPr>
          <p:cNvPr id="6" name="Slide Number Placeholder 5"/>
          <p:cNvSpPr>
            <a:spLocks noGrp="1"/>
          </p:cNvSpPr>
          <p:nvPr>
            <p:ph type="sldNum" sz="quarter" idx="12"/>
          </p:nvPr>
        </p:nvSpPr>
        <p:spPr/>
        <p:txBody>
          <a:bodyPr/>
          <a:lstStyle/>
          <a:p>
            <a:fld id="{2DE10340-1124-4FB8-A6C1-2ADA3F3C7F10}" type="slidenum">
              <a:rPr lang="es-PR" smtClean="0"/>
              <a:pPr/>
              <a:t>‹#›</a:t>
            </a:fld>
            <a:endParaRPr lang="es-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1C6E820-1D86-49D7-A971-05280FE27812}" type="datetimeFigureOut">
              <a:rPr lang="es-PR" smtClean="0"/>
              <a:pPr/>
              <a:t>12/08/2010</a:t>
            </a:fld>
            <a:endParaRPr lang="es-PR" dirty="0"/>
          </a:p>
        </p:txBody>
      </p:sp>
      <p:sp>
        <p:nvSpPr>
          <p:cNvPr id="5" name="Footer Placeholder 4"/>
          <p:cNvSpPr>
            <a:spLocks noGrp="1"/>
          </p:cNvSpPr>
          <p:nvPr>
            <p:ph type="ftr" sz="quarter" idx="11"/>
          </p:nvPr>
        </p:nvSpPr>
        <p:spPr/>
        <p:txBody>
          <a:bodyPr/>
          <a:lstStyle/>
          <a:p>
            <a:endParaRPr lang="es-PR" dirty="0"/>
          </a:p>
        </p:txBody>
      </p:sp>
      <p:sp>
        <p:nvSpPr>
          <p:cNvPr id="6" name="Slide Number Placeholder 5"/>
          <p:cNvSpPr>
            <a:spLocks noGrp="1"/>
          </p:cNvSpPr>
          <p:nvPr>
            <p:ph type="sldNum" sz="quarter" idx="12"/>
          </p:nvPr>
        </p:nvSpPr>
        <p:spPr/>
        <p:txBody>
          <a:bodyPr/>
          <a:lstStyle/>
          <a:p>
            <a:fld id="{2DE10340-1124-4FB8-A6C1-2ADA3F3C7F10}" type="slidenum">
              <a:rPr lang="es-PR" smtClean="0"/>
              <a:pPr/>
              <a:t>‹#›</a:t>
            </a:fld>
            <a:endParaRPr lang="es-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11C6E820-1D86-49D7-A971-05280FE27812}" type="datetimeFigureOut">
              <a:rPr lang="es-PR" smtClean="0"/>
              <a:pPr/>
              <a:t>12/08/2010</a:t>
            </a:fld>
            <a:endParaRPr lang="es-PR" dirty="0"/>
          </a:p>
        </p:txBody>
      </p:sp>
      <p:sp>
        <p:nvSpPr>
          <p:cNvPr id="9" name="Slide Number Placeholder 8"/>
          <p:cNvSpPr>
            <a:spLocks noGrp="1"/>
          </p:cNvSpPr>
          <p:nvPr>
            <p:ph type="sldNum" sz="quarter" idx="15"/>
          </p:nvPr>
        </p:nvSpPr>
        <p:spPr/>
        <p:txBody>
          <a:bodyPr rtlCol="0"/>
          <a:lstStyle/>
          <a:p>
            <a:fld id="{2DE10340-1124-4FB8-A6C1-2ADA3F3C7F10}" type="slidenum">
              <a:rPr lang="es-PR" smtClean="0"/>
              <a:pPr/>
              <a:t>‹#›</a:t>
            </a:fld>
            <a:endParaRPr lang="es-PR" dirty="0"/>
          </a:p>
        </p:txBody>
      </p:sp>
      <p:sp>
        <p:nvSpPr>
          <p:cNvPr id="10" name="Footer Placeholder 9"/>
          <p:cNvSpPr>
            <a:spLocks noGrp="1"/>
          </p:cNvSpPr>
          <p:nvPr>
            <p:ph type="ftr" sz="quarter" idx="16"/>
          </p:nvPr>
        </p:nvSpPr>
        <p:spPr/>
        <p:txBody>
          <a:bodyPr rtlCol="0"/>
          <a:lstStyle/>
          <a:p>
            <a:endParaRPr lang="es-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11C6E820-1D86-49D7-A971-05280FE27812}" type="datetimeFigureOut">
              <a:rPr lang="es-PR" smtClean="0"/>
              <a:pPr/>
              <a:t>12/08/2010</a:t>
            </a:fld>
            <a:endParaRPr lang="es-PR" dirty="0"/>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s-PR" dirty="0"/>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6" name="Slide Number Placeholder 5"/>
          <p:cNvSpPr>
            <a:spLocks noGrp="1"/>
          </p:cNvSpPr>
          <p:nvPr>
            <p:ph type="sldNum" sz="quarter" idx="12"/>
          </p:nvPr>
        </p:nvSpPr>
        <p:spPr bwMode="auto">
          <a:xfrm>
            <a:off x="1340616" y="4928702"/>
            <a:ext cx="609600" cy="517524"/>
          </a:xfrm>
        </p:spPr>
        <p:txBody>
          <a:bodyPr/>
          <a:lstStyle/>
          <a:p>
            <a:fld id="{2DE10340-1124-4FB8-A6C1-2ADA3F3C7F10}" type="slidenum">
              <a:rPr lang="es-PR" smtClean="0"/>
              <a:pPr/>
              <a:t>‹#›</a:t>
            </a:fld>
            <a:endParaRPr lang="es-PR"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1C6E820-1D86-49D7-A971-05280FE27812}" type="datetimeFigureOut">
              <a:rPr lang="es-PR" smtClean="0"/>
              <a:pPr/>
              <a:t>12/08/2010</a:t>
            </a:fld>
            <a:endParaRPr lang="es-PR" dirty="0"/>
          </a:p>
        </p:txBody>
      </p:sp>
      <p:sp>
        <p:nvSpPr>
          <p:cNvPr id="6" name="Footer Placeholder 5"/>
          <p:cNvSpPr>
            <a:spLocks noGrp="1"/>
          </p:cNvSpPr>
          <p:nvPr>
            <p:ph type="ftr" sz="quarter" idx="11"/>
          </p:nvPr>
        </p:nvSpPr>
        <p:spPr/>
        <p:txBody>
          <a:bodyPr/>
          <a:lstStyle/>
          <a:p>
            <a:endParaRPr lang="es-PR" dirty="0"/>
          </a:p>
        </p:txBody>
      </p:sp>
      <p:sp>
        <p:nvSpPr>
          <p:cNvPr id="7" name="Slide Number Placeholder 6"/>
          <p:cNvSpPr>
            <a:spLocks noGrp="1"/>
          </p:cNvSpPr>
          <p:nvPr>
            <p:ph type="sldNum" sz="quarter" idx="12"/>
          </p:nvPr>
        </p:nvSpPr>
        <p:spPr/>
        <p:txBody>
          <a:bodyPr/>
          <a:lstStyle/>
          <a:p>
            <a:fld id="{2DE10340-1124-4FB8-A6C1-2ADA3F3C7F10}" type="slidenum">
              <a:rPr lang="es-PR" smtClean="0"/>
              <a:pPr/>
              <a:t>‹#›</a:t>
            </a:fld>
            <a:endParaRPr lang="es-PR" dirty="0"/>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1C6E820-1D86-49D7-A971-05280FE27812}" type="datetimeFigureOut">
              <a:rPr lang="es-PR" smtClean="0"/>
              <a:pPr/>
              <a:t>12/08/2010</a:t>
            </a:fld>
            <a:endParaRPr lang="es-PR" dirty="0"/>
          </a:p>
        </p:txBody>
      </p:sp>
      <p:sp>
        <p:nvSpPr>
          <p:cNvPr id="8" name="Footer Placeholder 7"/>
          <p:cNvSpPr>
            <a:spLocks noGrp="1"/>
          </p:cNvSpPr>
          <p:nvPr>
            <p:ph type="ftr" sz="quarter" idx="11"/>
          </p:nvPr>
        </p:nvSpPr>
        <p:spPr/>
        <p:txBody>
          <a:bodyPr/>
          <a:lstStyle/>
          <a:p>
            <a:endParaRPr lang="es-PR" dirty="0"/>
          </a:p>
        </p:txBody>
      </p:sp>
      <p:sp>
        <p:nvSpPr>
          <p:cNvPr id="9" name="Slide Number Placeholder 8"/>
          <p:cNvSpPr>
            <a:spLocks noGrp="1"/>
          </p:cNvSpPr>
          <p:nvPr>
            <p:ph type="sldNum" sz="quarter" idx="12"/>
          </p:nvPr>
        </p:nvSpPr>
        <p:spPr/>
        <p:txBody>
          <a:bodyPr/>
          <a:lstStyle/>
          <a:p>
            <a:fld id="{2DE10340-1124-4FB8-A6C1-2ADA3F3C7F10}" type="slidenum">
              <a:rPr lang="es-PR" smtClean="0"/>
              <a:pPr/>
              <a:t>‹#›</a:t>
            </a:fld>
            <a:endParaRPr lang="es-PR" dirty="0"/>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11C6E820-1D86-49D7-A971-05280FE27812}" type="datetimeFigureOut">
              <a:rPr lang="es-PR" smtClean="0"/>
              <a:pPr/>
              <a:t>12/08/2010</a:t>
            </a:fld>
            <a:endParaRPr lang="es-PR" dirty="0"/>
          </a:p>
        </p:txBody>
      </p:sp>
      <p:sp>
        <p:nvSpPr>
          <p:cNvPr id="7" name="Slide Number Placeholder 6"/>
          <p:cNvSpPr>
            <a:spLocks noGrp="1"/>
          </p:cNvSpPr>
          <p:nvPr>
            <p:ph type="sldNum" sz="quarter" idx="11"/>
          </p:nvPr>
        </p:nvSpPr>
        <p:spPr/>
        <p:txBody>
          <a:bodyPr rtlCol="0"/>
          <a:lstStyle/>
          <a:p>
            <a:fld id="{2DE10340-1124-4FB8-A6C1-2ADA3F3C7F10}" type="slidenum">
              <a:rPr lang="es-PR" smtClean="0"/>
              <a:pPr/>
              <a:t>‹#›</a:t>
            </a:fld>
            <a:endParaRPr lang="es-PR" dirty="0"/>
          </a:p>
        </p:txBody>
      </p:sp>
      <p:sp>
        <p:nvSpPr>
          <p:cNvPr id="8" name="Footer Placeholder 7"/>
          <p:cNvSpPr>
            <a:spLocks noGrp="1"/>
          </p:cNvSpPr>
          <p:nvPr>
            <p:ph type="ftr" sz="quarter" idx="12"/>
          </p:nvPr>
        </p:nvSpPr>
        <p:spPr/>
        <p:txBody>
          <a:bodyPr rtlCol="0"/>
          <a:lstStyle/>
          <a:p>
            <a:endParaRPr lang="es-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C6E820-1D86-49D7-A971-05280FE27812}" type="datetimeFigureOut">
              <a:rPr lang="es-PR" smtClean="0"/>
              <a:pPr/>
              <a:t>12/08/2010</a:t>
            </a:fld>
            <a:endParaRPr lang="es-PR" dirty="0"/>
          </a:p>
        </p:txBody>
      </p:sp>
      <p:sp>
        <p:nvSpPr>
          <p:cNvPr id="3" name="Footer Placeholder 2"/>
          <p:cNvSpPr>
            <a:spLocks noGrp="1"/>
          </p:cNvSpPr>
          <p:nvPr>
            <p:ph type="ftr" sz="quarter" idx="11"/>
          </p:nvPr>
        </p:nvSpPr>
        <p:spPr/>
        <p:txBody>
          <a:bodyPr/>
          <a:lstStyle/>
          <a:p>
            <a:endParaRPr lang="es-PR" dirty="0"/>
          </a:p>
        </p:txBody>
      </p:sp>
      <p:sp>
        <p:nvSpPr>
          <p:cNvPr id="4" name="Slide Number Placeholder 3"/>
          <p:cNvSpPr>
            <a:spLocks noGrp="1"/>
          </p:cNvSpPr>
          <p:nvPr>
            <p:ph type="sldNum" sz="quarter" idx="12"/>
          </p:nvPr>
        </p:nvSpPr>
        <p:spPr/>
        <p:txBody>
          <a:bodyPr/>
          <a:lstStyle/>
          <a:p>
            <a:fld id="{2DE10340-1124-4FB8-A6C1-2ADA3F3C7F10}" type="slidenum">
              <a:rPr lang="es-PR" smtClean="0"/>
              <a:pPr/>
              <a:t>‹#›</a:t>
            </a:fld>
            <a:endParaRPr lang="es-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11C6E820-1D86-49D7-A971-05280FE27812}" type="datetimeFigureOut">
              <a:rPr lang="es-PR" smtClean="0"/>
              <a:pPr/>
              <a:t>12/08/2010</a:t>
            </a:fld>
            <a:endParaRPr lang="es-PR" dirty="0"/>
          </a:p>
        </p:txBody>
      </p:sp>
      <p:sp>
        <p:nvSpPr>
          <p:cNvPr id="22" name="Slide Number Placeholder 21"/>
          <p:cNvSpPr>
            <a:spLocks noGrp="1"/>
          </p:cNvSpPr>
          <p:nvPr>
            <p:ph type="sldNum" sz="quarter" idx="15"/>
          </p:nvPr>
        </p:nvSpPr>
        <p:spPr/>
        <p:txBody>
          <a:bodyPr rtlCol="0"/>
          <a:lstStyle/>
          <a:p>
            <a:fld id="{2DE10340-1124-4FB8-A6C1-2ADA3F3C7F10}" type="slidenum">
              <a:rPr lang="es-PR" smtClean="0"/>
              <a:pPr/>
              <a:t>‹#›</a:t>
            </a:fld>
            <a:endParaRPr lang="es-PR" dirty="0"/>
          </a:p>
        </p:txBody>
      </p:sp>
      <p:sp>
        <p:nvSpPr>
          <p:cNvPr id="23" name="Footer Placeholder 22"/>
          <p:cNvSpPr>
            <a:spLocks noGrp="1"/>
          </p:cNvSpPr>
          <p:nvPr>
            <p:ph type="ftr" sz="quarter" idx="16"/>
          </p:nvPr>
        </p:nvSpPr>
        <p:spPr/>
        <p:txBody>
          <a:bodyPr rtlCol="0"/>
          <a:lstStyle/>
          <a:p>
            <a:endParaRPr lang="es-PR"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dirty="0"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11C6E820-1D86-49D7-A971-05280FE27812}" type="datetimeFigureOut">
              <a:rPr lang="es-PR" smtClean="0"/>
              <a:pPr/>
              <a:t>12/08/2010</a:t>
            </a:fld>
            <a:endParaRPr lang="es-PR" dirty="0"/>
          </a:p>
        </p:txBody>
      </p:sp>
      <p:sp>
        <p:nvSpPr>
          <p:cNvPr id="18" name="Slide Number Placeholder 17"/>
          <p:cNvSpPr>
            <a:spLocks noGrp="1"/>
          </p:cNvSpPr>
          <p:nvPr>
            <p:ph type="sldNum" sz="quarter" idx="11"/>
          </p:nvPr>
        </p:nvSpPr>
        <p:spPr/>
        <p:txBody>
          <a:bodyPr rtlCol="0"/>
          <a:lstStyle/>
          <a:p>
            <a:fld id="{2DE10340-1124-4FB8-A6C1-2ADA3F3C7F10}" type="slidenum">
              <a:rPr lang="es-PR" smtClean="0"/>
              <a:pPr/>
              <a:t>‹#›</a:t>
            </a:fld>
            <a:endParaRPr lang="es-PR" dirty="0"/>
          </a:p>
        </p:txBody>
      </p:sp>
      <p:sp>
        <p:nvSpPr>
          <p:cNvPr id="21" name="Footer Placeholder 20"/>
          <p:cNvSpPr>
            <a:spLocks noGrp="1"/>
          </p:cNvSpPr>
          <p:nvPr>
            <p:ph type="ftr" sz="quarter" idx="12"/>
          </p:nvPr>
        </p:nvSpPr>
        <p:spPr/>
        <p:txBody>
          <a:bodyPr rtlCol="0"/>
          <a:lstStyle/>
          <a:p>
            <a:endParaRPr lang="es-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1C6E820-1D86-49D7-A971-05280FE27812}" type="datetimeFigureOut">
              <a:rPr lang="es-PR" smtClean="0"/>
              <a:pPr/>
              <a:t>12/08/2010</a:t>
            </a:fld>
            <a:endParaRPr lang="es-PR" dirty="0"/>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s-PR" dirty="0"/>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2DE10340-1124-4FB8-A6C1-2ADA3F3C7F10}" type="slidenum">
              <a:rPr lang="es-PR" smtClean="0"/>
              <a:pPr/>
              <a:t>‹#›</a:t>
            </a:fld>
            <a:endParaRPr lang="es-PR" dirty="0"/>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en.wikipedia.org/wiki/File:University_of_Puerto_Rico_at_Mayaguez.logo.jpg" TargetMode="External"/><Relationship Id="rId1" Type="http://schemas.openxmlformats.org/officeDocument/2006/relationships/slideLayout" Target="../slideLayouts/slideLayout1.xml"/><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71736" y="714356"/>
            <a:ext cx="5457820" cy="1894362"/>
          </a:xfrm>
        </p:spPr>
        <p:txBody>
          <a:bodyPr>
            <a:normAutofit/>
          </a:bodyPr>
          <a:lstStyle/>
          <a:p>
            <a:pPr algn="ctr"/>
            <a:r>
              <a:rPr lang="en-US" dirty="0" smtClean="0"/>
              <a:t>Organizational Factors </a:t>
            </a:r>
            <a:br>
              <a:rPr lang="en-US" dirty="0" smtClean="0"/>
            </a:br>
            <a:r>
              <a:rPr lang="en-US" dirty="0" smtClean="0"/>
              <a:t>in Transit</a:t>
            </a:r>
            <a:endParaRPr lang="es-PR" dirty="0"/>
          </a:p>
        </p:txBody>
      </p:sp>
      <p:sp>
        <p:nvSpPr>
          <p:cNvPr id="3" name="Subtitle 2"/>
          <p:cNvSpPr>
            <a:spLocks noGrp="1"/>
          </p:cNvSpPr>
          <p:nvPr>
            <p:ph type="subTitle" idx="1"/>
          </p:nvPr>
        </p:nvSpPr>
        <p:spPr>
          <a:xfrm>
            <a:off x="2357422" y="3214686"/>
            <a:ext cx="6172200" cy="1371600"/>
          </a:xfrm>
        </p:spPr>
        <p:txBody>
          <a:bodyPr>
            <a:noAutofit/>
          </a:bodyPr>
          <a:lstStyle/>
          <a:p>
            <a:pPr algn="ctr">
              <a:spcBef>
                <a:spcPts val="0"/>
              </a:spcBef>
            </a:pPr>
            <a:r>
              <a:rPr lang="en-US" sz="2000" dirty="0" smtClean="0">
                <a:solidFill>
                  <a:srgbClr val="666699"/>
                </a:solidFill>
              </a:rPr>
              <a:t>Zaida E. Rico, P.E., M.S.C.E.E.</a:t>
            </a:r>
          </a:p>
          <a:p>
            <a:pPr algn="ctr">
              <a:spcBef>
                <a:spcPts val="0"/>
              </a:spcBef>
            </a:pPr>
            <a:r>
              <a:rPr lang="en-US" sz="2000" dirty="0" smtClean="0">
                <a:solidFill>
                  <a:srgbClr val="666699"/>
                </a:solidFill>
              </a:rPr>
              <a:t>Ph.D. Candidate</a:t>
            </a:r>
          </a:p>
          <a:p>
            <a:pPr algn="ctr">
              <a:spcBef>
                <a:spcPts val="0"/>
              </a:spcBef>
            </a:pPr>
            <a:r>
              <a:rPr lang="en-US" sz="1400" dirty="0" smtClean="0">
                <a:solidFill>
                  <a:schemeClr val="accent2"/>
                </a:solidFill>
              </a:rPr>
              <a:t> zaida.rico@upr.edu </a:t>
            </a:r>
          </a:p>
          <a:p>
            <a:pPr algn="ctr">
              <a:spcBef>
                <a:spcPts val="0"/>
              </a:spcBef>
            </a:pPr>
            <a:endParaRPr lang="en-US" sz="1400" dirty="0" smtClean="0">
              <a:solidFill>
                <a:srgbClr val="666699"/>
              </a:solidFill>
            </a:endParaRPr>
          </a:p>
          <a:p>
            <a:pPr algn="ctr">
              <a:spcBef>
                <a:spcPts val="0"/>
              </a:spcBef>
            </a:pPr>
            <a:r>
              <a:rPr lang="en-US" sz="1400" noProof="0" dirty="0" smtClean="0">
                <a:solidFill>
                  <a:srgbClr val="666699"/>
                </a:solidFill>
              </a:rPr>
              <a:t>Department of Civil Engineering and Land Surveying</a:t>
            </a:r>
          </a:p>
          <a:p>
            <a:pPr algn="ctr">
              <a:spcBef>
                <a:spcPts val="0"/>
              </a:spcBef>
            </a:pPr>
            <a:r>
              <a:rPr lang="en-US" sz="1400" noProof="0" dirty="0" smtClean="0">
                <a:solidFill>
                  <a:srgbClr val="666699"/>
                </a:solidFill>
              </a:rPr>
              <a:t>University of Puerto Rico – Mayagüez Campus, </a:t>
            </a:r>
          </a:p>
          <a:p>
            <a:pPr algn="ctr">
              <a:spcBef>
                <a:spcPts val="0"/>
              </a:spcBef>
            </a:pPr>
            <a:endParaRPr lang="en-US" sz="1400" noProof="0" dirty="0" smtClean="0">
              <a:solidFill>
                <a:srgbClr val="666699"/>
              </a:solidFill>
            </a:endParaRPr>
          </a:p>
          <a:p>
            <a:pPr algn="ctr">
              <a:spcBef>
                <a:spcPts val="0"/>
              </a:spcBef>
            </a:pPr>
            <a:r>
              <a:rPr lang="en-US" sz="1400" noProof="0" dirty="0" smtClean="0">
                <a:solidFill>
                  <a:srgbClr val="666699"/>
                </a:solidFill>
              </a:rPr>
              <a:t>Dwight David Eisenhower  Transportation Fellowship Program,</a:t>
            </a:r>
          </a:p>
          <a:p>
            <a:pPr algn="ctr">
              <a:spcBef>
                <a:spcPts val="0"/>
              </a:spcBef>
            </a:pPr>
            <a:endParaRPr lang="en-US" sz="1400" noProof="0" dirty="0" smtClean="0">
              <a:solidFill>
                <a:srgbClr val="666699"/>
              </a:solidFill>
            </a:endParaRPr>
          </a:p>
          <a:p>
            <a:pPr algn="ctr">
              <a:spcBef>
                <a:spcPts val="0"/>
              </a:spcBef>
            </a:pPr>
            <a:r>
              <a:rPr lang="en-US" sz="1400" noProof="0" dirty="0" smtClean="0">
                <a:solidFill>
                  <a:srgbClr val="666699"/>
                </a:solidFill>
              </a:rPr>
              <a:t>Coordinator:  Prof. Alberto Figueroa, P.E., Ph.D.</a:t>
            </a:r>
          </a:p>
          <a:p>
            <a:pPr algn="ctr">
              <a:spcBef>
                <a:spcPts val="0"/>
              </a:spcBef>
            </a:pPr>
            <a:r>
              <a:rPr lang="en-US" sz="1400" noProof="0" dirty="0" smtClean="0">
                <a:solidFill>
                  <a:srgbClr val="666699"/>
                </a:solidFill>
              </a:rPr>
              <a:t>Advisor: Prof. Didier Valdés, Ph.D.</a:t>
            </a:r>
          </a:p>
          <a:p>
            <a:pPr algn="ctr">
              <a:spcBef>
                <a:spcPts val="0"/>
              </a:spcBef>
            </a:pPr>
            <a:endParaRPr lang="en-US" sz="1400" noProof="0" dirty="0" smtClean="0"/>
          </a:p>
          <a:p>
            <a:pPr algn="ctr">
              <a:spcBef>
                <a:spcPts val="0"/>
              </a:spcBef>
            </a:pPr>
            <a:endParaRPr lang="en-US" sz="1400" dirty="0" smtClean="0">
              <a:solidFill>
                <a:schemeClr val="accent2"/>
              </a:solidFill>
            </a:endParaRPr>
          </a:p>
          <a:p>
            <a:pPr algn="ctr">
              <a:spcBef>
                <a:spcPts val="0"/>
              </a:spcBef>
            </a:pPr>
            <a:r>
              <a:rPr lang="en-US" sz="1400" noProof="0" dirty="0" smtClean="0">
                <a:solidFill>
                  <a:schemeClr val="accent5">
                    <a:lumMod val="75000"/>
                  </a:schemeClr>
                </a:solidFill>
              </a:rPr>
              <a:t>August 12, 2010</a:t>
            </a:r>
          </a:p>
          <a:p>
            <a:endParaRPr lang="en-US" sz="1400" noProof="0" dirty="0"/>
          </a:p>
        </p:txBody>
      </p:sp>
      <p:grpSp>
        <p:nvGrpSpPr>
          <p:cNvPr id="13" name="Group 12"/>
          <p:cNvGrpSpPr/>
          <p:nvPr/>
        </p:nvGrpSpPr>
        <p:grpSpPr>
          <a:xfrm>
            <a:off x="1357290" y="1000108"/>
            <a:ext cx="1285884" cy="1285884"/>
            <a:chOff x="1357290" y="1000108"/>
            <a:chExt cx="1285884" cy="1285884"/>
          </a:xfrm>
        </p:grpSpPr>
        <p:pic>
          <p:nvPicPr>
            <p:cNvPr id="4" name="Picture 2" descr="http://upload.wikimedia.org/wikipedia/en/1/1f/University_of_Puerto_Rico_at_Mayaguez.logo.jpg">
              <a:hlinkClick r:id="rId2"/>
            </p:cNvPr>
            <p:cNvPicPr>
              <a:picLocks noChangeAspect="1" noChangeArrowheads="1"/>
            </p:cNvPicPr>
            <p:nvPr/>
          </p:nvPicPr>
          <p:blipFill>
            <a:blip r:embed="rId3" cstate="print"/>
            <a:srcRect/>
            <a:stretch>
              <a:fillRect/>
            </a:stretch>
          </p:blipFill>
          <p:spPr bwMode="auto">
            <a:xfrm>
              <a:off x="1357290" y="1000108"/>
              <a:ext cx="1285884" cy="1285884"/>
            </a:xfrm>
            <a:prstGeom prst="rect">
              <a:avLst/>
            </a:prstGeom>
            <a:noFill/>
          </p:spPr>
        </p:pic>
        <p:sp>
          <p:nvSpPr>
            <p:cNvPr id="6" name="Oval 5"/>
            <p:cNvSpPr/>
            <p:nvPr/>
          </p:nvSpPr>
          <p:spPr>
            <a:xfrm>
              <a:off x="1357290" y="1000108"/>
              <a:ext cx="1285884" cy="1214446"/>
            </a:xfrm>
            <a:prstGeom prst="ellipse">
              <a:avLst/>
            </a:prstGeom>
            <a:solidFill>
              <a:schemeClr val="accent1">
                <a:alpha val="5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R"/>
            </a:p>
          </p:txBody>
        </p:sp>
      </p:grpSp>
      <p:grpSp>
        <p:nvGrpSpPr>
          <p:cNvPr id="14" name="Group 13"/>
          <p:cNvGrpSpPr/>
          <p:nvPr/>
        </p:nvGrpSpPr>
        <p:grpSpPr>
          <a:xfrm>
            <a:off x="1571604" y="2357430"/>
            <a:ext cx="1143032" cy="1143008"/>
            <a:chOff x="1571604" y="2357430"/>
            <a:chExt cx="1143032" cy="1143008"/>
          </a:xfrm>
        </p:grpSpPr>
        <p:pic>
          <p:nvPicPr>
            <p:cNvPr id="5" name="Picture 4" descr="Universities and Grants Programs logo"/>
            <p:cNvPicPr>
              <a:picLocks noChangeAspect="1" noChangeArrowheads="1"/>
            </p:cNvPicPr>
            <p:nvPr/>
          </p:nvPicPr>
          <p:blipFill>
            <a:blip r:embed="rId4" cstate="print"/>
            <a:srcRect/>
            <a:stretch>
              <a:fillRect/>
            </a:stretch>
          </p:blipFill>
          <p:spPr bwMode="auto">
            <a:xfrm>
              <a:off x="1571628" y="2357430"/>
              <a:ext cx="1143008" cy="1143008"/>
            </a:xfrm>
            <a:prstGeom prst="rect">
              <a:avLst/>
            </a:prstGeom>
            <a:noFill/>
          </p:spPr>
        </p:pic>
        <p:sp>
          <p:nvSpPr>
            <p:cNvPr id="7" name="Oval 6"/>
            <p:cNvSpPr/>
            <p:nvPr/>
          </p:nvSpPr>
          <p:spPr>
            <a:xfrm>
              <a:off x="1571604" y="2357430"/>
              <a:ext cx="1143008" cy="1143008"/>
            </a:xfrm>
            <a:prstGeom prst="ellipse">
              <a:avLst/>
            </a:prstGeom>
            <a:solidFill>
              <a:schemeClr val="accent1">
                <a:alpha val="5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R"/>
            </a:p>
          </p:txBody>
        </p:sp>
      </p:grpSp>
      <p:sp>
        <p:nvSpPr>
          <p:cNvPr id="10" name="Oval 9"/>
          <p:cNvSpPr/>
          <p:nvPr/>
        </p:nvSpPr>
        <p:spPr>
          <a:xfrm>
            <a:off x="1785918" y="142852"/>
            <a:ext cx="285752" cy="285752"/>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R"/>
          </a:p>
        </p:txBody>
      </p:sp>
      <p:sp>
        <p:nvSpPr>
          <p:cNvPr id="11" name="Oval 10"/>
          <p:cNvSpPr/>
          <p:nvPr/>
        </p:nvSpPr>
        <p:spPr>
          <a:xfrm>
            <a:off x="1142976" y="428604"/>
            <a:ext cx="571504" cy="57150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R"/>
          </a:p>
        </p:txBody>
      </p:sp>
      <p:sp>
        <p:nvSpPr>
          <p:cNvPr id="12" name="Oval 11"/>
          <p:cNvSpPr/>
          <p:nvPr/>
        </p:nvSpPr>
        <p:spPr>
          <a:xfrm>
            <a:off x="1214414" y="6215082"/>
            <a:ext cx="285752" cy="285752"/>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25470"/>
          </a:xfrm>
        </p:spPr>
        <p:txBody>
          <a:bodyPr/>
          <a:lstStyle/>
          <a:p>
            <a:r>
              <a:rPr lang="en-US" dirty="0" smtClean="0"/>
              <a:t>Selection of Factors</a:t>
            </a:r>
            <a:endParaRPr lang="en-US" noProof="0" dirty="0"/>
          </a:p>
        </p:txBody>
      </p:sp>
      <p:graphicFrame>
        <p:nvGraphicFramePr>
          <p:cNvPr id="4" name="Table 3"/>
          <p:cNvGraphicFramePr>
            <a:graphicFrameLocks noGrp="1"/>
          </p:cNvGraphicFramePr>
          <p:nvPr/>
        </p:nvGraphicFramePr>
        <p:xfrm>
          <a:off x="357158" y="1142984"/>
          <a:ext cx="8143932" cy="5236374"/>
        </p:xfrm>
        <a:graphic>
          <a:graphicData uri="http://schemas.openxmlformats.org/drawingml/2006/table">
            <a:tbl>
              <a:tblPr/>
              <a:tblGrid>
                <a:gridCol w="1179466"/>
                <a:gridCol w="2705713"/>
                <a:gridCol w="4258753"/>
              </a:tblGrid>
              <a:tr h="201484">
                <a:tc>
                  <a:txBody>
                    <a:bodyPr/>
                    <a:lstStyle/>
                    <a:p>
                      <a:pPr algn="l" fontAlgn="b"/>
                      <a:r>
                        <a:rPr lang="en-US" sz="1400" b="1" i="0" u="none" strike="noStrike" noProof="0" dirty="0" smtClean="0">
                          <a:solidFill>
                            <a:srgbClr val="000000"/>
                          </a:solidFill>
                          <a:latin typeface="Tahoma" pitchFamily="34" charset="0"/>
                          <a:ea typeface="Tahoma" pitchFamily="34" charset="0"/>
                          <a:cs typeface="Tahoma" pitchFamily="34" charset="0"/>
                        </a:rPr>
                        <a:t> Factors</a:t>
                      </a:r>
                      <a:endParaRPr lang="en-US" sz="1400" b="1" i="0" u="none" strike="noStrike" noProof="0" dirty="0">
                        <a:solidFill>
                          <a:srgbClr val="000000"/>
                        </a:solidFill>
                        <a:latin typeface="Tahoma" pitchFamily="34" charset="0"/>
                        <a:ea typeface="Tahoma" pitchFamily="34" charset="0"/>
                        <a:cs typeface="Tahoma"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l" fontAlgn="b"/>
                      <a:r>
                        <a:rPr lang="en-US" sz="1400" b="1" i="0" u="none" strike="noStrike" noProof="0" dirty="0" smtClean="0">
                          <a:solidFill>
                            <a:srgbClr val="000000"/>
                          </a:solidFill>
                          <a:latin typeface="Tahoma" pitchFamily="34" charset="0"/>
                          <a:ea typeface="Tahoma" pitchFamily="34" charset="0"/>
                          <a:cs typeface="Tahoma" pitchFamily="34" charset="0"/>
                        </a:rPr>
                        <a:t>Definition</a:t>
                      </a:r>
                      <a:endParaRPr lang="en-US" sz="1400" b="1" i="0" u="none" strike="noStrike" noProof="0" dirty="0">
                        <a:solidFill>
                          <a:srgbClr val="000000"/>
                        </a:solidFill>
                        <a:latin typeface="Tahoma" pitchFamily="34" charset="0"/>
                        <a:ea typeface="Tahoma" pitchFamily="34" charset="0"/>
                        <a:cs typeface="Tahoma"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l" fontAlgn="b"/>
                      <a:r>
                        <a:rPr lang="en-US" sz="1400" b="1" i="0" u="none" strike="noStrike" noProof="0" dirty="0" smtClean="0">
                          <a:solidFill>
                            <a:srgbClr val="000000"/>
                          </a:solidFill>
                          <a:latin typeface="Tahoma" pitchFamily="34" charset="0"/>
                          <a:ea typeface="Tahoma" pitchFamily="34" charset="0"/>
                          <a:cs typeface="Tahoma" pitchFamily="34" charset="0"/>
                        </a:rPr>
                        <a:t>Literature Review</a:t>
                      </a:r>
                      <a:endParaRPr lang="en-US" sz="1400" b="1" i="0" u="none" strike="noStrike" noProof="0" dirty="0">
                        <a:solidFill>
                          <a:srgbClr val="000000"/>
                        </a:solidFill>
                        <a:latin typeface="Tahoma" pitchFamily="34" charset="0"/>
                        <a:ea typeface="Tahoma" pitchFamily="34" charset="0"/>
                        <a:cs typeface="Tahoma"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r>
              <a:tr h="891075">
                <a:tc>
                  <a:txBody>
                    <a:bodyPr/>
                    <a:lstStyle/>
                    <a:p>
                      <a:pPr algn="just" fontAlgn="b"/>
                      <a:r>
                        <a:rPr lang="en-US" sz="1200" b="1" i="0" u="none" strike="noStrike" noProof="0" dirty="0" smtClean="0">
                          <a:solidFill>
                            <a:srgbClr val="000000"/>
                          </a:solidFill>
                          <a:latin typeface="Tahoma"/>
                        </a:rPr>
                        <a:t>Organization's Internal Environment </a:t>
                      </a:r>
                    </a:p>
                    <a:p>
                      <a:pPr algn="just" fontAlgn="b"/>
                      <a:r>
                        <a:rPr lang="en-US" sz="1200" b="1" i="0" u="none" strike="noStrike" noProof="0" dirty="0" smtClean="0">
                          <a:solidFill>
                            <a:srgbClr val="000000"/>
                          </a:solidFill>
                          <a:latin typeface="Tahoma"/>
                        </a:rPr>
                        <a:t>(1)</a:t>
                      </a:r>
                      <a:endParaRPr lang="en-US" sz="1200" b="1" i="0" u="none" strike="noStrike" noProof="0" dirty="0">
                        <a:solidFill>
                          <a:srgbClr val="000000"/>
                        </a:solidFill>
                        <a:latin typeface="Tahoma"/>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gn="l" fontAlgn="b"/>
                      <a:r>
                        <a:rPr lang="en-US" sz="1200" b="0" i="0" u="none" strike="noStrike" noProof="0" dirty="0">
                          <a:solidFill>
                            <a:srgbClr val="000000"/>
                          </a:solidFill>
                          <a:latin typeface="Tahoma"/>
                        </a:rPr>
                        <a:t>Conditions, entities, events, and factors within an organization which influence its activities and choices, particularly the behavior of the employees.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l" fontAlgn="b"/>
                      <a:r>
                        <a:rPr lang="en-US" sz="1200" b="0" i="0" u="none" strike="noStrike" noProof="0" dirty="0">
                          <a:solidFill>
                            <a:srgbClr val="000000"/>
                          </a:solidFill>
                          <a:latin typeface="Tahoma"/>
                        </a:rPr>
                        <a:t>Major factors considered part of the internal environment of an organization includes</a:t>
                      </a:r>
                      <a:r>
                        <a:rPr lang="en-US" sz="1200" b="1" i="0" u="none" strike="noStrike" noProof="0" dirty="0">
                          <a:solidFill>
                            <a:schemeClr val="accent2">
                              <a:lumMod val="75000"/>
                            </a:schemeClr>
                          </a:solidFill>
                          <a:latin typeface="Tahoma"/>
                        </a:rPr>
                        <a:t>:  organization's mission statement, leadership styles, and its organizational culture</a:t>
                      </a:r>
                      <a:r>
                        <a:rPr lang="en-US" sz="1200" b="0" i="0" u="none" strike="noStrike" noProof="0" dirty="0">
                          <a:solidFill>
                            <a:srgbClr val="000000"/>
                          </a:solidFill>
                          <a:latin typeface="Tahoma"/>
                        </a:rPr>
                        <a:t>. (1)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r>
              <a:tr h="1243831">
                <a:tc>
                  <a:txBody>
                    <a:bodyPr/>
                    <a:lstStyle/>
                    <a:p>
                      <a:pPr algn="just" fontAlgn="b"/>
                      <a:r>
                        <a:rPr lang="en-US" sz="1200" b="1" i="0" u="none" strike="noStrike" noProof="0" dirty="0" smtClean="0">
                          <a:solidFill>
                            <a:srgbClr val="000000"/>
                          </a:solidFill>
                          <a:latin typeface="Tahoma"/>
                        </a:rPr>
                        <a:t>Organization’s Mission </a:t>
                      </a:r>
                    </a:p>
                    <a:p>
                      <a:pPr algn="just" fontAlgn="b"/>
                      <a:r>
                        <a:rPr lang="en-US" sz="1200" b="1" i="0" u="none" strike="noStrike" noProof="0" dirty="0" smtClean="0">
                          <a:solidFill>
                            <a:srgbClr val="000000"/>
                          </a:solidFill>
                          <a:latin typeface="Tahoma"/>
                        </a:rPr>
                        <a:t>(1)</a:t>
                      </a:r>
                      <a:endParaRPr lang="en-US" sz="1200" b="1" i="0" u="none" strike="noStrike" noProof="0" dirty="0">
                        <a:solidFill>
                          <a:srgbClr val="000000"/>
                        </a:solidFill>
                        <a:latin typeface="Tahoma"/>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b"/>
                      <a:r>
                        <a:rPr lang="en-US" sz="1200" b="0" i="0" u="none" strike="noStrike" noProof="0" dirty="0">
                          <a:solidFill>
                            <a:srgbClr val="000000"/>
                          </a:solidFill>
                          <a:latin typeface="Tahoma"/>
                        </a:rPr>
                        <a:t>Written declaration of a firm's core purpose and focus which normally remain unchanged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noProof="0" dirty="0">
                          <a:solidFill>
                            <a:srgbClr val="000000"/>
                          </a:solidFill>
                          <a:latin typeface="Tahoma"/>
                        </a:rPr>
                        <a:t>Transportation in the New Millennium in 1999 identified, among others, that for the future it is needed that agencies, in order to be effective, must have in place </a:t>
                      </a:r>
                      <a:r>
                        <a:rPr lang="en-US" sz="1200" b="0" i="1" u="none" strike="noStrike" noProof="0" dirty="0">
                          <a:solidFill>
                            <a:srgbClr val="000000"/>
                          </a:solidFill>
                          <a:latin typeface="Tahoma"/>
                        </a:rPr>
                        <a:t>well-defined missions, goals, and objectives; sophisticated strategic planning tools; and outcome-oriented processes for prioritizing investment decisions based on customer input</a:t>
                      </a:r>
                      <a:r>
                        <a:rPr lang="en-US" sz="1200" b="0" i="0" u="none" strike="noStrike" noProof="0" dirty="0">
                          <a:solidFill>
                            <a:srgbClr val="000000"/>
                          </a:solidFill>
                          <a:latin typeface="Tahoma"/>
                        </a:rPr>
                        <a: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51931">
                <a:tc>
                  <a:txBody>
                    <a:bodyPr/>
                    <a:lstStyle/>
                    <a:p>
                      <a:pPr algn="just" fontAlgn="b"/>
                      <a:r>
                        <a:rPr lang="en-US" sz="1200" b="1" i="0" u="none" strike="noStrike" noProof="0" dirty="0" smtClean="0">
                          <a:solidFill>
                            <a:srgbClr val="000000"/>
                          </a:solidFill>
                          <a:latin typeface="Tahoma"/>
                        </a:rPr>
                        <a:t>Leadership </a:t>
                      </a:r>
                    </a:p>
                    <a:p>
                      <a:pPr algn="just" fontAlgn="b"/>
                      <a:r>
                        <a:rPr lang="en-US" sz="1200" b="1" i="0" u="none" strike="noStrike" noProof="0" dirty="0" smtClean="0">
                          <a:solidFill>
                            <a:srgbClr val="000000"/>
                          </a:solidFill>
                          <a:latin typeface="Tahoma"/>
                        </a:rPr>
                        <a:t>Style (1)</a:t>
                      </a:r>
                      <a:endParaRPr lang="en-US" sz="1200" b="1" i="0" u="none" strike="noStrike" noProof="0" dirty="0">
                        <a:solidFill>
                          <a:srgbClr val="000000"/>
                        </a:solidFill>
                        <a:latin typeface="Tahoma"/>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b"/>
                      <a:r>
                        <a:rPr lang="en-US" sz="1200" b="0" i="0" u="none" strike="noStrike" noProof="0" dirty="0">
                          <a:solidFill>
                            <a:srgbClr val="000000"/>
                          </a:solidFill>
                          <a:latin typeface="Tahoma"/>
                        </a:rPr>
                        <a:t>Formal and informal organizational structure, policies, and procedures through which leadership is exercised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noProof="0" dirty="0">
                          <a:solidFill>
                            <a:srgbClr val="000000"/>
                          </a:solidFill>
                          <a:latin typeface="Tahoma"/>
                        </a:rPr>
                        <a:t>Leland &amp; Smirnova (2008) concluded that future research should consider the analysis of variables that specifically relate to the different </a:t>
                      </a:r>
                      <a:r>
                        <a:rPr lang="en-US" sz="1200" b="0" i="1" u="none" strike="noStrike" noProof="0" dirty="0">
                          <a:solidFill>
                            <a:srgbClr val="000000"/>
                          </a:solidFill>
                          <a:latin typeface="Tahoma"/>
                        </a:rPr>
                        <a:t>types of authority systems</a:t>
                      </a:r>
                      <a:r>
                        <a:rPr lang="en-US" sz="1200" b="0" i="0" u="none" strike="noStrike" noProof="0" dirty="0">
                          <a:solidFill>
                            <a:srgbClr val="000000"/>
                          </a:solidFill>
                          <a:latin typeface="Tahoma"/>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43831">
                <a:tc>
                  <a:txBody>
                    <a:bodyPr/>
                    <a:lstStyle/>
                    <a:p>
                      <a:pPr algn="just" fontAlgn="b"/>
                      <a:r>
                        <a:rPr lang="en-US" sz="1200" b="1" i="0" u="none" strike="noStrike" noProof="0" dirty="0" smtClean="0">
                          <a:solidFill>
                            <a:srgbClr val="000000"/>
                          </a:solidFill>
                          <a:latin typeface="Tahoma"/>
                        </a:rPr>
                        <a:t>Organizational Culture (1)</a:t>
                      </a:r>
                      <a:endParaRPr lang="en-US" sz="1200" b="1" i="0" u="none" strike="noStrike" noProof="0" dirty="0">
                        <a:solidFill>
                          <a:srgbClr val="000000"/>
                        </a:solidFill>
                        <a:latin typeface="Tahoma"/>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b"/>
                      <a:r>
                        <a:rPr lang="en-US" sz="1200" b="0" i="0" u="none" strike="noStrike" noProof="0" dirty="0">
                          <a:solidFill>
                            <a:srgbClr val="000000"/>
                          </a:solidFill>
                          <a:latin typeface="Tahoma"/>
                        </a:rPr>
                        <a:t>Organization's past and current assumptions, experiences, philosophy, and values that hold it together, and are expressed in its self-image, inner workings, interactions with the outside world, and future expectations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noProof="0" dirty="0">
                          <a:solidFill>
                            <a:srgbClr val="000000"/>
                          </a:solidFill>
                          <a:latin typeface="Tahoma"/>
                        </a:rPr>
                        <a:t>TCRP Report 21 (1997) concludes that unless the agency is one that </a:t>
                      </a:r>
                      <a:r>
                        <a:rPr lang="en-US" sz="1200" b="0" i="1" u="none" strike="noStrike" noProof="0" dirty="0">
                          <a:solidFill>
                            <a:srgbClr val="000000"/>
                          </a:solidFill>
                          <a:latin typeface="Tahoma"/>
                        </a:rPr>
                        <a:t>encourages innovation and communication up and down organizational lines</a:t>
                      </a:r>
                      <a:r>
                        <a:rPr lang="en-US" sz="1200" b="0" i="0" u="none" strike="noStrike" noProof="0" dirty="0">
                          <a:solidFill>
                            <a:srgbClr val="000000"/>
                          </a:solidFill>
                          <a:latin typeface="Tahoma"/>
                        </a:rPr>
                        <a:t>, the new view of service will be thwarted.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81337">
                <a:tc>
                  <a:txBody>
                    <a:bodyPr/>
                    <a:lstStyle/>
                    <a:p>
                      <a:pPr algn="just" fontAlgn="b"/>
                      <a:r>
                        <a:rPr lang="en-US" sz="1200" b="1" i="0" u="none" strike="noStrike" noProof="0" dirty="0" smtClean="0">
                          <a:solidFill>
                            <a:srgbClr val="000000"/>
                          </a:solidFill>
                          <a:latin typeface="Tahoma"/>
                        </a:rPr>
                        <a:t>Institutional Structure (2)</a:t>
                      </a:r>
                      <a:endParaRPr lang="en-US" sz="1200" b="1" i="0" u="none" strike="noStrike" noProof="0" dirty="0">
                        <a:solidFill>
                          <a:srgbClr val="000000"/>
                        </a:solidFill>
                        <a:latin typeface="Tahoma"/>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b"/>
                      <a:r>
                        <a:rPr lang="en-US" sz="1200" b="0" i="0" u="none" strike="noStrike" noProof="0" dirty="0">
                          <a:solidFill>
                            <a:srgbClr val="000000"/>
                          </a:solidFill>
                          <a:latin typeface="Tahoma"/>
                        </a:rPr>
                        <a:t>An organization's complex system of mutually connected and dependent elements or parts, which make up a definite manner of arrangement.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noProof="0" dirty="0">
                          <a:solidFill>
                            <a:srgbClr val="000000"/>
                          </a:solidFill>
                          <a:latin typeface="Tahoma"/>
                        </a:rPr>
                        <a:t>Marsden &amp; May (2006) pointed out that a combination of the following can achieve significant improvements in a short period of time: right powers and institutional structure, flexible funding, and a strong political support.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1484">
                <a:tc>
                  <a:txBody>
                    <a:bodyPr/>
                    <a:lstStyle/>
                    <a:p>
                      <a:pPr algn="l" fontAlgn="b"/>
                      <a:endParaRPr lang="en-US" sz="1200" b="0" i="1" u="none" strike="noStrike" noProof="0" dirty="0">
                        <a:solidFill>
                          <a:srgbClr val="000000"/>
                        </a:solidFill>
                        <a:latin typeface="Calibri"/>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200" b="0" i="1" u="none" strike="noStrike" noProof="0" dirty="0" smtClean="0">
                          <a:solidFill>
                            <a:srgbClr val="000000"/>
                          </a:solidFill>
                          <a:latin typeface="Calibri"/>
                        </a:rPr>
                        <a:t>(1)</a:t>
                      </a:r>
                      <a:r>
                        <a:rPr lang="en-US" sz="1200" b="0" i="1" u="none" strike="noStrike" baseline="0" noProof="0" dirty="0" smtClean="0">
                          <a:solidFill>
                            <a:srgbClr val="000000"/>
                          </a:solidFill>
                          <a:latin typeface="Calibri"/>
                        </a:rPr>
                        <a:t> </a:t>
                      </a:r>
                      <a:r>
                        <a:rPr lang="en-US" sz="1200" b="0" i="1" u="none" strike="noStrike" noProof="0" dirty="0" smtClean="0">
                          <a:solidFill>
                            <a:srgbClr val="000000"/>
                          </a:solidFill>
                          <a:latin typeface="Calibri"/>
                        </a:rPr>
                        <a:t>businessdictionary.com</a:t>
                      </a:r>
                      <a:endParaRPr lang="en-US" sz="1200" b="0" i="1" u="none" strike="noStrike" noProof="0" dirty="0">
                        <a:solidFill>
                          <a:srgbClr val="000000"/>
                        </a:solidFill>
                        <a:latin typeface="Calibri"/>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kumimoji="0" lang="en-US" sz="1200" b="0" i="1" u="none" strike="noStrike" kern="1200" noProof="0" dirty="0" smtClean="0">
                          <a:solidFill>
                            <a:srgbClr val="000000"/>
                          </a:solidFill>
                          <a:latin typeface="Calibri"/>
                          <a:ea typeface="+mn-ea"/>
                          <a:cs typeface="+mn-cs"/>
                        </a:rPr>
                        <a:t>(2) eionet.europa.eu</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Survey</a:t>
            </a:r>
            <a:endParaRPr lang="es-PR" dirty="0"/>
          </a:p>
        </p:txBody>
      </p:sp>
      <p:sp>
        <p:nvSpPr>
          <p:cNvPr id="3" name="Content Placeholder 2"/>
          <p:cNvSpPr>
            <a:spLocks noGrp="1"/>
          </p:cNvSpPr>
          <p:nvPr>
            <p:ph sz="quarter" idx="1"/>
          </p:nvPr>
        </p:nvSpPr>
        <p:spPr>
          <a:xfrm>
            <a:off x="142844" y="1600200"/>
            <a:ext cx="1857388" cy="4873752"/>
          </a:xfrm>
        </p:spPr>
        <p:txBody>
          <a:bodyPr>
            <a:normAutofit/>
          </a:bodyPr>
          <a:lstStyle/>
          <a:p>
            <a:r>
              <a:rPr lang="en-US" sz="2000" dirty="0" smtClean="0"/>
              <a:t>As previously mentioned, a survey was developed and distributed.  However, it was non-responsive.</a:t>
            </a:r>
            <a:endParaRPr lang="es-PR" sz="2000" dirty="0" smtClean="0"/>
          </a:p>
          <a:p>
            <a:endParaRPr lang="es-PR" sz="2000" dirty="0"/>
          </a:p>
        </p:txBody>
      </p:sp>
      <p:graphicFrame>
        <p:nvGraphicFramePr>
          <p:cNvPr id="4" name="Table 3"/>
          <p:cNvGraphicFramePr>
            <a:graphicFrameLocks noGrp="1"/>
          </p:cNvGraphicFramePr>
          <p:nvPr/>
        </p:nvGraphicFramePr>
        <p:xfrm>
          <a:off x="2143108" y="357164"/>
          <a:ext cx="6786610" cy="6241544"/>
        </p:xfrm>
        <a:graphic>
          <a:graphicData uri="http://schemas.openxmlformats.org/drawingml/2006/table">
            <a:tbl>
              <a:tblPr/>
              <a:tblGrid>
                <a:gridCol w="419968"/>
                <a:gridCol w="6366642"/>
              </a:tblGrid>
              <a:tr h="139506">
                <a:tc>
                  <a:txBody>
                    <a:bodyPr/>
                    <a:lstStyle/>
                    <a:p>
                      <a:pPr algn="ctr" fontAlgn="b"/>
                      <a:r>
                        <a:rPr lang="es-PR" sz="900" b="1" i="0" u="none" strike="noStrike" dirty="0">
                          <a:solidFill>
                            <a:srgbClr val="000000"/>
                          </a:solidFill>
                          <a:latin typeface="Calibri"/>
                        </a:rPr>
                        <a:t>Control</a:t>
                      </a:r>
                    </a:p>
                  </a:txBody>
                  <a:tcPr marL="4582" marR="4582" marT="4582"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A9EF"/>
                    </a:solidFill>
                  </a:tcPr>
                </a:tc>
                <a:tc>
                  <a:txBody>
                    <a:bodyPr/>
                    <a:lstStyle/>
                    <a:p>
                      <a:pPr algn="l" fontAlgn="b"/>
                      <a:r>
                        <a:rPr lang="es-PR" sz="900" b="1" i="0" u="none" strike="noStrike">
                          <a:solidFill>
                            <a:srgbClr val="000000"/>
                          </a:solidFill>
                          <a:latin typeface="Calibri"/>
                        </a:rPr>
                        <a:t>Mission Statement</a:t>
                      </a:r>
                    </a:p>
                  </a:txBody>
                  <a:tcPr marL="4582" marR="4582" marT="4582"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A9EF"/>
                    </a:solidFill>
                  </a:tcPr>
                </a:tc>
              </a:tr>
              <a:tr h="139506">
                <a:tc>
                  <a:txBody>
                    <a:bodyPr/>
                    <a:lstStyle/>
                    <a:p>
                      <a:pPr algn="ctr" fontAlgn="b"/>
                      <a:r>
                        <a:rPr lang="es-PR" sz="900" b="0" i="0" u="none" strike="noStrike">
                          <a:solidFill>
                            <a:srgbClr val="000000"/>
                          </a:solidFill>
                          <a:latin typeface="Calibri"/>
                        </a:rPr>
                        <a:t>1</a:t>
                      </a:r>
                    </a:p>
                  </a:txBody>
                  <a:tcPr marL="4582" marR="4582" marT="4582"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latin typeface="Calibri"/>
                        </a:rPr>
                        <a:t>What's your institution's mission statement?</a:t>
                      </a:r>
                    </a:p>
                  </a:txBody>
                  <a:tcPr marL="4582" marR="4582" marT="4582"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9506">
                <a:tc>
                  <a:txBody>
                    <a:bodyPr/>
                    <a:lstStyle/>
                    <a:p>
                      <a:pPr algn="ctr" fontAlgn="b"/>
                      <a:r>
                        <a:rPr lang="es-PR" sz="900" b="0" i="0" u="none" strike="noStrike">
                          <a:solidFill>
                            <a:srgbClr val="000000"/>
                          </a:solidFill>
                          <a:latin typeface="Calibri"/>
                        </a:rPr>
                        <a:t>2</a:t>
                      </a:r>
                    </a:p>
                  </a:txBody>
                  <a:tcPr marL="4582" marR="4582" marT="4582"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latin typeface="Calibri"/>
                        </a:rPr>
                        <a:t>About how many times your institution's mission statement have changed in the past 20 years?</a:t>
                      </a:r>
                    </a:p>
                  </a:txBody>
                  <a:tcPr marL="4582" marR="4582" marT="4582"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9506">
                <a:tc>
                  <a:txBody>
                    <a:bodyPr/>
                    <a:lstStyle/>
                    <a:p>
                      <a:pPr algn="ctr" fontAlgn="b"/>
                      <a:r>
                        <a:rPr lang="es-PR" sz="900" b="0" i="0" u="none" strike="noStrike">
                          <a:solidFill>
                            <a:srgbClr val="000000"/>
                          </a:solidFill>
                          <a:latin typeface="Calibri"/>
                        </a:rPr>
                        <a:t>3</a:t>
                      </a:r>
                    </a:p>
                  </a:txBody>
                  <a:tcPr marL="4582" marR="4582" marT="4582"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latin typeface="Calibri"/>
                        </a:rPr>
                        <a:t>When was the last time your institution's mission statement changed? (Year)</a:t>
                      </a:r>
                    </a:p>
                  </a:txBody>
                  <a:tcPr marL="4582" marR="4582" marT="4582"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9506">
                <a:tc>
                  <a:txBody>
                    <a:bodyPr/>
                    <a:lstStyle/>
                    <a:p>
                      <a:pPr algn="ctr" fontAlgn="b"/>
                      <a:r>
                        <a:rPr lang="es-PR" sz="900" b="1" i="0" u="none" strike="noStrike">
                          <a:solidFill>
                            <a:srgbClr val="000000"/>
                          </a:solidFill>
                          <a:latin typeface="Calibri"/>
                        </a:rPr>
                        <a:t> </a:t>
                      </a:r>
                    </a:p>
                  </a:txBody>
                  <a:tcPr marL="4582" marR="4582" marT="4582"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A9EF"/>
                    </a:solidFill>
                  </a:tcPr>
                </a:tc>
                <a:tc>
                  <a:txBody>
                    <a:bodyPr/>
                    <a:lstStyle/>
                    <a:p>
                      <a:pPr algn="l" fontAlgn="b"/>
                      <a:r>
                        <a:rPr lang="es-PR" sz="900" b="1" i="0" u="none" strike="noStrike">
                          <a:solidFill>
                            <a:srgbClr val="000000"/>
                          </a:solidFill>
                          <a:latin typeface="Calibri"/>
                        </a:rPr>
                        <a:t>Organizational Culture</a:t>
                      </a:r>
                    </a:p>
                  </a:txBody>
                  <a:tcPr marL="4582" marR="4582" marT="4582"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A9EF"/>
                    </a:solidFill>
                  </a:tcPr>
                </a:tc>
              </a:tr>
              <a:tr h="238990">
                <a:tc>
                  <a:txBody>
                    <a:bodyPr/>
                    <a:lstStyle/>
                    <a:p>
                      <a:pPr algn="ctr" fontAlgn="b"/>
                      <a:r>
                        <a:rPr lang="es-PR" sz="900" b="0" i="0" u="none" strike="noStrike">
                          <a:solidFill>
                            <a:srgbClr val="000000"/>
                          </a:solidFill>
                          <a:latin typeface="Tahoma"/>
                        </a:rPr>
                        <a:t>4</a:t>
                      </a:r>
                    </a:p>
                  </a:txBody>
                  <a:tcPr marL="4582" marR="4582" marT="4582"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b"/>
                      <a:r>
                        <a:rPr lang="en-US" sz="900" b="0" i="0" u="none" strike="noStrike">
                          <a:solidFill>
                            <a:srgbClr val="000000"/>
                          </a:solidFill>
                          <a:latin typeface="Tahoma"/>
                        </a:rPr>
                        <a:t>Who (position, department, etc.) is responsible/in charg of performing strategic planning in your institution?</a:t>
                      </a:r>
                    </a:p>
                  </a:txBody>
                  <a:tcPr marL="4582" marR="4582" marT="4582"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9506">
                <a:tc>
                  <a:txBody>
                    <a:bodyPr/>
                    <a:lstStyle/>
                    <a:p>
                      <a:pPr algn="ctr" fontAlgn="b"/>
                      <a:r>
                        <a:rPr lang="es-PR" sz="900" b="0" i="0" u="none" strike="noStrike">
                          <a:solidFill>
                            <a:srgbClr val="000000"/>
                          </a:solidFill>
                          <a:latin typeface="Tahoma"/>
                        </a:rPr>
                        <a:t>5</a:t>
                      </a:r>
                    </a:p>
                  </a:txBody>
                  <a:tcPr marL="4582" marR="4582" marT="4582"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b"/>
                      <a:r>
                        <a:rPr lang="en-US" sz="900" b="0" i="0" u="none" strike="noStrike">
                          <a:solidFill>
                            <a:srgbClr val="000000"/>
                          </a:solidFill>
                          <a:latin typeface="Tahoma"/>
                        </a:rPr>
                        <a:t>How your institution's strategic planning is performed? (leadership, regulations, processes)</a:t>
                      </a:r>
                    </a:p>
                  </a:txBody>
                  <a:tcPr marL="4582" marR="4582" marT="4582"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62713">
                <a:tc>
                  <a:txBody>
                    <a:bodyPr/>
                    <a:lstStyle/>
                    <a:p>
                      <a:pPr algn="ctr" fontAlgn="b"/>
                      <a:r>
                        <a:rPr lang="es-PR" sz="900" b="0" i="0" u="none" strike="noStrike">
                          <a:solidFill>
                            <a:srgbClr val="000000"/>
                          </a:solidFill>
                          <a:latin typeface="Tahoma"/>
                        </a:rPr>
                        <a:t>6</a:t>
                      </a:r>
                    </a:p>
                  </a:txBody>
                  <a:tcPr marL="4582" marR="4582" marT="4582"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latin typeface="Tahoma"/>
                        </a:rPr>
                        <a:t>How the priorities and processes are established in your institution and by whom? (leader's policy, mission statement, department's historical goals and objectives, as trouble appears, patron's survey, stakeholder's particular interests, etc.)</a:t>
                      </a:r>
                    </a:p>
                  </a:txBody>
                  <a:tcPr marL="4582" marR="4582" marT="4582"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9506">
                <a:tc>
                  <a:txBody>
                    <a:bodyPr/>
                    <a:lstStyle/>
                    <a:p>
                      <a:pPr algn="ctr" fontAlgn="b"/>
                      <a:r>
                        <a:rPr lang="es-PR" sz="900" b="1" i="0" u="none" strike="noStrike">
                          <a:solidFill>
                            <a:srgbClr val="000000"/>
                          </a:solidFill>
                          <a:latin typeface="Calibri"/>
                        </a:rPr>
                        <a:t> </a:t>
                      </a:r>
                    </a:p>
                  </a:txBody>
                  <a:tcPr marL="4582" marR="4582" marT="4582"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A9EF"/>
                    </a:solidFill>
                  </a:tcPr>
                </a:tc>
                <a:tc>
                  <a:txBody>
                    <a:bodyPr/>
                    <a:lstStyle/>
                    <a:p>
                      <a:pPr algn="l" fontAlgn="b"/>
                      <a:r>
                        <a:rPr lang="es-PR" sz="900" b="1" i="0" u="none" strike="noStrike">
                          <a:solidFill>
                            <a:srgbClr val="000000"/>
                          </a:solidFill>
                          <a:latin typeface="Calibri"/>
                        </a:rPr>
                        <a:t>Institutional Structure</a:t>
                      </a:r>
                    </a:p>
                  </a:txBody>
                  <a:tcPr marL="4582" marR="4582" marT="4582"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A9EF"/>
                    </a:solidFill>
                  </a:tcPr>
                </a:tc>
              </a:tr>
              <a:tr h="279010">
                <a:tc>
                  <a:txBody>
                    <a:bodyPr/>
                    <a:lstStyle/>
                    <a:p>
                      <a:pPr algn="ctr" fontAlgn="b"/>
                      <a:r>
                        <a:rPr lang="es-PR" sz="900" b="0" i="0" u="none" strike="noStrike">
                          <a:solidFill>
                            <a:srgbClr val="000000"/>
                          </a:solidFill>
                          <a:latin typeface="Calibri"/>
                        </a:rPr>
                        <a:t>7</a:t>
                      </a:r>
                    </a:p>
                  </a:txBody>
                  <a:tcPr marL="4582" marR="4582" marT="4582"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latin typeface="Calibri"/>
                        </a:rPr>
                        <a:t>Can you provide me a copy of your institution's organizational charts (related to other complementary institutions and the internal one)?</a:t>
                      </a:r>
                    </a:p>
                  </a:txBody>
                  <a:tcPr marL="4582" marR="4582" marT="4582"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9506">
                <a:tc>
                  <a:txBody>
                    <a:bodyPr/>
                    <a:lstStyle/>
                    <a:p>
                      <a:pPr algn="ctr" fontAlgn="b"/>
                      <a:r>
                        <a:rPr lang="es-PR" sz="900" b="0" i="0" u="none" strike="noStrike">
                          <a:solidFill>
                            <a:srgbClr val="000000"/>
                          </a:solidFill>
                          <a:latin typeface="Calibri"/>
                        </a:rPr>
                        <a:t>8</a:t>
                      </a:r>
                    </a:p>
                  </a:txBody>
                  <a:tcPr marL="4582" marR="4582" marT="4582"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latin typeface="Calibri"/>
                        </a:rPr>
                        <a:t>Can I contact you later if I have questions regarding the organizational structure of your institution?</a:t>
                      </a:r>
                    </a:p>
                  </a:txBody>
                  <a:tcPr marL="4582" marR="4582" marT="4582"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9506">
                <a:tc>
                  <a:txBody>
                    <a:bodyPr/>
                    <a:lstStyle/>
                    <a:p>
                      <a:pPr algn="ctr" fontAlgn="b"/>
                      <a:r>
                        <a:rPr lang="es-PR" sz="900" b="0" i="0" u="none" strike="noStrike">
                          <a:solidFill>
                            <a:srgbClr val="000000"/>
                          </a:solidFill>
                          <a:latin typeface="Calibri"/>
                        </a:rPr>
                        <a:t>9</a:t>
                      </a:r>
                    </a:p>
                  </a:txBody>
                  <a:tcPr marL="4582" marR="4582" marT="4582"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latin typeface="Calibri"/>
                        </a:rPr>
                        <a:t>On which decade was your institution created?</a:t>
                      </a:r>
                    </a:p>
                  </a:txBody>
                  <a:tcPr marL="4582" marR="4582" marT="4582"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9506">
                <a:tc>
                  <a:txBody>
                    <a:bodyPr/>
                    <a:lstStyle/>
                    <a:p>
                      <a:pPr algn="ctr" fontAlgn="b"/>
                      <a:r>
                        <a:rPr lang="es-PR" sz="900" b="0" i="0" u="none" strike="noStrike">
                          <a:solidFill>
                            <a:srgbClr val="000000"/>
                          </a:solidFill>
                          <a:latin typeface="Calibri"/>
                        </a:rPr>
                        <a:t>10</a:t>
                      </a:r>
                    </a:p>
                  </a:txBody>
                  <a:tcPr marL="4582" marR="4582" marT="4582"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latin typeface="Calibri"/>
                        </a:rPr>
                        <a:t>What is the service sector of your institution? (municipality, region, state, country)</a:t>
                      </a:r>
                    </a:p>
                  </a:txBody>
                  <a:tcPr marL="4582" marR="4582" marT="4582"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9506">
                <a:tc>
                  <a:txBody>
                    <a:bodyPr/>
                    <a:lstStyle/>
                    <a:p>
                      <a:pPr algn="ctr" fontAlgn="b"/>
                      <a:r>
                        <a:rPr lang="es-PR" sz="900" b="0" i="0" u="none" strike="noStrike">
                          <a:solidFill>
                            <a:srgbClr val="000000"/>
                          </a:solidFill>
                          <a:latin typeface="Calibri"/>
                        </a:rPr>
                        <a:t>11</a:t>
                      </a:r>
                    </a:p>
                  </a:txBody>
                  <a:tcPr marL="4582" marR="4582" marT="4582"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latin typeface="Calibri"/>
                        </a:rPr>
                        <a:t>Which modes of transportation is your institution responsible for?</a:t>
                      </a:r>
                    </a:p>
                  </a:txBody>
                  <a:tcPr marL="4582" marR="4582" marT="4582"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9010">
                <a:tc>
                  <a:txBody>
                    <a:bodyPr/>
                    <a:lstStyle/>
                    <a:p>
                      <a:pPr algn="ctr" fontAlgn="b"/>
                      <a:r>
                        <a:rPr lang="es-PR" sz="900" b="0" i="0" u="none" strike="noStrike">
                          <a:solidFill>
                            <a:srgbClr val="000000"/>
                          </a:solidFill>
                          <a:latin typeface="Calibri"/>
                        </a:rPr>
                        <a:t>12</a:t>
                      </a:r>
                    </a:p>
                  </a:txBody>
                  <a:tcPr marL="4582" marR="4582" marT="4582"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solidFill>
                            <a:srgbClr val="000000"/>
                          </a:solidFill>
                          <a:latin typeface="Calibri"/>
                        </a:rPr>
                        <a:t>Which are your institution's main </a:t>
                      </a:r>
                      <a:r>
                        <a:rPr lang="en-US" sz="900" b="0" i="0" u="none" strike="noStrike" dirty="0" err="1">
                          <a:solidFill>
                            <a:srgbClr val="000000"/>
                          </a:solidFill>
                          <a:latin typeface="Calibri"/>
                        </a:rPr>
                        <a:t>fundig</a:t>
                      </a:r>
                      <a:r>
                        <a:rPr lang="en-US" sz="900" b="0" i="0" u="none" strike="noStrike" dirty="0">
                          <a:solidFill>
                            <a:srgbClr val="000000"/>
                          </a:solidFill>
                          <a:latin typeface="Calibri"/>
                        </a:rPr>
                        <a:t> sources?  (government assignment, service &amp; products income, private support, taxes, bonds)</a:t>
                      </a:r>
                    </a:p>
                  </a:txBody>
                  <a:tcPr marL="4582" marR="4582" marT="4582"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9506">
                <a:tc gridSpan="2">
                  <a:txBody>
                    <a:bodyPr/>
                    <a:lstStyle/>
                    <a:p>
                      <a:pPr algn="ctr" fontAlgn="b"/>
                      <a:r>
                        <a:rPr lang="es-PR" sz="900" b="1" i="0" u="none" strike="noStrike">
                          <a:solidFill>
                            <a:srgbClr val="000000"/>
                          </a:solidFill>
                          <a:latin typeface="Calibri"/>
                        </a:rPr>
                        <a:t>Leadership Style</a:t>
                      </a:r>
                    </a:p>
                  </a:txBody>
                  <a:tcPr marL="4582" marR="4582" marT="458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A9EF"/>
                    </a:solidFill>
                  </a:tcPr>
                </a:tc>
                <a:tc hMerge="1">
                  <a:txBody>
                    <a:bodyPr/>
                    <a:lstStyle/>
                    <a:p>
                      <a:endParaRPr lang="es-PR"/>
                    </a:p>
                  </a:txBody>
                  <a:tcPr/>
                </a:tc>
              </a:tr>
              <a:tr h="238041">
                <a:tc gridSpan="2">
                  <a:txBody>
                    <a:bodyPr/>
                    <a:lstStyle/>
                    <a:p>
                      <a:pPr algn="l" fontAlgn="b"/>
                      <a:r>
                        <a:rPr lang="en-US" sz="900" b="0" i="0" u="none" strike="noStrike">
                          <a:solidFill>
                            <a:srgbClr val="000000"/>
                          </a:solidFill>
                          <a:latin typeface="Calibri"/>
                        </a:rPr>
                        <a:t>I'll be describing you different leadership styles.  Please let me know which style best describes your organization's.  Please let me know if different styles apply at different levels.  If that's the case, please indicate me at which level each style applies, by indicating the leader position at which it refers.  Please let me know if you would like to add any comment or appropriate discussion.</a:t>
                      </a:r>
                    </a:p>
                  </a:txBody>
                  <a:tcPr marL="4582" marR="4582" marT="458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s-PR"/>
                    </a:p>
                  </a:txBody>
                  <a:tcPr/>
                </a:tc>
              </a:tr>
              <a:tr h="214314">
                <a:tc>
                  <a:txBody>
                    <a:bodyPr/>
                    <a:lstStyle/>
                    <a:p>
                      <a:pPr algn="l" fontAlgn="b"/>
                      <a:r>
                        <a:rPr lang="es-PR" sz="900" b="1" i="0" u="none" strike="noStrike">
                          <a:solidFill>
                            <a:srgbClr val="000000"/>
                          </a:solidFill>
                          <a:latin typeface="Calibri"/>
                        </a:rPr>
                        <a:t>Style</a:t>
                      </a:r>
                    </a:p>
                  </a:txBody>
                  <a:tcPr marL="4582" marR="4582" marT="4582"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7F7"/>
                    </a:solidFill>
                  </a:tcPr>
                </a:tc>
                <a:tc>
                  <a:txBody>
                    <a:bodyPr/>
                    <a:lstStyle/>
                    <a:p>
                      <a:pPr algn="l" fontAlgn="b"/>
                      <a:r>
                        <a:rPr lang="es-PR" sz="900" b="1" i="0" u="none" strike="noStrike" dirty="0" err="1">
                          <a:solidFill>
                            <a:srgbClr val="000000"/>
                          </a:solidFill>
                          <a:latin typeface="Calibri"/>
                        </a:rPr>
                        <a:t>Description</a:t>
                      </a:r>
                      <a:endParaRPr lang="es-PR" sz="900" b="1" i="0" u="none" strike="noStrike" dirty="0">
                        <a:solidFill>
                          <a:srgbClr val="000000"/>
                        </a:solidFill>
                        <a:latin typeface="Calibri"/>
                      </a:endParaRPr>
                    </a:p>
                  </a:txBody>
                  <a:tcPr marL="4582" marR="4582" marT="4582"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7F7"/>
                    </a:solidFill>
                  </a:tcPr>
                </a:tc>
              </a:tr>
              <a:tr h="223209">
                <a:tc>
                  <a:txBody>
                    <a:bodyPr/>
                    <a:lstStyle/>
                    <a:p>
                      <a:pPr algn="l" fontAlgn="b"/>
                      <a:r>
                        <a:rPr lang="es-PR" sz="900" b="1" i="0" u="none" strike="noStrike">
                          <a:solidFill>
                            <a:srgbClr val="000000"/>
                          </a:solidFill>
                          <a:latin typeface="Calibri"/>
                        </a:rPr>
                        <a:t>Authoritarian</a:t>
                      </a:r>
                    </a:p>
                  </a:txBody>
                  <a:tcPr marL="4582" marR="4582" marT="4582"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7F7"/>
                    </a:solidFill>
                  </a:tcPr>
                </a:tc>
                <a:tc>
                  <a:txBody>
                    <a:bodyPr/>
                    <a:lstStyle/>
                    <a:p>
                      <a:pPr algn="l" fontAlgn="b"/>
                      <a:r>
                        <a:rPr lang="en-US" sz="800" b="0" i="0" u="none" strike="noStrike" dirty="0">
                          <a:solidFill>
                            <a:srgbClr val="000000"/>
                          </a:solidFill>
                          <a:latin typeface="Verdana"/>
                        </a:rPr>
                        <a:t>The leader dictates policies and procedures, decides what goals are to be achieved, and directs and controls all activities without any meaningful participation by the subordinates.</a:t>
                      </a:r>
                    </a:p>
                  </a:txBody>
                  <a:tcPr marL="4582" marR="4582" marT="4582"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3209">
                <a:tc>
                  <a:txBody>
                    <a:bodyPr/>
                    <a:lstStyle/>
                    <a:p>
                      <a:pPr algn="l" fontAlgn="b"/>
                      <a:r>
                        <a:rPr lang="es-PR" sz="900" b="1" i="0" u="none" strike="noStrike">
                          <a:solidFill>
                            <a:srgbClr val="000000"/>
                          </a:solidFill>
                          <a:latin typeface="Calibri"/>
                        </a:rPr>
                        <a:t>Dominant</a:t>
                      </a:r>
                    </a:p>
                  </a:txBody>
                  <a:tcPr marL="4582" marR="4582" marT="4582"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7F7"/>
                    </a:solidFill>
                  </a:tcPr>
                </a:tc>
                <a:tc>
                  <a:txBody>
                    <a:bodyPr/>
                    <a:lstStyle/>
                    <a:p>
                      <a:pPr algn="l" fontAlgn="b"/>
                      <a:r>
                        <a:rPr lang="en-US" sz="800" b="0" i="0" u="none" strike="noStrike">
                          <a:solidFill>
                            <a:srgbClr val="000000"/>
                          </a:solidFill>
                          <a:latin typeface="Verdana"/>
                        </a:rPr>
                        <a:t>Leadership characterized by a clear line of authority that gives the leader the power of delegation, and the power to control the subordinates' level of participation in decision making process.</a:t>
                      </a:r>
                    </a:p>
                  </a:txBody>
                  <a:tcPr marL="4582" marR="4582" marT="4582"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3209">
                <a:tc>
                  <a:txBody>
                    <a:bodyPr/>
                    <a:lstStyle/>
                    <a:p>
                      <a:pPr algn="l" fontAlgn="b"/>
                      <a:r>
                        <a:rPr lang="es-PR" sz="900" b="1" i="0" u="none" strike="noStrike">
                          <a:solidFill>
                            <a:srgbClr val="000000"/>
                          </a:solidFill>
                          <a:latin typeface="Calibri"/>
                        </a:rPr>
                        <a:t>Transformational</a:t>
                      </a:r>
                    </a:p>
                  </a:txBody>
                  <a:tcPr marL="4582" marR="4582" marT="4582"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7F7"/>
                    </a:solidFill>
                  </a:tcPr>
                </a:tc>
                <a:tc>
                  <a:txBody>
                    <a:bodyPr/>
                    <a:lstStyle/>
                    <a:p>
                      <a:pPr algn="l" fontAlgn="b"/>
                      <a:r>
                        <a:rPr lang="en-US" sz="800" b="0" i="0" u="none" strike="noStrike">
                          <a:solidFill>
                            <a:srgbClr val="000000"/>
                          </a:solidFill>
                          <a:latin typeface="Verdana"/>
                        </a:rPr>
                        <a:t>The leader identifies the needed change, creates a vision to guide the change through inspiration, and executes the change with the commitment of the members of the group.</a:t>
                      </a:r>
                    </a:p>
                  </a:txBody>
                  <a:tcPr marL="4582" marR="4582" marT="4582"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9010">
                <a:tc>
                  <a:txBody>
                    <a:bodyPr/>
                    <a:lstStyle/>
                    <a:p>
                      <a:pPr algn="l" fontAlgn="b"/>
                      <a:r>
                        <a:rPr lang="es-PR" sz="900" b="1" i="0" u="none" strike="noStrike">
                          <a:solidFill>
                            <a:srgbClr val="000000"/>
                          </a:solidFill>
                          <a:latin typeface="Calibri"/>
                        </a:rPr>
                        <a:t>Achievement oriented </a:t>
                      </a:r>
                    </a:p>
                  </a:txBody>
                  <a:tcPr marL="4582" marR="4582" marT="4582"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7F7"/>
                    </a:solidFill>
                  </a:tcPr>
                </a:tc>
                <a:tc>
                  <a:txBody>
                    <a:bodyPr/>
                    <a:lstStyle/>
                    <a:p>
                      <a:pPr algn="l" fontAlgn="b"/>
                      <a:r>
                        <a:rPr lang="en-US" sz="800" b="0" i="0" u="none" strike="noStrike">
                          <a:solidFill>
                            <a:srgbClr val="000000"/>
                          </a:solidFill>
                          <a:latin typeface="Verdana"/>
                        </a:rPr>
                        <a:t>Management which sets challenging goals, assists in training, emphasizes improvement, and expects the highest levels of performance.</a:t>
                      </a:r>
                    </a:p>
                  </a:txBody>
                  <a:tcPr marL="4582" marR="4582" marT="4582"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3209">
                <a:tc>
                  <a:txBody>
                    <a:bodyPr/>
                    <a:lstStyle/>
                    <a:p>
                      <a:pPr algn="l" fontAlgn="b"/>
                      <a:r>
                        <a:rPr lang="es-PR" sz="900" b="1" i="0" u="none" strike="noStrike">
                          <a:solidFill>
                            <a:srgbClr val="000000"/>
                          </a:solidFill>
                          <a:latin typeface="Calibri"/>
                        </a:rPr>
                        <a:t>Participative</a:t>
                      </a:r>
                    </a:p>
                  </a:txBody>
                  <a:tcPr marL="4582" marR="4582" marT="4582"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7F7"/>
                    </a:solidFill>
                  </a:tcPr>
                </a:tc>
                <a:tc>
                  <a:txBody>
                    <a:bodyPr/>
                    <a:lstStyle/>
                    <a:p>
                      <a:pPr algn="l" fontAlgn="b"/>
                      <a:r>
                        <a:rPr lang="en-US" sz="800" b="0" i="0" u="none" strike="noStrike">
                          <a:solidFill>
                            <a:srgbClr val="000000"/>
                          </a:solidFill>
                          <a:latin typeface="Verdana"/>
                        </a:rPr>
                        <a:t>The leader involves subordinates in goal setting, problem solving, team building etc., but retains the final decision making authority.</a:t>
                      </a:r>
                    </a:p>
                  </a:txBody>
                  <a:tcPr marL="4582" marR="4582" marT="4582"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3209">
                <a:tc>
                  <a:txBody>
                    <a:bodyPr/>
                    <a:lstStyle/>
                    <a:p>
                      <a:pPr algn="l" fontAlgn="b"/>
                      <a:r>
                        <a:rPr lang="es-PR" sz="900" b="1" i="0" u="none" strike="noStrike">
                          <a:solidFill>
                            <a:srgbClr val="000000"/>
                          </a:solidFill>
                          <a:latin typeface="Calibri"/>
                        </a:rPr>
                        <a:t>Delegative</a:t>
                      </a:r>
                    </a:p>
                  </a:txBody>
                  <a:tcPr marL="4582" marR="4582" marT="4582"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7F7"/>
                    </a:solidFill>
                  </a:tcPr>
                </a:tc>
                <a:tc>
                  <a:txBody>
                    <a:bodyPr/>
                    <a:lstStyle/>
                    <a:p>
                      <a:pPr algn="l" fontAlgn="b"/>
                      <a:r>
                        <a:rPr lang="en-US" sz="800" b="0" i="0" u="none" strike="noStrike">
                          <a:solidFill>
                            <a:srgbClr val="000000"/>
                          </a:solidFill>
                          <a:latin typeface="Verdana"/>
                        </a:rPr>
                        <a:t>The leader transfers decision making power to one or more employees, but remains responsible for their decisions.</a:t>
                      </a:r>
                    </a:p>
                  </a:txBody>
                  <a:tcPr marL="4582" marR="4582" marT="4582"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7837">
                <a:tc>
                  <a:txBody>
                    <a:bodyPr/>
                    <a:lstStyle/>
                    <a:p>
                      <a:pPr algn="l" fontAlgn="b"/>
                      <a:r>
                        <a:rPr lang="es-PR" sz="900" b="1" i="0" u="none" strike="noStrike">
                          <a:solidFill>
                            <a:srgbClr val="000000"/>
                          </a:solidFill>
                          <a:latin typeface="Calibri"/>
                        </a:rPr>
                        <a:t>Bureaucratic</a:t>
                      </a:r>
                    </a:p>
                  </a:txBody>
                  <a:tcPr marL="4582" marR="4582" marT="4582"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7F7"/>
                    </a:solidFill>
                  </a:tcPr>
                </a:tc>
                <a:tc>
                  <a:txBody>
                    <a:bodyPr/>
                    <a:lstStyle/>
                    <a:p>
                      <a:pPr algn="l" fontAlgn="b"/>
                      <a:r>
                        <a:rPr lang="en-US" sz="800" b="0" i="0" u="none" strike="noStrike">
                          <a:solidFill>
                            <a:srgbClr val="000000"/>
                          </a:solidFill>
                          <a:latin typeface="Verdana"/>
                        </a:rPr>
                        <a:t>Emphasizes procedures and historical methods regardless of their usefulness in changing environments. Bureaucratic leaders attempt to solve problems by adding layers of control, and their power comes from controlling the flow of information.</a:t>
                      </a:r>
                    </a:p>
                  </a:txBody>
                  <a:tcPr marL="4582" marR="4582" marT="4582"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32467">
                <a:tc>
                  <a:txBody>
                    <a:bodyPr/>
                    <a:lstStyle/>
                    <a:p>
                      <a:pPr algn="l" fontAlgn="b"/>
                      <a:r>
                        <a:rPr lang="es-PR" sz="900" b="1" i="0" u="none" strike="noStrike">
                          <a:solidFill>
                            <a:srgbClr val="000000"/>
                          </a:solidFill>
                          <a:latin typeface="Calibri"/>
                        </a:rPr>
                        <a:t>Laissez-faire </a:t>
                      </a:r>
                    </a:p>
                  </a:txBody>
                  <a:tcPr marL="4582" marR="4582" marT="4582"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7F7"/>
                    </a:solidFill>
                  </a:tcPr>
                </a:tc>
                <a:tc>
                  <a:txBody>
                    <a:bodyPr/>
                    <a:lstStyle/>
                    <a:p>
                      <a:pPr algn="l" fontAlgn="b"/>
                      <a:r>
                        <a:rPr lang="en-US" sz="800" b="0" i="0" u="none" strike="noStrike" dirty="0">
                          <a:solidFill>
                            <a:srgbClr val="000000"/>
                          </a:solidFill>
                          <a:latin typeface="Verdana"/>
                        </a:rPr>
                        <a:t>Laissez faire (French for, allow to pass or let go).  Non-authoritarian leadership style.  Leaders try to give least possible guidance to subordinates, and try to achieve control through less obvious means. They believe that people excel when they are left alone to respond to their responsibilities and obligations in their own ways.</a:t>
                      </a:r>
                    </a:p>
                  </a:txBody>
                  <a:tcPr marL="4582" marR="4582" marT="4582"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noProof="0" dirty="0" smtClean="0"/>
              <a:t> Information Gathered Through Institutions’ Websites</a:t>
            </a:r>
            <a:endParaRPr lang="en-US" sz="2800" noProof="0" dirty="0"/>
          </a:p>
        </p:txBody>
      </p:sp>
      <p:sp>
        <p:nvSpPr>
          <p:cNvPr id="7" name="Content Placeholder 6"/>
          <p:cNvSpPr>
            <a:spLocks noGrp="1"/>
          </p:cNvSpPr>
          <p:nvPr>
            <p:ph sz="quarter" idx="1"/>
          </p:nvPr>
        </p:nvSpPr>
        <p:spPr/>
        <p:txBody>
          <a:bodyPr>
            <a:normAutofit fontScale="85000" lnSpcReduction="20000"/>
          </a:bodyPr>
          <a:lstStyle/>
          <a:p>
            <a:r>
              <a:rPr lang="en-US" dirty="0" smtClean="0"/>
              <a:t>Mission</a:t>
            </a:r>
          </a:p>
          <a:p>
            <a:pPr lvl="1"/>
            <a:r>
              <a:rPr lang="en-US" dirty="0" smtClean="0"/>
              <a:t>Mission Statement</a:t>
            </a:r>
          </a:p>
          <a:p>
            <a:r>
              <a:rPr lang="en-US" dirty="0" smtClean="0"/>
              <a:t>Leadership  Style (inference interpretation from structure)</a:t>
            </a:r>
          </a:p>
          <a:p>
            <a:pPr lvl="1"/>
            <a:r>
              <a:rPr lang="en-US" dirty="0" smtClean="0"/>
              <a:t>Government Structure</a:t>
            </a:r>
          </a:p>
          <a:p>
            <a:pPr lvl="2"/>
            <a:r>
              <a:rPr lang="en-US" dirty="0" smtClean="0"/>
              <a:t>Governance </a:t>
            </a:r>
          </a:p>
          <a:p>
            <a:pPr lvl="2"/>
            <a:r>
              <a:rPr lang="en-US" dirty="0" smtClean="0"/>
              <a:t>General Leadership</a:t>
            </a:r>
          </a:p>
          <a:p>
            <a:pPr lvl="2"/>
            <a:r>
              <a:rPr lang="en-US" dirty="0" smtClean="0"/>
              <a:t>Individual Leadership</a:t>
            </a:r>
          </a:p>
          <a:p>
            <a:r>
              <a:rPr lang="en-US" dirty="0" smtClean="0"/>
              <a:t>Institutional Structure</a:t>
            </a:r>
          </a:p>
          <a:p>
            <a:pPr lvl="1"/>
            <a:r>
              <a:rPr lang="en-US" dirty="0" smtClean="0"/>
              <a:t>Authority Level </a:t>
            </a:r>
          </a:p>
          <a:p>
            <a:r>
              <a:rPr lang="en-US" dirty="0" smtClean="0"/>
              <a:t>Organizational Culture (indirect)</a:t>
            </a:r>
          </a:p>
          <a:p>
            <a:pPr lvl="1"/>
            <a:r>
              <a:rPr lang="en-US" dirty="0" smtClean="0"/>
              <a:t>Diversity of  operated modes </a:t>
            </a:r>
          </a:p>
          <a:p>
            <a:pPr lvl="1"/>
            <a:r>
              <a:rPr lang="en-US" dirty="0" smtClean="0"/>
              <a:t>Existence of fare integration </a:t>
            </a:r>
          </a:p>
          <a:p>
            <a:pPr lvl="1"/>
            <a:r>
              <a:rPr lang="en-US" dirty="0" smtClean="0"/>
              <a:t>Own Transportation Police </a:t>
            </a:r>
          </a:p>
          <a:p>
            <a:pPr lvl="1"/>
            <a:r>
              <a:rPr lang="en-US" dirty="0" smtClean="0"/>
              <a:t>History</a:t>
            </a:r>
          </a:p>
          <a:p>
            <a:pPr lvl="2"/>
            <a:r>
              <a:rPr lang="en-US" dirty="0" smtClean="0"/>
              <a:t>Agency Enacting Law Date </a:t>
            </a:r>
          </a:p>
          <a:p>
            <a:pPr lvl="2"/>
            <a:r>
              <a:rPr lang="en-US" dirty="0" smtClean="0"/>
              <a:t>Transportation History Fact at Date of Enacting </a:t>
            </a:r>
          </a:p>
          <a:p>
            <a:pPr lvl="2"/>
            <a:r>
              <a:rPr lang="en-US" dirty="0" smtClean="0"/>
              <a:t>Main Organization Paradigm as per Literature at Date of Enacting</a:t>
            </a:r>
          </a:p>
          <a:p>
            <a:endParaRPr lang="en-US" noProof="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Results</a:t>
            </a:r>
            <a:endParaRPr lang="es-PR" dirty="0"/>
          </a:p>
        </p:txBody>
      </p:sp>
      <p:sp>
        <p:nvSpPr>
          <p:cNvPr id="6" name="Subtitle 5"/>
          <p:cNvSpPr>
            <a:spLocks noGrp="1"/>
          </p:cNvSpPr>
          <p:nvPr>
            <p:ph type="subTitle" idx="1"/>
          </p:nvPr>
        </p:nvSpPr>
        <p:spPr/>
        <p:txBody>
          <a:bodyPr/>
          <a:lstStyle/>
          <a:p>
            <a:endParaRPr lang="es-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74638"/>
            <a:ext cx="7467600" cy="296842"/>
          </a:xfrm>
        </p:spPr>
        <p:txBody>
          <a:bodyPr>
            <a:normAutofit fontScale="90000"/>
          </a:bodyPr>
          <a:lstStyle/>
          <a:p>
            <a:r>
              <a:rPr lang="en-US" dirty="0" smtClean="0"/>
              <a:t>Mission</a:t>
            </a:r>
            <a:endParaRPr lang="es-PR" dirty="0"/>
          </a:p>
        </p:txBody>
      </p:sp>
      <p:sp>
        <p:nvSpPr>
          <p:cNvPr id="9" name="Content Placeholder 8"/>
          <p:cNvSpPr>
            <a:spLocks noGrp="1"/>
          </p:cNvSpPr>
          <p:nvPr>
            <p:ph sz="quarter" idx="1"/>
          </p:nvPr>
        </p:nvSpPr>
        <p:spPr>
          <a:xfrm>
            <a:off x="457200" y="714356"/>
            <a:ext cx="4757742" cy="571504"/>
          </a:xfrm>
        </p:spPr>
        <p:txBody>
          <a:bodyPr/>
          <a:lstStyle/>
          <a:p>
            <a:r>
              <a:rPr lang="en-US" dirty="0" smtClean="0"/>
              <a:t>Mission Statement</a:t>
            </a:r>
            <a:endParaRPr lang="es-PR" dirty="0"/>
          </a:p>
        </p:txBody>
      </p:sp>
      <p:graphicFrame>
        <p:nvGraphicFramePr>
          <p:cNvPr id="8" name="Table 7"/>
          <p:cNvGraphicFramePr>
            <a:graphicFrameLocks noGrp="1"/>
          </p:cNvGraphicFramePr>
          <p:nvPr/>
        </p:nvGraphicFramePr>
        <p:xfrm>
          <a:off x="500034" y="1428736"/>
          <a:ext cx="7643867" cy="4714905"/>
        </p:xfrm>
        <a:graphic>
          <a:graphicData uri="http://schemas.openxmlformats.org/drawingml/2006/table">
            <a:tbl>
              <a:tblPr/>
              <a:tblGrid>
                <a:gridCol w="1810046"/>
                <a:gridCol w="833403"/>
                <a:gridCol w="833403"/>
                <a:gridCol w="833403"/>
                <a:gridCol w="833403"/>
                <a:gridCol w="833403"/>
                <a:gridCol w="833403"/>
                <a:gridCol w="833403"/>
              </a:tblGrid>
              <a:tr h="362685">
                <a:tc>
                  <a:txBody>
                    <a:bodyPr/>
                    <a:lstStyle/>
                    <a:p>
                      <a:pPr algn="ctr" fontAlgn="b"/>
                      <a:r>
                        <a:rPr lang="en-US" sz="1800" b="1" i="0" u="none" strike="noStrike" noProof="0" dirty="0" smtClean="0">
                          <a:solidFill>
                            <a:srgbClr val="000000"/>
                          </a:solidFill>
                          <a:latin typeface="Calibri"/>
                        </a:rPr>
                        <a:t>Mission</a:t>
                      </a:r>
                      <a:r>
                        <a:rPr lang="es-PR" sz="1800" b="1" i="0" u="none" strike="noStrike" dirty="0" smtClean="0">
                          <a:solidFill>
                            <a:srgbClr val="000000"/>
                          </a:solidFill>
                          <a:latin typeface="Calibri"/>
                        </a:rPr>
                        <a:t> </a:t>
                      </a:r>
                      <a:r>
                        <a:rPr lang="es-PR" sz="1800" b="1" i="0" u="none" strike="noStrike" dirty="0">
                          <a:solidFill>
                            <a:srgbClr val="000000"/>
                          </a:solidFill>
                          <a:latin typeface="Calibri"/>
                        </a:rPr>
                        <a:t>Key Word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9646"/>
                    </a:solidFill>
                  </a:tcPr>
                </a:tc>
                <a:tc>
                  <a:txBody>
                    <a:bodyPr/>
                    <a:lstStyle/>
                    <a:p>
                      <a:pPr algn="ctr" fontAlgn="b"/>
                      <a:r>
                        <a:rPr lang="es-PR" sz="1800" b="1" i="0" u="none" strike="noStrike">
                          <a:solidFill>
                            <a:srgbClr val="000000"/>
                          </a:solidFill>
                          <a:latin typeface="Calibri"/>
                        </a:rPr>
                        <a:t>MTA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9646"/>
                    </a:solidFill>
                  </a:tcPr>
                </a:tc>
                <a:tc>
                  <a:txBody>
                    <a:bodyPr/>
                    <a:lstStyle/>
                    <a:p>
                      <a:pPr algn="ctr" fontAlgn="b"/>
                      <a:r>
                        <a:rPr lang="es-PR" sz="1800" b="1" i="0" u="none" strike="noStrike">
                          <a:solidFill>
                            <a:srgbClr val="000000"/>
                          </a:solidFill>
                          <a:latin typeface="Calibri"/>
                        </a:rPr>
                        <a:t>MBTA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9646"/>
                    </a:solidFill>
                  </a:tcPr>
                </a:tc>
                <a:tc>
                  <a:txBody>
                    <a:bodyPr/>
                    <a:lstStyle/>
                    <a:p>
                      <a:pPr algn="ctr" fontAlgn="b"/>
                      <a:r>
                        <a:rPr lang="es-PR" sz="1800" b="1" i="0" u="none" strike="noStrike">
                          <a:solidFill>
                            <a:srgbClr val="000000"/>
                          </a:solidFill>
                          <a:latin typeface="Calibri"/>
                        </a:rPr>
                        <a:t>MARTA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9646"/>
                    </a:solidFill>
                  </a:tcPr>
                </a:tc>
                <a:tc>
                  <a:txBody>
                    <a:bodyPr/>
                    <a:lstStyle/>
                    <a:p>
                      <a:pPr algn="ctr" fontAlgn="b"/>
                      <a:r>
                        <a:rPr lang="es-PR" sz="1800" b="1" i="0" u="none" strike="noStrike">
                          <a:solidFill>
                            <a:srgbClr val="000000"/>
                          </a:solidFill>
                          <a:latin typeface="Calibri"/>
                        </a:rPr>
                        <a:t>Dade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9646"/>
                    </a:solidFill>
                  </a:tcPr>
                </a:tc>
                <a:tc>
                  <a:txBody>
                    <a:bodyPr/>
                    <a:lstStyle/>
                    <a:p>
                      <a:pPr algn="ctr" fontAlgn="b"/>
                      <a:r>
                        <a:rPr lang="es-PR" sz="1800" b="1" i="0" u="none" strike="noStrike">
                          <a:solidFill>
                            <a:srgbClr val="000000"/>
                          </a:solidFill>
                          <a:latin typeface="Calibri"/>
                        </a:rPr>
                        <a:t>PANYNJ</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9646"/>
                    </a:solidFill>
                  </a:tcPr>
                </a:tc>
                <a:tc>
                  <a:txBody>
                    <a:bodyPr/>
                    <a:lstStyle/>
                    <a:p>
                      <a:pPr algn="ctr" fontAlgn="b"/>
                      <a:r>
                        <a:rPr lang="es-PR" sz="1800" b="1" i="0" u="none" strike="noStrike">
                          <a:solidFill>
                            <a:srgbClr val="000000"/>
                          </a:solidFill>
                          <a:latin typeface="Calibri"/>
                        </a:rPr>
                        <a:t>PRHTA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9646"/>
                    </a:solidFill>
                  </a:tcPr>
                </a:tc>
                <a:tc>
                  <a:txBody>
                    <a:bodyPr/>
                    <a:lstStyle/>
                    <a:p>
                      <a:pPr algn="ctr" fontAlgn="b"/>
                      <a:r>
                        <a:rPr lang="es-PR" sz="1800" b="1" i="0" u="none" strike="noStrike">
                          <a:solidFill>
                            <a:srgbClr val="000000"/>
                          </a:solidFill>
                          <a:latin typeface="Calibri"/>
                        </a:rPr>
                        <a:t>Count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r>
              <a:tr h="362685">
                <a:tc>
                  <a:txBody>
                    <a:bodyPr/>
                    <a:lstStyle/>
                    <a:p>
                      <a:pPr algn="ctr" fontAlgn="b"/>
                      <a:r>
                        <a:rPr lang="es-PR" sz="1800" b="0" i="0" u="none" strike="noStrike">
                          <a:solidFill>
                            <a:srgbClr val="000000"/>
                          </a:solidFill>
                          <a:latin typeface="Calibri"/>
                        </a:rPr>
                        <a:t>service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9646"/>
                    </a:solidFill>
                  </a:tcPr>
                </a:tc>
                <a:tc>
                  <a:txBody>
                    <a:bodyPr/>
                    <a:lstStyle/>
                    <a:p>
                      <a:pPr algn="ctr" fontAlgn="b"/>
                      <a:r>
                        <a:rPr lang="es-PR" sz="1800" b="0" i="0" u="none" strike="noStrike">
                          <a:solidFill>
                            <a:srgbClr val="000000"/>
                          </a:solidFill>
                          <a:latin typeface="Calibri"/>
                        </a:rPr>
                        <a:t>x</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R" sz="1800" b="0" i="0" u="none" strike="noStrike">
                          <a:solidFill>
                            <a:srgbClr val="000000"/>
                          </a:solidFill>
                          <a:latin typeface="Calibri"/>
                        </a:rPr>
                        <a:t>x</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R" sz="1800" b="0" i="0" u="none" strike="noStrike">
                          <a:solidFill>
                            <a:srgbClr val="000000"/>
                          </a:solidFill>
                          <a:latin typeface="Calibri"/>
                        </a:rPr>
                        <a:t>x</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R" sz="1800" b="0" i="0" u="none" strike="noStrike">
                          <a:solidFill>
                            <a:srgbClr val="000000"/>
                          </a:solidFill>
                          <a:latin typeface="Calibri"/>
                        </a:rPr>
                        <a:t>x</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R" sz="1800" b="0" i="0" u="none" strike="noStrike">
                          <a:solidFill>
                            <a:srgbClr val="000000"/>
                          </a:solidFill>
                          <a:latin typeface="Calibri"/>
                        </a:rPr>
                        <a:t>x</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R" sz="1800" b="0" i="0" u="none" strike="noStrike">
                          <a:solidFill>
                            <a:srgbClr val="000000"/>
                          </a:solidFill>
                          <a:latin typeface="Calibri"/>
                        </a:rPr>
                        <a:t>x</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R" sz="1800" b="0" i="0" u="none" strike="noStrike">
                          <a:solidFill>
                            <a:srgbClr val="000000"/>
                          </a:solidFill>
                          <a:latin typeface="Calibri"/>
                        </a:rPr>
                        <a:t>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r>
              <a:tr h="362685">
                <a:tc>
                  <a:txBody>
                    <a:bodyPr/>
                    <a:lstStyle/>
                    <a:p>
                      <a:pPr algn="ctr" fontAlgn="b"/>
                      <a:r>
                        <a:rPr lang="es-PR" sz="1800" b="0" i="0" u="none" strike="noStrike">
                          <a:solidFill>
                            <a:srgbClr val="000000"/>
                          </a:solidFill>
                          <a:latin typeface="Calibri"/>
                        </a:rPr>
                        <a:t>economic</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9646"/>
                    </a:solidFill>
                  </a:tcPr>
                </a:tc>
                <a:tc>
                  <a:txBody>
                    <a:bodyPr/>
                    <a:lstStyle/>
                    <a:p>
                      <a:pPr algn="ctr" fontAlgn="b"/>
                      <a:r>
                        <a:rPr lang="es-PR" sz="1800" b="0" i="0" u="none" strike="noStrike">
                          <a:solidFill>
                            <a:srgbClr val="000000"/>
                          </a:solidFill>
                          <a:latin typeface="Calibri"/>
                        </a:rPr>
                        <a:t>x</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R" sz="1800" b="0" i="0" u="none" strike="noStrike" dirty="0">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R" sz="1800" b="0" i="0" u="none" strike="noStrike">
                          <a:solidFill>
                            <a:srgbClr val="000000"/>
                          </a:solidFill>
                          <a:latin typeface="Calibri"/>
                        </a:rPr>
                        <a:t>x</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R" sz="1800" b="0" i="0" u="none" strike="noStrike" dirty="0">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R" sz="1800" b="0" i="0" u="none" strike="noStrike">
                          <a:solidFill>
                            <a:srgbClr val="000000"/>
                          </a:solidFill>
                          <a:latin typeface="Calibri"/>
                        </a:rPr>
                        <a:t>x</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R" sz="1800" b="0" i="0" u="none" strike="noStrike">
                          <a:solidFill>
                            <a:srgbClr val="000000"/>
                          </a:solidFill>
                          <a:latin typeface="Calibri"/>
                        </a:rPr>
                        <a:t>x</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R" sz="1800" b="0" i="0" u="none" strike="noStrike">
                          <a:solidFill>
                            <a:srgbClr val="000000"/>
                          </a:solidFill>
                          <a:latin typeface="Calibri"/>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r>
              <a:tr h="362685">
                <a:tc>
                  <a:txBody>
                    <a:bodyPr/>
                    <a:lstStyle/>
                    <a:p>
                      <a:pPr algn="ctr" fontAlgn="b"/>
                      <a:r>
                        <a:rPr lang="es-PR" sz="1800" b="0" i="0" u="none" strike="noStrike">
                          <a:solidFill>
                            <a:srgbClr val="000000"/>
                          </a:solidFill>
                          <a:latin typeface="Calibri"/>
                        </a:rPr>
                        <a:t>quality</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9646"/>
                    </a:solidFill>
                  </a:tcPr>
                </a:tc>
                <a:tc>
                  <a:txBody>
                    <a:bodyPr/>
                    <a:lstStyle/>
                    <a:p>
                      <a:pPr algn="ctr" fontAlgn="b"/>
                      <a:r>
                        <a:rPr lang="es-PR" sz="1800" b="0" i="0" u="none" strike="noStrike">
                          <a:solidFill>
                            <a:srgbClr val="000000"/>
                          </a:solidFill>
                          <a:latin typeface="Calibri"/>
                        </a:rPr>
                        <a:t>x</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R" sz="18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R" sz="18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R" sz="1800" b="0" i="0" u="none" strike="noStrike">
                          <a:solidFill>
                            <a:srgbClr val="000000"/>
                          </a:solidFill>
                          <a:latin typeface="Calibri"/>
                        </a:rPr>
                        <a:t>x</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R" sz="1800" b="0" i="0" u="none" strike="noStrike">
                          <a:solidFill>
                            <a:srgbClr val="000000"/>
                          </a:solidFill>
                          <a:latin typeface="Calibri"/>
                        </a:rPr>
                        <a:t>x</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R" sz="18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R" sz="1800" b="0" i="0" u="none" strike="noStrike">
                          <a:solidFill>
                            <a:srgbClr val="000000"/>
                          </a:solidFill>
                          <a:latin typeface="Calibri"/>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r>
              <a:tr h="362685">
                <a:tc>
                  <a:txBody>
                    <a:bodyPr/>
                    <a:lstStyle/>
                    <a:p>
                      <a:pPr algn="ctr" fontAlgn="b"/>
                      <a:r>
                        <a:rPr lang="es-PR" sz="1800" b="0" i="0" u="none" strike="noStrike">
                          <a:solidFill>
                            <a:srgbClr val="000000"/>
                          </a:solidFill>
                          <a:latin typeface="Calibri"/>
                        </a:rPr>
                        <a:t>regional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9646"/>
                    </a:solidFill>
                  </a:tcPr>
                </a:tc>
                <a:tc>
                  <a:txBody>
                    <a:bodyPr/>
                    <a:lstStyle/>
                    <a:p>
                      <a:pPr algn="ctr" fontAlgn="b"/>
                      <a:r>
                        <a:rPr lang="es-PR" sz="1800" b="0" i="0" u="none" strike="noStrike">
                          <a:solidFill>
                            <a:srgbClr val="000000"/>
                          </a:solidFill>
                          <a:latin typeface="Calibri"/>
                        </a:rPr>
                        <a:t>x</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R" sz="18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R" sz="1800" b="0" i="0" u="none" strike="noStrike">
                          <a:solidFill>
                            <a:srgbClr val="000000"/>
                          </a:solidFill>
                          <a:latin typeface="Calibri"/>
                        </a:rPr>
                        <a:t>x</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R" sz="18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R" sz="1800" b="0" i="0" u="none" strike="noStrike">
                          <a:solidFill>
                            <a:srgbClr val="000000"/>
                          </a:solidFill>
                          <a:latin typeface="Calibri"/>
                        </a:rPr>
                        <a:t>x</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R" sz="18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R" sz="1800" b="0" i="0" u="none" strike="noStrike">
                          <a:solidFill>
                            <a:srgbClr val="000000"/>
                          </a:solidFill>
                          <a:latin typeface="Calibri"/>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r>
              <a:tr h="362685">
                <a:tc>
                  <a:txBody>
                    <a:bodyPr/>
                    <a:lstStyle/>
                    <a:p>
                      <a:pPr algn="ctr" fontAlgn="b"/>
                      <a:r>
                        <a:rPr lang="es-PR" sz="1800" b="0" i="0" u="none" strike="noStrike">
                          <a:solidFill>
                            <a:srgbClr val="000000"/>
                          </a:solidFill>
                          <a:latin typeface="Calibri"/>
                        </a:rPr>
                        <a:t>excellence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9646"/>
                    </a:solidFill>
                  </a:tcPr>
                </a:tc>
                <a:tc>
                  <a:txBody>
                    <a:bodyPr/>
                    <a:lstStyle/>
                    <a:p>
                      <a:pPr algn="ctr" fontAlgn="b"/>
                      <a:r>
                        <a:rPr lang="es-PR" sz="1800" b="0" i="0" u="none" strike="noStrike">
                          <a:solidFill>
                            <a:srgbClr val="000000"/>
                          </a:solidFill>
                          <a:latin typeface="Calibri"/>
                        </a:rPr>
                        <a:t>x</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R" sz="18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R" sz="1800" b="0" i="0" u="none" strike="noStrike">
                          <a:solidFill>
                            <a:srgbClr val="000000"/>
                          </a:solidFill>
                          <a:latin typeface="Calibri"/>
                        </a:rPr>
                        <a:t>x</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R" sz="18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R" sz="18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R" sz="1800" b="0" i="0" u="none" strike="noStrike">
                          <a:solidFill>
                            <a:srgbClr val="000000"/>
                          </a:solidFill>
                          <a:latin typeface="Calibri"/>
                        </a:rPr>
                        <a:t>x</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R" sz="1800" b="0" i="0" u="none" strike="noStrike">
                          <a:solidFill>
                            <a:srgbClr val="000000"/>
                          </a:solidFill>
                          <a:latin typeface="Calibri"/>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r>
              <a:tr h="362685">
                <a:tc>
                  <a:txBody>
                    <a:bodyPr/>
                    <a:lstStyle/>
                    <a:p>
                      <a:pPr algn="ctr" fontAlgn="b"/>
                      <a:r>
                        <a:rPr lang="es-PR" sz="1800" b="0" i="0" u="none" strike="noStrike">
                          <a:solidFill>
                            <a:srgbClr val="000000"/>
                          </a:solidFill>
                          <a:latin typeface="Calibri"/>
                        </a:rPr>
                        <a:t>community</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9646"/>
                    </a:solidFill>
                  </a:tcPr>
                </a:tc>
                <a:tc>
                  <a:txBody>
                    <a:bodyPr/>
                    <a:lstStyle/>
                    <a:p>
                      <a:pPr algn="ctr" fontAlgn="b"/>
                      <a:r>
                        <a:rPr lang="es-PR" sz="18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R" sz="1800" b="0" i="0" u="none" strike="noStrike">
                          <a:solidFill>
                            <a:srgbClr val="000000"/>
                          </a:solidFill>
                          <a:latin typeface="Calibri"/>
                        </a:rPr>
                        <a:t>x</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R" sz="1800" b="0" i="0" u="none" strike="noStrike">
                          <a:solidFill>
                            <a:srgbClr val="000000"/>
                          </a:solidFill>
                          <a:latin typeface="Calibri"/>
                        </a:rPr>
                        <a:t>x</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R" sz="1800" b="0" i="0" u="none" strike="noStrike">
                          <a:solidFill>
                            <a:srgbClr val="000000"/>
                          </a:solidFill>
                          <a:latin typeface="Calibri"/>
                        </a:rPr>
                        <a:t>x</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R" sz="18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R" sz="18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R" sz="1800" b="0" i="0" u="none" strike="noStrike">
                          <a:solidFill>
                            <a:srgbClr val="000000"/>
                          </a:solidFill>
                          <a:latin typeface="Calibri"/>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r>
              <a:tr h="362685">
                <a:tc>
                  <a:txBody>
                    <a:bodyPr/>
                    <a:lstStyle/>
                    <a:p>
                      <a:pPr algn="ctr" fontAlgn="b"/>
                      <a:r>
                        <a:rPr lang="es-PR" sz="1800" b="0" i="0" u="none" strike="noStrike">
                          <a:solidFill>
                            <a:srgbClr val="000000"/>
                          </a:solidFill>
                          <a:latin typeface="Calibri"/>
                        </a:rPr>
                        <a:t>safe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9646"/>
                    </a:solidFill>
                  </a:tcPr>
                </a:tc>
                <a:tc>
                  <a:txBody>
                    <a:bodyPr/>
                    <a:lstStyle/>
                    <a:p>
                      <a:pPr algn="ctr" fontAlgn="b"/>
                      <a:r>
                        <a:rPr lang="es-PR" sz="18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R" sz="18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R" sz="1800" b="0" i="0" u="none" strike="noStrike">
                          <a:solidFill>
                            <a:srgbClr val="000000"/>
                          </a:solidFill>
                          <a:latin typeface="Calibri"/>
                        </a:rPr>
                        <a:t>x</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R" sz="1800" b="0" i="0" u="none" strike="noStrike">
                          <a:solidFill>
                            <a:srgbClr val="000000"/>
                          </a:solidFill>
                          <a:latin typeface="Calibri"/>
                        </a:rPr>
                        <a:t>x</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R" sz="18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R" sz="1800" b="0" i="0" u="none" strike="noStrike">
                          <a:solidFill>
                            <a:srgbClr val="000000"/>
                          </a:solidFill>
                          <a:latin typeface="Calibri"/>
                        </a:rPr>
                        <a:t>x</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R" sz="1800" b="0" i="0" u="none" strike="noStrike">
                          <a:solidFill>
                            <a:srgbClr val="000000"/>
                          </a:solidFill>
                          <a:latin typeface="Calibri"/>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r>
              <a:tr h="362685">
                <a:tc>
                  <a:txBody>
                    <a:bodyPr/>
                    <a:lstStyle/>
                    <a:p>
                      <a:pPr algn="ctr" fontAlgn="b"/>
                      <a:r>
                        <a:rPr lang="es-PR" sz="1800" b="0" i="0" u="none" strike="noStrike">
                          <a:solidFill>
                            <a:srgbClr val="000000"/>
                          </a:solidFill>
                          <a:latin typeface="Calibri"/>
                        </a:rPr>
                        <a:t>efficient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9646"/>
                    </a:solidFill>
                  </a:tcPr>
                </a:tc>
                <a:tc>
                  <a:txBody>
                    <a:bodyPr/>
                    <a:lstStyle/>
                    <a:p>
                      <a:pPr algn="ctr" fontAlgn="b"/>
                      <a:r>
                        <a:rPr lang="es-PR" sz="18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R" sz="18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R" sz="18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R" sz="1800" b="0" i="0" u="none" strike="noStrike">
                          <a:solidFill>
                            <a:srgbClr val="000000"/>
                          </a:solidFill>
                          <a:latin typeface="Calibri"/>
                        </a:rPr>
                        <a:t>x</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R" sz="18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R" sz="1800" b="0" i="0" u="none" strike="noStrike">
                          <a:solidFill>
                            <a:srgbClr val="000000"/>
                          </a:solidFill>
                          <a:latin typeface="Calibri"/>
                        </a:rPr>
                        <a:t>x</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R" sz="1800" b="0" i="0" u="none" strike="noStrike">
                          <a:solidFill>
                            <a:srgbClr val="000000"/>
                          </a:solidFill>
                          <a:latin typeface="Calibri"/>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r>
              <a:tr h="362685">
                <a:tc>
                  <a:txBody>
                    <a:bodyPr/>
                    <a:lstStyle/>
                    <a:p>
                      <a:pPr algn="ctr" fontAlgn="b"/>
                      <a:r>
                        <a:rPr lang="es-PR" sz="1800" b="0" i="0" u="none" strike="noStrike">
                          <a:solidFill>
                            <a:srgbClr val="000000"/>
                          </a:solidFill>
                          <a:latin typeface="Calibri"/>
                        </a:rPr>
                        <a:t>customer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9646"/>
                    </a:solidFill>
                  </a:tcPr>
                </a:tc>
                <a:tc>
                  <a:txBody>
                    <a:bodyPr/>
                    <a:lstStyle/>
                    <a:p>
                      <a:pPr algn="ctr" fontAlgn="b"/>
                      <a:r>
                        <a:rPr lang="es-PR" sz="18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R" sz="1800" b="0" i="0" u="none" strike="noStrike">
                          <a:solidFill>
                            <a:srgbClr val="000000"/>
                          </a:solidFill>
                          <a:latin typeface="Calibri"/>
                        </a:rPr>
                        <a:t>x</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R" sz="1800" b="0" i="0" u="none" strike="noStrike">
                          <a:solidFill>
                            <a:srgbClr val="000000"/>
                          </a:solidFill>
                          <a:latin typeface="Calibri"/>
                        </a:rPr>
                        <a:t>x</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R" sz="18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R" sz="18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R" sz="18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R" sz="1800" b="0" i="0" u="none" strike="noStrike">
                          <a:solidFill>
                            <a:srgbClr val="000000"/>
                          </a:solidFill>
                          <a:latin typeface="Calibri"/>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r>
              <a:tr h="362685">
                <a:tc>
                  <a:txBody>
                    <a:bodyPr/>
                    <a:lstStyle/>
                    <a:p>
                      <a:pPr algn="ctr" fontAlgn="b"/>
                      <a:r>
                        <a:rPr lang="es-PR" sz="1800" b="0" i="0" u="none" strike="noStrike">
                          <a:solidFill>
                            <a:srgbClr val="000000"/>
                          </a:solidFill>
                          <a:latin typeface="Calibri"/>
                        </a:rPr>
                        <a:t>reliable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9646"/>
                    </a:solidFill>
                  </a:tcPr>
                </a:tc>
                <a:tc>
                  <a:txBody>
                    <a:bodyPr/>
                    <a:lstStyle/>
                    <a:p>
                      <a:pPr algn="ctr" fontAlgn="b"/>
                      <a:r>
                        <a:rPr lang="es-PR" sz="18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R" sz="1800" b="0" i="0" u="none" strike="noStrike">
                          <a:solidFill>
                            <a:srgbClr val="000000"/>
                          </a:solidFill>
                          <a:latin typeface="Calibri"/>
                        </a:rPr>
                        <a:t>x</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R" sz="18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R" sz="1800" b="0" i="0" u="none" strike="noStrike">
                          <a:solidFill>
                            <a:srgbClr val="000000"/>
                          </a:solidFill>
                          <a:latin typeface="Calibri"/>
                        </a:rPr>
                        <a:t>x</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R" sz="18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R" sz="18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R" sz="1800" b="0" i="0" u="none" strike="noStrike">
                          <a:solidFill>
                            <a:srgbClr val="000000"/>
                          </a:solidFill>
                          <a:latin typeface="Calibri"/>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r>
              <a:tr h="362685">
                <a:tc>
                  <a:txBody>
                    <a:bodyPr/>
                    <a:lstStyle/>
                    <a:p>
                      <a:pPr algn="ctr" fontAlgn="b"/>
                      <a:r>
                        <a:rPr lang="es-PR" sz="1800" b="0" i="0" u="none" strike="noStrike">
                          <a:solidFill>
                            <a:srgbClr val="000000"/>
                          </a:solidFill>
                          <a:latin typeface="Calibri"/>
                        </a:rPr>
                        <a:t>environment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9646"/>
                    </a:solidFill>
                  </a:tcPr>
                </a:tc>
                <a:tc>
                  <a:txBody>
                    <a:bodyPr/>
                    <a:lstStyle/>
                    <a:p>
                      <a:pPr algn="ctr" fontAlgn="b"/>
                      <a:r>
                        <a:rPr lang="es-PR" sz="18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R" sz="18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R" sz="1800" b="0" i="0" u="none" strike="noStrike">
                          <a:solidFill>
                            <a:srgbClr val="000000"/>
                          </a:solidFill>
                          <a:latin typeface="Calibri"/>
                        </a:rPr>
                        <a:t>x</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R" sz="18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R" sz="18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R" sz="1800" b="0" i="0" u="none" strike="noStrike">
                          <a:solidFill>
                            <a:srgbClr val="000000"/>
                          </a:solidFill>
                          <a:latin typeface="Calibri"/>
                        </a:rPr>
                        <a:t>x</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R" sz="1800" b="0" i="0" u="none" strike="noStrike">
                          <a:solidFill>
                            <a:srgbClr val="000000"/>
                          </a:solidFill>
                          <a:latin typeface="Calibri"/>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r>
              <a:tr h="362685">
                <a:tc>
                  <a:txBody>
                    <a:bodyPr/>
                    <a:lstStyle/>
                    <a:p>
                      <a:pPr algn="ctr" fontAlgn="b"/>
                      <a:r>
                        <a:rPr lang="es-PR" sz="1800" b="1" i="0" u="none" strike="noStrike">
                          <a:solidFill>
                            <a:srgbClr val="000000"/>
                          </a:solidFill>
                          <a:latin typeface="Calibri"/>
                        </a:rPr>
                        <a:t>Count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b"/>
                      <a:r>
                        <a:rPr lang="es-PR" sz="1800" b="0" i="0" u="none" strike="noStrike">
                          <a:solidFill>
                            <a:srgbClr val="000000"/>
                          </a:solidFill>
                          <a:latin typeface="Calibri"/>
                        </a:rPr>
                        <a: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b"/>
                      <a:r>
                        <a:rPr lang="es-PR" sz="1800" b="0" i="0" u="none" strike="noStrike" dirty="0">
                          <a:solidFill>
                            <a:srgbClr val="000000"/>
                          </a:solidFill>
                          <a:latin typeface="Calibri"/>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b"/>
                      <a:r>
                        <a:rPr lang="es-PR" sz="1800" b="0" i="0" u="none" strike="noStrike">
                          <a:solidFill>
                            <a:srgbClr val="000000"/>
                          </a:solidFill>
                          <a:latin typeface="Calibri"/>
                        </a:rPr>
                        <a:t>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b"/>
                      <a:r>
                        <a:rPr lang="es-PR" sz="1800" b="0" i="0" u="none" strike="noStrike">
                          <a:solidFill>
                            <a:srgbClr val="000000"/>
                          </a:solidFill>
                          <a:latin typeface="Calibri"/>
                        </a:rPr>
                        <a:t>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b"/>
                      <a:r>
                        <a:rPr lang="es-PR" sz="1800" b="0" i="0" u="none" strike="noStrike">
                          <a:solidFill>
                            <a:srgbClr val="000000"/>
                          </a:solidFill>
                          <a:latin typeface="Calibri"/>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b"/>
                      <a:r>
                        <a:rPr lang="es-PR" sz="1800" b="0" i="0" u="none" strike="noStrike">
                          <a:solidFill>
                            <a:srgbClr val="000000"/>
                          </a:solidFill>
                          <a:latin typeface="Calibri"/>
                        </a:rPr>
                        <a:t>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b"/>
                      <a:r>
                        <a:rPr lang="es-PR" sz="1800" b="0" i="0" u="none" strike="noStrike" dirty="0">
                          <a:solidFill>
                            <a:srgbClr val="000000"/>
                          </a:solidFill>
                          <a:latin typeface="Calibri"/>
                        </a:rPr>
                        <a:t>33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Mission Statement</a:t>
            </a:r>
            <a:endParaRPr lang="es-PR" dirty="0"/>
          </a:p>
        </p:txBody>
      </p:sp>
      <p:sp>
        <p:nvSpPr>
          <p:cNvPr id="3" name="Content Placeholder 2"/>
          <p:cNvSpPr>
            <a:spLocks noGrp="1"/>
          </p:cNvSpPr>
          <p:nvPr>
            <p:ph sz="quarter" idx="1"/>
          </p:nvPr>
        </p:nvSpPr>
        <p:spPr/>
        <p:txBody>
          <a:bodyPr>
            <a:normAutofit fontScale="77500" lnSpcReduction="20000"/>
          </a:bodyPr>
          <a:lstStyle/>
          <a:p>
            <a:r>
              <a:rPr lang="en-US" sz="3000" dirty="0" smtClean="0"/>
              <a:t>Observations</a:t>
            </a:r>
          </a:p>
          <a:p>
            <a:pPr lvl="1"/>
            <a:r>
              <a:rPr lang="en-US" sz="2700" dirty="0" smtClean="0"/>
              <a:t>The most repeated word is “service”, which is found at all mission statements. </a:t>
            </a:r>
            <a:endParaRPr lang="es-PR" sz="2700" dirty="0" smtClean="0"/>
          </a:p>
          <a:p>
            <a:pPr lvl="1"/>
            <a:r>
              <a:rPr lang="en-US" sz="2700" dirty="0" smtClean="0"/>
              <a:t>The institution with most of those words in their statement is MARTA, which have 8.</a:t>
            </a:r>
            <a:endParaRPr lang="es-PR" sz="2700" dirty="0" smtClean="0"/>
          </a:p>
          <a:p>
            <a:pPr lvl="1"/>
            <a:r>
              <a:rPr lang="en-US" sz="2700" dirty="0" smtClean="0"/>
              <a:t>The system with more usage, MTA, emphasizes the following: service, economy, quality, region and excellence.</a:t>
            </a:r>
            <a:endParaRPr lang="es-PR" sz="2700" dirty="0" smtClean="0"/>
          </a:p>
          <a:p>
            <a:pPr lvl="1"/>
            <a:r>
              <a:rPr lang="en-US" sz="2700" dirty="0" smtClean="0"/>
              <a:t>The system </a:t>
            </a:r>
            <a:r>
              <a:rPr lang="en-US" sz="2700" dirty="0" err="1" smtClean="0"/>
              <a:t>centroid</a:t>
            </a:r>
            <a:r>
              <a:rPr lang="en-US" sz="2700" dirty="0" smtClean="0"/>
              <a:t> of the lesser usage, PANYNJ, emphasizes: service, economy, quality and region.  These are the same as MTA, except for “excellence”.</a:t>
            </a:r>
          </a:p>
          <a:p>
            <a:r>
              <a:rPr lang="en-US" sz="3000" dirty="0" smtClean="0"/>
              <a:t>Conclusion</a:t>
            </a:r>
          </a:p>
          <a:p>
            <a:pPr lvl="1"/>
            <a:r>
              <a:rPr lang="en-US" sz="2700" dirty="0" smtClean="0"/>
              <a:t>It doesn’t appear to be a relation between the concepts being important to be included in the mission and the relative patronage.</a:t>
            </a:r>
            <a:endParaRPr lang="es-PR" sz="2700" dirty="0" smtClean="0"/>
          </a:p>
          <a:p>
            <a:endParaRPr lang="es-PR" sz="32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54032"/>
          </a:xfrm>
        </p:spPr>
        <p:txBody>
          <a:bodyPr/>
          <a:lstStyle/>
          <a:p>
            <a:r>
              <a:rPr lang="en-US" dirty="0" smtClean="0"/>
              <a:t>Leadership Style</a:t>
            </a:r>
            <a:endParaRPr lang="es-PR" dirty="0"/>
          </a:p>
        </p:txBody>
      </p:sp>
      <p:graphicFrame>
        <p:nvGraphicFramePr>
          <p:cNvPr id="6" name="Table 5"/>
          <p:cNvGraphicFramePr>
            <a:graphicFrameLocks noGrp="1"/>
          </p:cNvGraphicFramePr>
          <p:nvPr/>
        </p:nvGraphicFramePr>
        <p:xfrm>
          <a:off x="214282" y="1000108"/>
          <a:ext cx="8429684" cy="5193486"/>
        </p:xfrm>
        <a:graphic>
          <a:graphicData uri="http://schemas.openxmlformats.org/drawingml/2006/table">
            <a:tbl>
              <a:tblPr/>
              <a:tblGrid>
                <a:gridCol w="1571636"/>
                <a:gridCol w="6858048"/>
              </a:tblGrid>
              <a:tr h="455148">
                <a:tc>
                  <a:txBody>
                    <a:bodyPr/>
                    <a:lstStyle/>
                    <a:p>
                      <a:pPr algn="l" fontAlgn="b"/>
                      <a:r>
                        <a:rPr lang="es-PR" sz="1600" b="1" i="0" u="none" strike="noStrike" dirty="0">
                          <a:solidFill>
                            <a:srgbClr val="000000"/>
                          </a:solidFill>
                          <a:latin typeface="Calibri"/>
                        </a:rPr>
                        <a:t>Style</a:t>
                      </a:r>
                    </a:p>
                  </a:txBody>
                  <a:tcPr marL="7883" marR="7883" marT="788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7F7"/>
                    </a:solidFill>
                  </a:tcPr>
                </a:tc>
                <a:tc>
                  <a:txBody>
                    <a:bodyPr/>
                    <a:lstStyle/>
                    <a:p>
                      <a:pPr algn="l" fontAlgn="b"/>
                      <a:r>
                        <a:rPr lang="es-PR" sz="1600" b="1" i="0" u="none" strike="noStrike">
                          <a:solidFill>
                            <a:srgbClr val="000000"/>
                          </a:solidFill>
                          <a:latin typeface="Calibri"/>
                        </a:rPr>
                        <a:t>Description</a:t>
                      </a:r>
                    </a:p>
                  </a:txBody>
                  <a:tcPr marL="7883" marR="7883" marT="788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7F7"/>
                    </a:solidFill>
                  </a:tcPr>
                </a:tc>
              </a:tr>
              <a:tr h="435134">
                <a:tc>
                  <a:txBody>
                    <a:bodyPr/>
                    <a:lstStyle/>
                    <a:p>
                      <a:pPr algn="l" fontAlgn="b"/>
                      <a:r>
                        <a:rPr lang="es-PR" sz="1600" b="1" i="0" u="none" strike="noStrike">
                          <a:solidFill>
                            <a:srgbClr val="000000"/>
                          </a:solidFill>
                          <a:latin typeface="Calibri"/>
                        </a:rPr>
                        <a:t>Authoritarian</a:t>
                      </a:r>
                    </a:p>
                  </a:txBody>
                  <a:tcPr marL="7883" marR="7883" marT="788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7F7"/>
                    </a:solidFill>
                  </a:tcPr>
                </a:tc>
                <a:tc>
                  <a:txBody>
                    <a:bodyPr/>
                    <a:lstStyle/>
                    <a:p>
                      <a:pPr algn="l" fontAlgn="b"/>
                      <a:r>
                        <a:rPr lang="en-US" sz="1200" b="0" i="0" u="none" strike="noStrike" dirty="0">
                          <a:solidFill>
                            <a:srgbClr val="000000"/>
                          </a:solidFill>
                          <a:latin typeface="Verdana"/>
                        </a:rPr>
                        <a:t>The leader dictates policies and procedures, decides what goals are to be achieved, and directs and controls all activities without any meaningful participation by the subordinates.</a:t>
                      </a:r>
                    </a:p>
                  </a:txBody>
                  <a:tcPr marL="7883" marR="7883" marT="788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48111">
                <a:tc>
                  <a:txBody>
                    <a:bodyPr/>
                    <a:lstStyle/>
                    <a:p>
                      <a:pPr algn="l" fontAlgn="b"/>
                      <a:r>
                        <a:rPr lang="es-PR" sz="1600" b="1" i="0" u="none" strike="noStrike">
                          <a:solidFill>
                            <a:srgbClr val="000000"/>
                          </a:solidFill>
                          <a:latin typeface="Calibri"/>
                        </a:rPr>
                        <a:t>Dominant</a:t>
                      </a:r>
                    </a:p>
                  </a:txBody>
                  <a:tcPr marL="7883" marR="7883" marT="788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7F7"/>
                    </a:solidFill>
                  </a:tcPr>
                </a:tc>
                <a:tc>
                  <a:txBody>
                    <a:bodyPr/>
                    <a:lstStyle/>
                    <a:p>
                      <a:pPr algn="l" fontAlgn="b"/>
                      <a:r>
                        <a:rPr lang="en-US" sz="1200" b="0" i="0" u="none" strike="noStrike">
                          <a:solidFill>
                            <a:srgbClr val="000000"/>
                          </a:solidFill>
                          <a:latin typeface="Verdana"/>
                        </a:rPr>
                        <a:t>Leadership characterized by a clear line of authority that gives the leader the power of delegation, and the power to control the subordinates' level of participation in decision making process.</a:t>
                      </a:r>
                    </a:p>
                  </a:txBody>
                  <a:tcPr marL="7883" marR="7883" marT="788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77119">
                <a:tc>
                  <a:txBody>
                    <a:bodyPr/>
                    <a:lstStyle/>
                    <a:p>
                      <a:pPr algn="l" fontAlgn="b"/>
                      <a:r>
                        <a:rPr lang="es-PR" sz="1600" b="1" i="0" u="none" strike="noStrike">
                          <a:solidFill>
                            <a:srgbClr val="000000"/>
                          </a:solidFill>
                          <a:latin typeface="Calibri"/>
                        </a:rPr>
                        <a:t>Transformational</a:t>
                      </a:r>
                    </a:p>
                  </a:txBody>
                  <a:tcPr marL="7883" marR="7883" marT="788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7F7"/>
                    </a:solidFill>
                  </a:tcPr>
                </a:tc>
                <a:tc>
                  <a:txBody>
                    <a:bodyPr/>
                    <a:lstStyle/>
                    <a:p>
                      <a:pPr algn="l" fontAlgn="b"/>
                      <a:r>
                        <a:rPr lang="en-US" sz="1200" b="0" i="0" u="none" strike="noStrike">
                          <a:solidFill>
                            <a:srgbClr val="000000"/>
                          </a:solidFill>
                          <a:latin typeface="Verdana"/>
                        </a:rPr>
                        <a:t>The leader identifies the needed change, creates a vision to guide the change through inspiration, and executes the change with the commitment of the members of the group.</a:t>
                      </a:r>
                    </a:p>
                  </a:txBody>
                  <a:tcPr marL="7883" marR="7883" marT="788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77119">
                <a:tc>
                  <a:txBody>
                    <a:bodyPr/>
                    <a:lstStyle/>
                    <a:p>
                      <a:pPr algn="l" fontAlgn="b"/>
                      <a:r>
                        <a:rPr lang="es-PR" sz="1600" b="1" i="0" u="none" strike="noStrike">
                          <a:solidFill>
                            <a:srgbClr val="000000"/>
                          </a:solidFill>
                          <a:latin typeface="Calibri"/>
                        </a:rPr>
                        <a:t>Achievement oriented </a:t>
                      </a:r>
                    </a:p>
                  </a:txBody>
                  <a:tcPr marL="7883" marR="7883" marT="788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7F7"/>
                    </a:solidFill>
                  </a:tcPr>
                </a:tc>
                <a:tc>
                  <a:txBody>
                    <a:bodyPr/>
                    <a:lstStyle/>
                    <a:p>
                      <a:pPr algn="l" fontAlgn="b"/>
                      <a:r>
                        <a:rPr lang="en-US" sz="1200" b="0" i="0" u="none" strike="noStrike">
                          <a:solidFill>
                            <a:srgbClr val="000000"/>
                          </a:solidFill>
                          <a:latin typeface="Verdana"/>
                        </a:rPr>
                        <a:t>Management which sets challenging goals, assists in training, emphasizes improvement, and expects the highest levels of performance.</a:t>
                      </a:r>
                    </a:p>
                  </a:txBody>
                  <a:tcPr marL="7883" marR="7883" marT="788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35134">
                <a:tc>
                  <a:txBody>
                    <a:bodyPr/>
                    <a:lstStyle/>
                    <a:p>
                      <a:pPr algn="l" fontAlgn="b"/>
                      <a:r>
                        <a:rPr lang="es-PR" sz="1600" b="1" i="0" u="none" strike="noStrike">
                          <a:solidFill>
                            <a:srgbClr val="000000"/>
                          </a:solidFill>
                          <a:latin typeface="Calibri"/>
                        </a:rPr>
                        <a:t>Participative</a:t>
                      </a:r>
                    </a:p>
                  </a:txBody>
                  <a:tcPr marL="7883" marR="7883" marT="788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7F7"/>
                    </a:solidFill>
                  </a:tcPr>
                </a:tc>
                <a:tc>
                  <a:txBody>
                    <a:bodyPr/>
                    <a:lstStyle/>
                    <a:p>
                      <a:pPr algn="l" fontAlgn="b"/>
                      <a:r>
                        <a:rPr lang="en-US" sz="1200" b="0" i="0" u="none" strike="noStrike">
                          <a:solidFill>
                            <a:srgbClr val="000000"/>
                          </a:solidFill>
                          <a:latin typeface="Verdana"/>
                        </a:rPr>
                        <a:t>The leader involves subordinates in goal setting, problem solving, team building etc., but retains the final decision making authority.</a:t>
                      </a:r>
                    </a:p>
                  </a:txBody>
                  <a:tcPr marL="7883" marR="7883" marT="788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35134">
                <a:tc>
                  <a:txBody>
                    <a:bodyPr/>
                    <a:lstStyle/>
                    <a:p>
                      <a:pPr algn="l" fontAlgn="b"/>
                      <a:r>
                        <a:rPr lang="es-PR" sz="1600" b="1" i="0" u="none" strike="noStrike">
                          <a:solidFill>
                            <a:srgbClr val="000000"/>
                          </a:solidFill>
                          <a:latin typeface="Calibri"/>
                        </a:rPr>
                        <a:t>Delegative</a:t>
                      </a:r>
                    </a:p>
                  </a:txBody>
                  <a:tcPr marL="7883" marR="7883" marT="788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7F7"/>
                    </a:solidFill>
                  </a:tcPr>
                </a:tc>
                <a:tc>
                  <a:txBody>
                    <a:bodyPr/>
                    <a:lstStyle/>
                    <a:p>
                      <a:pPr algn="l" fontAlgn="b"/>
                      <a:r>
                        <a:rPr lang="en-US" sz="1200" b="0" i="0" u="none" strike="noStrike">
                          <a:solidFill>
                            <a:srgbClr val="000000"/>
                          </a:solidFill>
                          <a:latin typeface="Verdana"/>
                        </a:rPr>
                        <a:t>The leader transfers decision making power to one or more employees, but remains responsible for their decisions.</a:t>
                      </a:r>
                    </a:p>
                  </a:txBody>
                  <a:tcPr marL="7883" marR="7883" marT="788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48111">
                <a:tc>
                  <a:txBody>
                    <a:bodyPr/>
                    <a:lstStyle/>
                    <a:p>
                      <a:pPr algn="l" fontAlgn="b"/>
                      <a:r>
                        <a:rPr lang="es-PR" sz="1600" b="1" i="0" u="none" strike="noStrike">
                          <a:solidFill>
                            <a:srgbClr val="000000"/>
                          </a:solidFill>
                          <a:latin typeface="Calibri"/>
                        </a:rPr>
                        <a:t>Bureaucratic</a:t>
                      </a:r>
                    </a:p>
                  </a:txBody>
                  <a:tcPr marL="7883" marR="7883" marT="788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7F7"/>
                    </a:solidFill>
                  </a:tcPr>
                </a:tc>
                <a:tc>
                  <a:txBody>
                    <a:bodyPr/>
                    <a:lstStyle/>
                    <a:p>
                      <a:pPr algn="l" fontAlgn="b"/>
                      <a:r>
                        <a:rPr lang="en-US" sz="1200" b="0" i="0" u="none" strike="noStrike">
                          <a:solidFill>
                            <a:srgbClr val="000000"/>
                          </a:solidFill>
                          <a:latin typeface="Verdana"/>
                        </a:rPr>
                        <a:t>Emphasizes procedures and historical methods regardless of their usefulness in changing environments. Bureaucratic leaders attempt to solve problems by adding layers of control, and their power comes from controlling the flow of information.</a:t>
                      </a:r>
                    </a:p>
                  </a:txBody>
                  <a:tcPr marL="7883" marR="7883" marT="788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61087">
                <a:tc>
                  <a:txBody>
                    <a:bodyPr/>
                    <a:lstStyle/>
                    <a:p>
                      <a:pPr algn="l" fontAlgn="b"/>
                      <a:r>
                        <a:rPr lang="es-PR" sz="1600" b="1" i="0" u="none" strike="noStrike" dirty="0">
                          <a:solidFill>
                            <a:srgbClr val="000000"/>
                          </a:solidFill>
                          <a:latin typeface="Calibri"/>
                        </a:rPr>
                        <a:t>Laissez-faire </a:t>
                      </a:r>
                    </a:p>
                  </a:txBody>
                  <a:tcPr marL="7883" marR="7883" marT="788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7F7"/>
                    </a:solidFill>
                  </a:tcPr>
                </a:tc>
                <a:tc>
                  <a:txBody>
                    <a:bodyPr/>
                    <a:lstStyle/>
                    <a:p>
                      <a:pPr algn="l" fontAlgn="b"/>
                      <a:r>
                        <a:rPr lang="en-US" sz="1200" b="0" i="0" u="none" strike="noStrike" dirty="0">
                          <a:solidFill>
                            <a:srgbClr val="000000"/>
                          </a:solidFill>
                          <a:latin typeface="Verdana"/>
                        </a:rPr>
                        <a:t>Laissez faire (French for, allow to pass or let go).  Non-authoritarian leadership style.  Leaders try to give least possible guidance to subordinates, and try to achieve control through less obvious means. They believe that people excel when they are left alone to respond to their responsibilities and obligations in their own ways.</a:t>
                      </a:r>
                    </a:p>
                  </a:txBody>
                  <a:tcPr marL="7883" marR="7883" marT="788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7" name="Table 6"/>
          <p:cNvGraphicFramePr>
            <a:graphicFrameLocks noGrp="1"/>
          </p:cNvGraphicFramePr>
          <p:nvPr/>
        </p:nvGraphicFramePr>
        <p:xfrm>
          <a:off x="214282" y="6429396"/>
          <a:ext cx="3143272" cy="190500"/>
        </p:xfrm>
        <a:graphic>
          <a:graphicData uri="http://schemas.openxmlformats.org/drawingml/2006/table">
            <a:tbl>
              <a:tblPr/>
              <a:tblGrid>
                <a:gridCol w="3143272"/>
              </a:tblGrid>
              <a:tr h="190500">
                <a:tc>
                  <a:txBody>
                    <a:bodyPr/>
                    <a:lstStyle/>
                    <a:p>
                      <a:pPr algn="l" fontAlgn="b"/>
                      <a:r>
                        <a:rPr lang="es-PR" sz="1100" b="0" i="0" u="none" strike="noStrike" dirty="0" err="1">
                          <a:solidFill>
                            <a:srgbClr val="000000"/>
                          </a:solidFill>
                          <a:latin typeface="Calibri"/>
                        </a:rPr>
                        <a:t>Definitions</a:t>
                      </a:r>
                      <a:r>
                        <a:rPr lang="es-PR" sz="1100" b="0" i="0" u="none" strike="noStrike" dirty="0">
                          <a:solidFill>
                            <a:srgbClr val="000000"/>
                          </a:solidFill>
                          <a:latin typeface="Calibri"/>
                        </a:rPr>
                        <a:t> as per BusinessDictionary.com</a:t>
                      </a:r>
                    </a:p>
                  </a:txBody>
                  <a:tcPr marL="9525" marR="9525" marT="9525" marB="0" anchor="b">
                    <a:lnL>
                      <a:noFill/>
                    </a:lnL>
                    <a:lnR>
                      <a:noFill/>
                    </a:lnR>
                    <a:lnT>
                      <a:noFill/>
                    </a:lnT>
                    <a:lnB>
                      <a:noFill/>
                    </a:lnB>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368280"/>
          </a:xfrm>
        </p:spPr>
        <p:txBody>
          <a:bodyPr>
            <a:normAutofit fontScale="90000"/>
          </a:bodyPr>
          <a:lstStyle/>
          <a:p>
            <a:r>
              <a:rPr lang="en-US" dirty="0" smtClean="0"/>
              <a:t>Leadership Style…</a:t>
            </a:r>
            <a:endParaRPr lang="es-PR" dirty="0"/>
          </a:p>
        </p:txBody>
      </p:sp>
      <p:sp>
        <p:nvSpPr>
          <p:cNvPr id="3" name="Content Placeholder 2"/>
          <p:cNvSpPr>
            <a:spLocks noGrp="1"/>
          </p:cNvSpPr>
          <p:nvPr>
            <p:ph sz="quarter" idx="1"/>
          </p:nvPr>
        </p:nvSpPr>
        <p:spPr>
          <a:xfrm>
            <a:off x="500034" y="642918"/>
            <a:ext cx="7467600" cy="685792"/>
          </a:xfrm>
        </p:spPr>
        <p:txBody>
          <a:bodyPr>
            <a:normAutofit/>
          </a:bodyPr>
          <a:lstStyle/>
          <a:p>
            <a:r>
              <a:rPr lang="en-US" sz="2000" dirty="0" smtClean="0"/>
              <a:t>General Governance</a:t>
            </a:r>
            <a:endParaRPr lang="es-PR" sz="2000" dirty="0"/>
          </a:p>
        </p:txBody>
      </p:sp>
      <p:graphicFrame>
        <p:nvGraphicFramePr>
          <p:cNvPr id="4" name="Table 3"/>
          <p:cNvGraphicFramePr>
            <a:graphicFrameLocks noGrp="1"/>
          </p:cNvGraphicFramePr>
          <p:nvPr/>
        </p:nvGraphicFramePr>
        <p:xfrm>
          <a:off x="214282" y="1071546"/>
          <a:ext cx="8715436" cy="5572541"/>
        </p:xfrm>
        <a:graphic>
          <a:graphicData uri="http://schemas.openxmlformats.org/drawingml/2006/table">
            <a:tbl>
              <a:tblPr/>
              <a:tblGrid>
                <a:gridCol w="731850"/>
                <a:gridCol w="566193"/>
                <a:gridCol w="865363"/>
                <a:gridCol w="865363"/>
                <a:gridCol w="2930505"/>
                <a:gridCol w="2756162"/>
              </a:tblGrid>
              <a:tr h="353391">
                <a:tc>
                  <a:txBody>
                    <a:bodyPr/>
                    <a:lstStyle/>
                    <a:p>
                      <a:pPr algn="ctr" fontAlgn="b"/>
                      <a:r>
                        <a:rPr lang="es-PR" sz="1500" b="0" i="0" u="none" strike="noStrike" dirty="0">
                          <a:solidFill>
                            <a:srgbClr val="000000"/>
                          </a:solidFill>
                          <a:latin typeface="Calibri"/>
                        </a:rPr>
                        <a:t> </a:t>
                      </a:r>
                    </a:p>
                  </a:txBody>
                  <a:tcPr marL="8835" marR="8835" marT="88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R" sz="1500" b="1" i="0" u="none" strike="noStrike">
                          <a:solidFill>
                            <a:srgbClr val="000000"/>
                          </a:solidFill>
                          <a:latin typeface="Calibri"/>
                        </a:rPr>
                        <a:t>Board</a:t>
                      </a:r>
                    </a:p>
                  </a:txBody>
                  <a:tcPr marL="8835" marR="8835" marT="88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b"/>
                      <a:r>
                        <a:rPr lang="es-PR" sz="1500" b="1" i="0" u="none" strike="noStrike">
                          <a:solidFill>
                            <a:srgbClr val="000000"/>
                          </a:solidFill>
                          <a:latin typeface="Calibri"/>
                        </a:rPr>
                        <a:t>Board Members</a:t>
                      </a:r>
                    </a:p>
                  </a:txBody>
                  <a:tcPr marL="8835" marR="8835" marT="88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b"/>
                      <a:r>
                        <a:rPr lang="es-PR" sz="1500" b="1" i="0" u="none" strike="noStrike" dirty="0" err="1">
                          <a:solidFill>
                            <a:srgbClr val="000000"/>
                          </a:solidFill>
                          <a:latin typeface="Calibri"/>
                        </a:rPr>
                        <a:t>Appointed</a:t>
                      </a:r>
                      <a:r>
                        <a:rPr lang="es-PR" sz="1500" b="1" i="0" u="none" strike="noStrike" dirty="0">
                          <a:solidFill>
                            <a:srgbClr val="000000"/>
                          </a:solidFill>
                          <a:latin typeface="Calibri"/>
                        </a:rPr>
                        <a:t> </a:t>
                      </a:r>
                      <a:r>
                        <a:rPr lang="es-PR" sz="1500" b="1" i="0" u="none" strike="noStrike" dirty="0" err="1">
                          <a:solidFill>
                            <a:srgbClr val="000000"/>
                          </a:solidFill>
                          <a:latin typeface="Calibri"/>
                        </a:rPr>
                        <a:t>By</a:t>
                      </a:r>
                      <a:endParaRPr lang="es-PR" sz="1500" b="1" i="0" u="none" strike="noStrike" dirty="0">
                        <a:solidFill>
                          <a:srgbClr val="000000"/>
                        </a:solidFill>
                        <a:latin typeface="Calibri"/>
                      </a:endParaRPr>
                    </a:p>
                  </a:txBody>
                  <a:tcPr marL="8835" marR="8835" marT="88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b"/>
                      <a:r>
                        <a:rPr lang="es-PR" sz="1500" b="1" i="0" u="none" strike="noStrike" dirty="0">
                          <a:solidFill>
                            <a:srgbClr val="000000"/>
                          </a:solidFill>
                          <a:latin typeface="Calibri"/>
                        </a:rPr>
                        <a:t>Notes</a:t>
                      </a:r>
                    </a:p>
                  </a:txBody>
                  <a:tcPr marL="8835" marR="8835" marT="88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b"/>
                      <a:r>
                        <a:rPr lang="en-US" sz="1500" b="1" i="0" u="none" strike="noStrike" dirty="0" smtClean="0">
                          <a:solidFill>
                            <a:srgbClr val="000000"/>
                          </a:solidFill>
                          <a:latin typeface="Calibri"/>
                        </a:rPr>
                        <a:t>Interpretation</a:t>
                      </a:r>
                      <a:endParaRPr lang="es-PR" sz="1500" b="1" i="0" u="none" strike="noStrike" dirty="0">
                        <a:solidFill>
                          <a:srgbClr val="000000"/>
                        </a:solidFill>
                        <a:latin typeface="Calibri"/>
                      </a:endParaRPr>
                    </a:p>
                  </a:txBody>
                  <a:tcPr marL="8835" marR="8835" marT="88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r>
              <a:tr h="353391">
                <a:tc>
                  <a:txBody>
                    <a:bodyPr/>
                    <a:lstStyle/>
                    <a:p>
                      <a:pPr algn="ctr" fontAlgn="b"/>
                      <a:r>
                        <a:rPr lang="es-PR" sz="1500" b="1" i="0" u="none" strike="noStrike">
                          <a:solidFill>
                            <a:srgbClr val="000000"/>
                          </a:solidFill>
                          <a:latin typeface="Calibri"/>
                        </a:rPr>
                        <a:t>MTA</a:t>
                      </a:r>
                    </a:p>
                  </a:txBody>
                  <a:tcPr marL="8835" marR="8835" marT="88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9646"/>
                    </a:solidFill>
                  </a:tcPr>
                </a:tc>
                <a:tc>
                  <a:txBody>
                    <a:bodyPr/>
                    <a:lstStyle/>
                    <a:p>
                      <a:pPr algn="ctr" fontAlgn="b"/>
                      <a:r>
                        <a:rPr lang="es-PR" sz="1500" b="0" i="0" u="none" strike="noStrike">
                          <a:solidFill>
                            <a:srgbClr val="000000"/>
                          </a:solidFill>
                          <a:latin typeface="Calibri"/>
                        </a:rPr>
                        <a:t>Y</a:t>
                      </a:r>
                    </a:p>
                  </a:txBody>
                  <a:tcPr marL="8835" marR="8835" marT="88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R" sz="1500" b="0" i="0" u="none" strike="noStrike" dirty="0">
                          <a:solidFill>
                            <a:srgbClr val="000000"/>
                          </a:solidFill>
                          <a:latin typeface="Calibri"/>
                        </a:rPr>
                        <a:t>17</a:t>
                      </a:r>
                    </a:p>
                  </a:txBody>
                  <a:tcPr marL="8835" marR="8835" marT="88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R" sz="1500" b="0" i="0" u="none" strike="noStrike">
                          <a:solidFill>
                            <a:srgbClr val="000000"/>
                          </a:solidFill>
                          <a:latin typeface="Calibri"/>
                        </a:rPr>
                        <a:t>Governor</a:t>
                      </a:r>
                    </a:p>
                  </a:txBody>
                  <a:tcPr marL="8835" marR="8835" marT="88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dirty="0">
                          <a:solidFill>
                            <a:srgbClr val="000000"/>
                          </a:solidFill>
                          <a:latin typeface="Calibri"/>
                        </a:rPr>
                        <a:t>Positions recommended by mayor or county executives of service region.</a:t>
                      </a:r>
                    </a:p>
                  </a:txBody>
                  <a:tcPr marL="8835" marR="8835" marT="88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dirty="0" smtClean="0">
                          <a:solidFill>
                            <a:srgbClr val="000000"/>
                          </a:solidFill>
                          <a:latin typeface="Calibri"/>
                        </a:rPr>
                        <a:t>Appears to be Participative or </a:t>
                      </a:r>
                      <a:r>
                        <a:rPr lang="en-US" sz="1500" b="0" i="0" u="none" strike="noStrike" dirty="0" err="1" smtClean="0">
                          <a:solidFill>
                            <a:srgbClr val="000000"/>
                          </a:solidFill>
                          <a:latin typeface="Calibri"/>
                        </a:rPr>
                        <a:t>Delegative</a:t>
                      </a:r>
                      <a:r>
                        <a:rPr lang="en-US" sz="1500" b="0" i="0" u="none" strike="noStrike" dirty="0" smtClean="0">
                          <a:solidFill>
                            <a:srgbClr val="000000"/>
                          </a:solidFill>
                          <a:latin typeface="Calibri"/>
                        </a:rPr>
                        <a:t> as positions, while appointed by Governor, are recommended by  different</a:t>
                      </a:r>
                      <a:r>
                        <a:rPr lang="en-US" sz="1500" b="0" i="0" u="none" strike="noStrike" baseline="0" dirty="0" smtClean="0">
                          <a:solidFill>
                            <a:srgbClr val="000000"/>
                          </a:solidFill>
                          <a:latin typeface="Calibri"/>
                        </a:rPr>
                        <a:t> leaders.</a:t>
                      </a:r>
                      <a:endParaRPr lang="en-US" sz="1500" b="0" i="0" u="none" strike="noStrike" dirty="0">
                        <a:solidFill>
                          <a:srgbClr val="000000"/>
                        </a:solidFill>
                        <a:latin typeface="Calibri"/>
                      </a:endParaRPr>
                    </a:p>
                  </a:txBody>
                  <a:tcPr marL="8835" marR="8835" marT="88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06783">
                <a:tc>
                  <a:txBody>
                    <a:bodyPr/>
                    <a:lstStyle/>
                    <a:p>
                      <a:pPr algn="ctr" fontAlgn="b"/>
                      <a:r>
                        <a:rPr lang="es-PR" sz="1500" b="1" i="0" u="none" strike="noStrike">
                          <a:solidFill>
                            <a:srgbClr val="000000"/>
                          </a:solidFill>
                          <a:latin typeface="Calibri"/>
                        </a:rPr>
                        <a:t>MBTA</a:t>
                      </a:r>
                    </a:p>
                  </a:txBody>
                  <a:tcPr marL="8835" marR="8835" marT="88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9646"/>
                    </a:solidFill>
                  </a:tcPr>
                </a:tc>
                <a:tc>
                  <a:txBody>
                    <a:bodyPr/>
                    <a:lstStyle/>
                    <a:p>
                      <a:pPr algn="ctr" fontAlgn="b"/>
                      <a:r>
                        <a:rPr lang="es-PR" sz="1500" b="0" i="0" u="none" strike="noStrike">
                          <a:solidFill>
                            <a:srgbClr val="000000"/>
                          </a:solidFill>
                          <a:latin typeface="Calibri"/>
                        </a:rPr>
                        <a:t>Y</a:t>
                      </a:r>
                    </a:p>
                  </a:txBody>
                  <a:tcPr marL="8835" marR="8835" marT="88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R" sz="1500" b="0" i="0" u="none" strike="noStrike">
                          <a:solidFill>
                            <a:srgbClr val="000000"/>
                          </a:solidFill>
                          <a:latin typeface="Calibri"/>
                        </a:rPr>
                        <a:t>5</a:t>
                      </a:r>
                    </a:p>
                  </a:txBody>
                  <a:tcPr marL="8835" marR="8835" marT="88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R" sz="1500" b="0" i="0" u="none" strike="noStrike">
                          <a:solidFill>
                            <a:srgbClr val="000000"/>
                          </a:solidFill>
                          <a:latin typeface="Calibri"/>
                        </a:rPr>
                        <a:t>Governor</a:t>
                      </a:r>
                    </a:p>
                  </a:txBody>
                  <a:tcPr marL="8835" marR="8835" marT="88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dirty="0" err="1">
                          <a:solidFill>
                            <a:srgbClr val="000000"/>
                          </a:solidFill>
                          <a:latin typeface="Calibri"/>
                        </a:rPr>
                        <a:t>MassDOT</a:t>
                      </a:r>
                      <a:r>
                        <a:rPr lang="en-US" sz="1500" b="0" i="0" u="none" strike="noStrike" dirty="0">
                          <a:solidFill>
                            <a:srgbClr val="000000"/>
                          </a:solidFill>
                          <a:latin typeface="Calibri"/>
                        </a:rPr>
                        <a:t> board governs it and MBTA.  MBTA will be part of </a:t>
                      </a:r>
                      <a:r>
                        <a:rPr lang="en-US" sz="1500" b="0" i="0" u="none" strike="noStrike" dirty="0" err="1">
                          <a:solidFill>
                            <a:srgbClr val="000000"/>
                          </a:solidFill>
                          <a:latin typeface="Calibri"/>
                        </a:rPr>
                        <a:t>MassDOT</a:t>
                      </a:r>
                      <a:r>
                        <a:rPr lang="en-US" sz="1500" b="0" i="0" u="none" strike="noStrike" dirty="0">
                          <a:solidFill>
                            <a:srgbClr val="000000"/>
                          </a:solidFill>
                          <a:latin typeface="Calibri"/>
                        </a:rPr>
                        <a:t> but will retain a separate legal existence.</a:t>
                      </a:r>
                    </a:p>
                  </a:txBody>
                  <a:tcPr marL="8835" marR="8835" marT="88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dirty="0" smtClean="0">
                          <a:solidFill>
                            <a:srgbClr val="000000"/>
                          </a:solidFill>
                          <a:latin typeface="Calibri"/>
                        </a:rPr>
                        <a:t>Appears to be Dominant due to the relation among agencies</a:t>
                      </a:r>
                      <a:r>
                        <a:rPr lang="en-US" sz="1500" b="0" i="0" u="none" strike="noStrike" baseline="0" dirty="0" smtClean="0">
                          <a:solidFill>
                            <a:srgbClr val="000000"/>
                          </a:solidFill>
                          <a:latin typeface="Calibri"/>
                        </a:rPr>
                        <a:t> sharing the board.</a:t>
                      </a:r>
                      <a:endParaRPr lang="en-US" sz="1500" b="0" i="0" u="none" strike="noStrike" dirty="0">
                        <a:solidFill>
                          <a:srgbClr val="000000"/>
                        </a:solidFill>
                        <a:latin typeface="Calibri"/>
                      </a:endParaRPr>
                    </a:p>
                  </a:txBody>
                  <a:tcPr marL="8835" marR="8835" marT="88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53391">
                <a:tc>
                  <a:txBody>
                    <a:bodyPr/>
                    <a:lstStyle/>
                    <a:p>
                      <a:pPr algn="ctr" fontAlgn="b"/>
                      <a:r>
                        <a:rPr lang="es-PR" sz="1500" b="1" i="0" u="none" strike="noStrike">
                          <a:solidFill>
                            <a:srgbClr val="000000"/>
                          </a:solidFill>
                          <a:latin typeface="Calibri"/>
                        </a:rPr>
                        <a:t>MARTA</a:t>
                      </a:r>
                    </a:p>
                  </a:txBody>
                  <a:tcPr marL="8835" marR="8835" marT="88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9646"/>
                    </a:solidFill>
                  </a:tcPr>
                </a:tc>
                <a:tc>
                  <a:txBody>
                    <a:bodyPr/>
                    <a:lstStyle/>
                    <a:p>
                      <a:pPr algn="ctr" fontAlgn="b"/>
                      <a:r>
                        <a:rPr lang="es-PR" sz="1500" b="0" i="0" u="none" strike="noStrike">
                          <a:solidFill>
                            <a:srgbClr val="000000"/>
                          </a:solidFill>
                          <a:latin typeface="Calibri"/>
                        </a:rPr>
                        <a:t>Y</a:t>
                      </a:r>
                    </a:p>
                  </a:txBody>
                  <a:tcPr marL="8835" marR="8835" marT="88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R" sz="1500" b="0" i="0" u="none" strike="noStrike">
                          <a:solidFill>
                            <a:srgbClr val="000000"/>
                          </a:solidFill>
                          <a:latin typeface="Calibri"/>
                        </a:rPr>
                        <a:t>18</a:t>
                      </a:r>
                    </a:p>
                  </a:txBody>
                  <a:tcPr marL="8835" marR="8835" marT="88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R" sz="1500" b="0" i="0" u="none" strike="noStrike">
                          <a:solidFill>
                            <a:srgbClr val="000000"/>
                          </a:solidFill>
                          <a:latin typeface="Calibri"/>
                        </a:rPr>
                        <a:t> </a:t>
                      </a:r>
                    </a:p>
                  </a:txBody>
                  <a:tcPr marL="8835" marR="8835" marT="88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latin typeface="Calibri"/>
                        </a:rPr>
                        <a:t>Members represents service cities and counties.</a:t>
                      </a:r>
                    </a:p>
                  </a:txBody>
                  <a:tcPr marL="8835" marR="8835" marT="88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dirty="0" smtClean="0">
                          <a:solidFill>
                            <a:srgbClr val="000000"/>
                          </a:solidFill>
                          <a:latin typeface="Calibri"/>
                        </a:rPr>
                        <a:t>Could</a:t>
                      </a:r>
                      <a:r>
                        <a:rPr lang="en-US" sz="1500" b="0" i="0" u="none" strike="noStrike" baseline="0" dirty="0" smtClean="0">
                          <a:solidFill>
                            <a:srgbClr val="000000"/>
                          </a:solidFill>
                          <a:latin typeface="Calibri"/>
                        </a:rPr>
                        <a:t> be Participative due the big amount of board members and their representation. </a:t>
                      </a:r>
                      <a:endParaRPr lang="en-US" sz="1500" b="0" i="0" u="none" strike="noStrike" dirty="0">
                        <a:solidFill>
                          <a:srgbClr val="000000"/>
                        </a:solidFill>
                        <a:latin typeface="Calibri"/>
                      </a:endParaRPr>
                    </a:p>
                  </a:txBody>
                  <a:tcPr marL="8835" marR="8835" marT="88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53391">
                <a:tc>
                  <a:txBody>
                    <a:bodyPr/>
                    <a:lstStyle/>
                    <a:p>
                      <a:pPr algn="ctr" fontAlgn="b"/>
                      <a:r>
                        <a:rPr lang="es-PR" sz="1500" b="1" i="0" u="none" strike="noStrike">
                          <a:solidFill>
                            <a:srgbClr val="000000"/>
                          </a:solidFill>
                          <a:latin typeface="Calibri"/>
                        </a:rPr>
                        <a:t>Dade</a:t>
                      </a:r>
                    </a:p>
                  </a:txBody>
                  <a:tcPr marL="8835" marR="8835" marT="88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9646"/>
                    </a:solidFill>
                  </a:tcPr>
                </a:tc>
                <a:tc>
                  <a:txBody>
                    <a:bodyPr/>
                    <a:lstStyle/>
                    <a:p>
                      <a:pPr algn="ctr" fontAlgn="b"/>
                      <a:r>
                        <a:rPr lang="es-PR" sz="1500" b="0" i="0" u="none" strike="noStrike">
                          <a:solidFill>
                            <a:srgbClr val="000000"/>
                          </a:solidFill>
                          <a:latin typeface="Calibri"/>
                        </a:rPr>
                        <a:t>Y</a:t>
                      </a:r>
                    </a:p>
                  </a:txBody>
                  <a:tcPr marL="8835" marR="8835" marT="88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R" sz="1500" b="0" i="0" u="none" strike="noStrike">
                          <a:solidFill>
                            <a:srgbClr val="000000"/>
                          </a:solidFill>
                          <a:latin typeface="Calibri"/>
                        </a:rPr>
                        <a:t> </a:t>
                      </a:r>
                    </a:p>
                  </a:txBody>
                  <a:tcPr marL="8835" marR="8835" marT="88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R" sz="1500" b="0" i="0" u="none" strike="noStrike">
                          <a:solidFill>
                            <a:srgbClr val="000000"/>
                          </a:solidFill>
                          <a:latin typeface="Calibri"/>
                        </a:rPr>
                        <a:t> </a:t>
                      </a:r>
                    </a:p>
                  </a:txBody>
                  <a:tcPr marL="8835" marR="8835" marT="88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latin typeface="Calibri"/>
                        </a:rPr>
                        <a:t>Conty governed by board of comisioners.</a:t>
                      </a:r>
                    </a:p>
                  </a:txBody>
                  <a:tcPr marL="8835" marR="8835" marT="88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dirty="0" smtClean="0">
                          <a:solidFill>
                            <a:srgbClr val="000000"/>
                          </a:solidFill>
                          <a:latin typeface="Calibri"/>
                        </a:rPr>
                        <a:t>Not enough information.</a:t>
                      </a:r>
                      <a:endParaRPr lang="en-US" sz="1500" b="0" i="0" u="none" strike="noStrike" dirty="0">
                        <a:solidFill>
                          <a:srgbClr val="000000"/>
                        </a:solidFill>
                        <a:latin typeface="Calibri"/>
                      </a:endParaRPr>
                    </a:p>
                  </a:txBody>
                  <a:tcPr marL="8835" marR="8835" marT="88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36869">
                <a:tc>
                  <a:txBody>
                    <a:bodyPr/>
                    <a:lstStyle/>
                    <a:p>
                      <a:pPr algn="ctr" fontAlgn="b"/>
                      <a:r>
                        <a:rPr lang="es-PR" sz="1500" b="1" i="0" u="none" strike="noStrike">
                          <a:solidFill>
                            <a:srgbClr val="000000"/>
                          </a:solidFill>
                          <a:latin typeface="Calibri"/>
                        </a:rPr>
                        <a:t>PANYNJ</a:t>
                      </a:r>
                    </a:p>
                  </a:txBody>
                  <a:tcPr marL="8835" marR="8835" marT="88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9646"/>
                    </a:solidFill>
                  </a:tcPr>
                </a:tc>
                <a:tc>
                  <a:txBody>
                    <a:bodyPr/>
                    <a:lstStyle/>
                    <a:p>
                      <a:pPr algn="ctr" fontAlgn="b"/>
                      <a:r>
                        <a:rPr lang="es-PR" sz="1500" b="0" i="0" u="none" strike="noStrike">
                          <a:solidFill>
                            <a:srgbClr val="000000"/>
                          </a:solidFill>
                          <a:latin typeface="Calibri"/>
                        </a:rPr>
                        <a:t>Y</a:t>
                      </a:r>
                    </a:p>
                  </a:txBody>
                  <a:tcPr marL="8835" marR="8835" marT="88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R" sz="1500" b="0" i="0" u="none" strike="noStrike">
                          <a:solidFill>
                            <a:srgbClr val="000000"/>
                          </a:solidFill>
                          <a:latin typeface="Calibri"/>
                        </a:rPr>
                        <a:t>12</a:t>
                      </a:r>
                    </a:p>
                  </a:txBody>
                  <a:tcPr marL="8835" marR="8835" marT="88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R" sz="1500" b="0" i="0" u="none" strike="noStrike" dirty="0" err="1">
                          <a:solidFill>
                            <a:srgbClr val="000000"/>
                          </a:solidFill>
                          <a:latin typeface="Calibri"/>
                        </a:rPr>
                        <a:t>Governors</a:t>
                      </a:r>
                      <a:endParaRPr lang="es-PR" sz="1500" b="0" i="0" u="none" strike="noStrike" dirty="0">
                        <a:solidFill>
                          <a:srgbClr val="000000"/>
                        </a:solidFill>
                        <a:latin typeface="Calibri"/>
                      </a:endParaRPr>
                    </a:p>
                  </a:txBody>
                  <a:tcPr marL="8835" marR="8835" marT="88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latin typeface="Calibri"/>
                        </a:rPr>
                        <a:t>Each governor appoints 6 comissioners, subject to state senate approval.  Comissioners are public officials without pay for overlaping 6 years.  Governors retains veto for acts of his state comissioners.</a:t>
                      </a:r>
                    </a:p>
                  </a:txBody>
                  <a:tcPr marL="8835" marR="8835" marT="88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dirty="0" smtClean="0">
                          <a:solidFill>
                            <a:srgbClr val="000000"/>
                          </a:solidFill>
                          <a:latin typeface="Calibri"/>
                        </a:rPr>
                        <a:t>Appears to be Participative</a:t>
                      </a:r>
                      <a:r>
                        <a:rPr lang="en-US" sz="1500" b="0" i="0" u="none" strike="noStrike" baseline="0" dirty="0" smtClean="0">
                          <a:solidFill>
                            <a:srgbClr val="000000"/>
                          </a:solidFill>
                          <a:latin typeface="Calibri"/>
                        </a:rPr>
                        <a:t> due the role and term of commissioners while governors retains veto (final decision).</a:t>
                      </a:r>
                      <a:endParaRPr lang="en-US" sz="1500" b="0" i="0" u="none" strike="noStrike" dirty="0">
                        <a:solidFill>
                          <a:srgbClr val="000000"/>
                        </a:solidFill>
                        <a:latin typeface="Calibri"/>
                      </a:endParaRPr>
                    </a:p>
                  </a:txBody>
                  <a:tcPr marL="8835" marR="8835" marT="88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06783">
                <a:tc>
                  <a:txBody>
                    <a:bodyPr/>
                    <a:lstStyle/>
                    <a:p>
                      <a:pPr algn="ctr" fontAlgn="b"/>
                      <a:r>
                        <a:rPr lang="es-PR" sz="1500" b="1" i="0" u="none" strike="noStrike" dirty="0">
                          <a:solidFill>
                            <a:srgbClr val="000000"/>
                          </a:solidFill>
                          <a:latin typeface="Calibri"/>
                        </a:rPr>
                        <a:t>PRHTA</a:t>
                      </a:r>
                    </a:p>
                  </a:txBody>
                  <a:tcPr marL="8835" marR="8835" marT="88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9646"/>
                    </a:solidFill>
                  </a:tcPr>
                </a:tc>
                <a:tc>
                  <a:txBody>
                    <a:bodyPr/>
                    <a:lstStyle/>
                    <a:p>
                      <a:pPr algn="ctr" fontAlgn="b"/>
                      <a:r>
                        <a:rPr lang="es-PR" sz="1500" b="0" i="0" u="none" strike="noStrike">
                          <a:solidFill>
                            <a:srgbClr val="000000"/>
                          </a:solidFill>
                          <a:latin typeface="Calibri"/>
                        </a:rPr>
                        <a:t>N</a:t>
                      </a:r>
                    </a:p>
                  </a:txBody>
                  <a:tcPr marL="8835" marR="8835" marT="88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R" sz="1500" b="0" i="0" u="none" strike="noStrike">
                          <a:solidFill>
                            <a:srgbClr val="000000"/>
                          </a:solidFill>
                          <a:latin typeface="Calibri"/>
                        </a:rPr>
                        <a:t>1</a:t>
                      </a:r>
                    </a:p>
                  </a:txBody>
                  <a:tcPr marL="8835" marR="8835" marT="88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R" sz="1500" b="0" i="0" u="none" strike="noStrike">
                          <a:solidFill>
                            <a:srgbClr val="000000"/>
                          </a:solidFill>
                          <a:latin typeface="Calibri"/>
                        </a:rPr>
                        <a:t>Governor</a:t>
                      </a:r>
                    </a:p>
                  </a:txBody>
                  <a:tcPr marL="8835" marR="8835" marT="88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dirty="0">
                          <a:solidFill>
                            <a:srgbClr val="000000"/>
                          </a:solidFill>
                          <a:latin typeface="Calibri"/>
                        </a:rPr>
                        <a:t>PRHTA Board </a:t>
                      </a:r>
                      <a:r>
                        <a:rPr lang="en-US" sz="1500" b="0" i="0" u="none" strike="noStrike" dirty="0" smtClean="0">
                          <a:solidFill>
                            <a:srgbClr val="000000"/>
                          </a:solidFill>
                          <a:latin typeface="Calibri"/>
                        </a:rPr>
                        <a:t>suppressed </a:t>
                      </a:r>
                      <a:r>
                        <a:rPr lang="en-US" sz="1500" b="0" i="0" u="none" strike="noStrike" dirty="0">
                          <a:solidFill>
                            <a:srgbClr val="000000"/>
                          </a:solidFill>
                          <a:latin typeface="Calibri"/>
                        </a:rPr>
                        <a:t>in 1971, powers given to the Secretary of Transportation who governs DTPW.</a:t>
                      </a:r>
                    </a:p>
                  </a:txBody>
                  <a:tcPr marL="8835" marR="8835" marT="88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dirty="0" smtClean="0">
                          <a:solidFill>
                            <a:srgbClr val="000000"/>
                          </a:solidFill>
                          <a:latin typeface="Calibri"/>
                        </a:rPr>
                        <a:t>Appears</a:t>
                      </a:r>
                      <a:r>
                        <a:rPr lang="en-US" sz="1500" b="0" i="0" u="none" strike="noStrike" baseline="0" dirty="0" smtClean="0">
                          <a:solidFill>
                            <a:srgbClr val="000000"/>
                          </a:solidFill>
                          <a:latin typeface="Calibri"/>
                        </a:rPr>
                        <a:t> to be Authoritarian, as an unique leader is responsible for policy.</a:t>
                      </a:r>
                      <a:endParaRPr lang="en-US" sz="1500" b="0" i="0" u="none" strike="noStrike" dirty="0">
                        <a:solidFill>
                          <a:srgbClr val="000000"/>
                        </a:solidFill>
                        <a:latin typeface="Calibri"/>
                      </a:endParaRPr>
                    </a:p>
                  </a:txBody>
                  <a:tcPr marL="8835" marR="8835" marT="88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Governance</a:t>
            </a:r>
            <a:endParaRPr lang="es-PR" dirty="0"/>
          </a:p>
        </p:txBody>
      </p:sp>
      <p:sp>
        <p:nvSpPr>
          <p:cNvPr id="3" name="Content Placeholder 2"/>
          <p:cNvSpPr>
            <a:spLocks noGrp="1"/>
          </p:cNvSpPr>
          <p:nvPr>
            <p:ph sz="quarter" idx="1"/>
          </p:nvPr>
        </p:nvSpPr>
        <p:spPr/>
        <p:txBody>
          <a:bodyPr>
            <a:normAutofit fontScale="92500" lnSpcReduction="20000"/>
          </a:bodyPr>
          <a:lstStyle/>
          <a:p>
            <a:pPr lvl="1"/>
            <a:r>
              <a:rPr lang="en-US" sz="2400" dirty="0" smtClean="0"/>
              <a:t>As can be noticed, all systems, but PRHTA, are governed by a Board composed of several members.  </a:t>
            </a:r>
            <a:endParaRPr lang="es-PR" sz="2400" dirty="0" smtClean="0"/>
          </a:p>
          <a:p>
            <a:pPr lvl="1"/>
            <a:r>
              <a:rPr lang="en-US" sz="2400" dirty="0" smtClean="0"/>
              <a:t>Not all boards have uneven amount of members.  </a:t>
            </a:r>
          </a:p>
          <a:p>
            <a:pPr lvl="2"/>
            <a:r>
              <a:rPr lang="en-US" dirty="0" smtClean="0"/>
              <a:t>The institutions with more users (MTA, MBTA) have multiple and uneven amount of members.  </a:t>
            </a:r>
          </a:p>
          <a:p>
            <a:pPr lvl="2"/>
            <a:r>
              <a:rPr lang="en-US" dirty="0" smtClean="0"/>
              <a:t>The systems with lesser amount (MARTA, MANYNJ, PRHTA) have either even amount of members or a single one.</a:t>
            </a:r>
            <a:endParaRPr lang="es-PR" dirty="0" smtClean="0"/>
          </a:p>
          <a:p>
            <a:pPr lvl="1"/>
            <a:r>
              <a:rPr lang="en-US" sz="2400" dirty="0" smtClean="0"/>
              <a:t>Boards are generally appointed by the Governor.</a:t>
            </a:r>
            <a:endParaRPr lang="es-PR" sz="2400" dirty="0" smtClean="0"/>
          </a:p>
          <a:p>
            <a:pPr lvl="1"/>
            <a:r>
              <a:rPr lang="en-US" sz="2400" dirty="0" smtClean="0"/>
              <a:t>PRHTA used to be governed by a board, but since 1971 it is governed by a single person, the Secretary of Transportation, who is appointed by the Governor.</a:t>
            </a:r>
          </a:p>
          <a:p>
            <a:pPr lvl="1"/>
            <a:r>
              <a:rPr lang="en-US" sz="2400" dirty="0" smtClean="0"/>
              <a:t>Remark: The relation between governance or style and effectiveness is not evident, although the amount and representation of board members might be related to it.</a:t>
            </a:r>
            <a:endParaRPr lang="es-PR" sz="2400" dirty="0" smtClean="0"/>
          </a:p>
          <a:p>
            <a:pPr>
              <a:buNone/>
            </a:pPr>
            <a:endParaRPr lang="es-P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414"/>
            <a:ext cx="7467600" cy="582594"/>
          </a:xfrm>
        </p:spPr>
        <p:txBody>
          <a:bodyPr/>
          <a:lstStyle/>
          <a:p>
            <a:r>
              <a:rPr lang="en-US" dirty="0" smtClean="0"/>
              <a:t>…Leadership…</a:t>
            </a:r>
            <a:endParaRPr lang="es-PR" dirty="0"/>
          </a:p>
        </p:txBody>
      </p:sp>
      <p:sp>
        <p:nvSpPr>
          <p:cNvPr id="3" name="Content Placeholder 2"/>
          <p:cNvSpPr>
            <a:spLocks noGrp="1"/>
          </p:cNvSpPr>
          <p:nvPr>
            <p:ph sz="quarter" idx="1"/>
          </p:nvPr>
        </p:nvSpPr>
        <p:spPr>
          <a:xfrm>
            <a:off x="457200" y="642918"/>
            <a:ext cx="7467600" cy="471478"/>
          </a:xfrm>
        </p:spPr>
        <p:txBody>
          <a:bodyPr>
            <a:normAutofit/>
          </a:bodyPr>
          <a:lstStyle/>
          <a:p>
            <a:r>
              <a:rPr lang="en-US" sz="2000" dirty="0" smtClean="0"/>
              <a:t>Leadership Structure…</a:t>
            </a:r>
            <a:endParaRPr lang="es-PR" sz="2000" dirty="0"/>
          </a:p>
        </p:txBody>
      </p:sp>
      <p:graphicFrame>
        <p:nvGraphicFramePr>
          <p:cNvPr id="5" name="Table 4"/>
          <p:cNvGraphicFramePr>
            <a:graphicFrameLocks noGrp="1"/>
          </p:cNvGraphicFramePr>
          <p:nvPr/>
        </p:nvGraphicFramePr>
        <p:xfrm>
          <a:off x="142875" y="1071546"/>
          <a:ext cx="8786843" cy="5577917"/>
        </p:xfrm>
        <a:graphic>
          <a:graphicData uri="http://schemas.openxmlformats.org/drawingml/2006/table">
            <a:tbl>
              <a:tblPr/>
              <a:tblGrid>
                <a:gridCol w="496204"/>
                <a:gridCol w="1316936"/>
                <a:gridCol w="3765816"/>
                <a:gridCol w="1952645"/>
                <a:gridCol w="1255242"/>
              </a:tblGrid>
              <a:tr h="283346">
                <a:tc>
                  <a:txBody>
                    <a:bodyPr/>
                    <a:lstStyle/>
                    <a:p>
                      <a:pPr algn="ctr" fontAlgn="b"/>
                      <a:endParaRPr lang="es-PR" sz="1400" b="1" i="0" u="none" strike="noStrike" dirty="0">
                        <a:solidFill>
                          <a:srgbClr val="000000"/>
                        </a:solidFill>
                        <a:latin typeface="Tahoma"/>
                      </a:endParaRPr>
                    </a:p>
                  </a:txBody>
                  <a:tcPr marL="5255" marR="5255" marT="5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9646"/>
                    </a:solidFill>
                  </a:tcPr>
                </a:tc>
                <a:tc>
                  <a:txBody>
                    <a:bodyPr/>
                    <a:lstStyle/>
                    <a:p>
                      <a:pPr algn="ctr" fontAlgn="b"/>
                      <a:r>
                        <a:rPr lang="es-PR" sz="1400" b="1" i="0" u="none" strike="noStrike">
                          <a:solidFill>
                            <a:srgbClr val="000000"/>
                          </a:solidFill>
                          <a:latin typeface="Tahoma"/>
                        </a:rPr>
                        <a:t>Principal Leader</a:t>
                      </a:r>
                    </a:p>
                  </a:txBody>
                  <a:tcPr marL="5255" marR="5255" marT="5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b"/>
                      <a:r>
                        <a:rPr lang="es-PR" sz="1400" b="1" i="0" u="none" strike="noStrike">
                          <a:solidFill>
                            <a:srgbClr val="000000"/>
                          </a:solidFill>
                          <a:latin typeface="Tahoma"/>
                        </a:rPr>
                        <a:t>Main Divisions</a:t>
                      </a:r>
                    </a:p>
                  </a:txBody>
                  <a:tcPr marL="5255" marR="5255" marT="5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s-PR" sz="1400" b="1" i="0" u="none" strike="noStrike">
                          <a:solidFill>
                            <a:srgbClr val="000000"/>
                          </a:solidFill>
                          <a:latin typeface="Tahoma"/>
                        </a:rPr>
                        <a:t>Other Leadership</a:t>
                      </a:r>
                    </a:p>
                  </a:txBody>
                  <a:tcPr marL="5255" marR="5255" marT="5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sz="1200" b="1" i="0" u="none" strike="noStrike" dirty="0" smtClean="0">
                          <a:solidFill>
                            <a:srgbClr val="000000"/>
                          </a:solidFill>
                          <a:latin typeface="Tahoma"/>
                        </a:rPr>
                        <a:t>Interpretation</a:t>
                      </a:r>
                      <a:endParaRPr lang="es-PR" sz="1200" b="1" i="0" u="none" strike="noStrike" dirty="0">
                        <a:solidFill>
                          <a:srgbClr val="000000"/>
                        </a:solidFill>
                        <a:latin typeface="Tahoma"/>
                      </a:endParaRPr>
                    </a:p>
                  </a:txBody>
                  <a:tcPr marL="5255" marR="5255" marT="5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r>
              <a:tr h="2412884">
                <a:tc>
                  <a:txBody>
                    <a:bodyPr/>
                    <a:lstStyle/>
                    <a:p>
                      <a:pPr algn="ctr" fontAlgn="b"/>
                      <a:r>
                        <a:rPr lang="es-PR" sz="1400" b="1" i="0" u="none" strike="noStrike">
                          <a:solidFill>
                            <a:srgbClr val="000000"/>
                          </a:solidFill>
                          <a:latin typeface="Tahoma"/>
                        </a:rPr>
                        <a:t>MTA</a:t>
                      </a:r>
                    </a:p>
                  </a:txBody>
                  <a:tcPr marL="5255" marR="5255" marT="5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9646"/>
                    </a:solidFill>
                  </a:tcPr>
                </a:tc>
                <a:tc>
                  <a:txBody>
                    <a:bodyPr/>
                    <a:lstStyle/>
                    <a:p>
                      <a:pPr algn="ctr" fontAlgn="b"/>
                      <a:r>
                        <a:rPr lang="es-PR" sz="1400" b="0" i="0" u="none" strike="noStrike" dirty="0" err="1">
                          <a:solidFill>
                            <a:srgbClr val="000000"/>
                          </a:solidFill>
                          <a:latin typeface="Tahoma"/>
                        </a:rPr>
                        <a:t>Chairman</a:t>
                      </a:r>
                      <a:r>
                        <a:rPr lang="es-PR" sz="1400" b="0" i="0" u="none" strike="noStrike" dirty="0">
                          <a:solidFill>
                            <a:srgbClr val="000000"/>
                          </a:solidFill>
                          <a:latin typeface="Tahoma"/>
                        </a:rPr>
                        <a:t>/</a:t>
                      </a:r>
                      <a:r>
                        <a:rPr lang="es-PR" sz="1400" b="0" i="0" u="none" strike="noStrike" dirty="0" err="1">
                          <a:solidFill>
                            <a:srgbClr val="000000"/>
                          </a:solidFill>
                          <a:latin typeface="Tahoma"/>
                        </a:rPr>
                        <a:t>Chief</a:t>
                      </a:r>
                      <a:r>
                        <a:rPr lang="es-PR" sz="1400" b="0" i="0" u="none" strike="noStrike" dirty="0">
                          <a:solidFill>
                            <a:srgbClr val="000000"/>
                          </a:solidFill>
                          <a:latin typeface="Tahoma"/>
                        </a:rPr>
                        <a:t> </a:t>
                      </a:r>
                      <a:r>
                        <a:rPr lang="es-PR" sz="1400" b="0" i="0" u="none" strike="noStrike" dirty="0" err="1">
                          <a:solidFill>
                            <a:srgbClr val="000000"/>
                          </a:solidFill>
                          <a:latin typeface="Tahoma"/>
                        </a:rPr>
                        <a:t>Executive</a:t>
                      </a:r>
                      <a:r>
                        <a:rPr lang="es-PR" sz="1400" b="0" i="0" u="none" strike="noStrike" dirty="0">
                          <a:solidFill>
                            <a:srgbClr val="000000"/>
                          </a:solidFill>
                          <a:latin typeface="Tahoma"/>
                        </a:rPr>
                        <a:t> </a:t>
                      </a:r>
                      <a:r>
                        <a:rPr lang="es-PR" sz="1400" b="0" i="0" u="none" strike="noStrike" dirty="0" err="1">
                          <a:solidFill>
                            <a:srgbClr val="000000"/>
                          </a:solidFill>
                          <a:latin typeface="Tahoma"/>
                        </a:rPr>
                        <a:t>Officer</a:t>
                      </a:r>
                      <a:endParaRPr lang="es-PR" sz="1400" b="0" i="0" u="none" strike="noStrike" dirty="0">
                        <a:solidFill>
                          <a:srgbClr val="000000"/>
                        </a:solidFill>
                        <a:latin typeface="Tahoma"/>
                      </a:endParaRPr>
                    </a:p>
                  </a:txBody>
                  <a:tcPr marL="5255" marR="5255" marT="5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US" sz="1400" b="0" i="0" u="none" strike="noStrike" dirty="0">
                          <a:solidFill>
                            <a:srgbClr val="000000"/>
                          </a:solidFill>
                          <a:latin typeface="Tahoma"/>
                        </a:rPr>
                        <a:t>Chief Operating Officer, Chief of Staff, Senior Advisor to </a:t>
                      </a:r>
                      <a:r>
                        <a:rPr lang="en-US" sz="1400" b="0" i="0" u="none" strike="noStrike" dirty="0" err="1">
                          <a:solidFill>
                            <a:srgbClr val="000000"/>
                          </a:solidFill>
                          <a:latin typeface="Tahoma"/>
                        </a:rPr>
                        <a:t>Chariman</a:t>
                      </a:r>
                      <a:r>
                        <a:rPr lang="en-US" sz="1400" b="0" i="0" u="none" strike="noStrike" dirty="0">
                          <a:solidFill>
                            <a:srgbClr val="000000"/>
                          </a:solidFill>
                          <a:latin typeface="Tahoma"/>
                        </a:rPr>
                        <a:t>, Deputy Executive Director for Corporate and Community Affairs, Director for Labor Relations, Chief Financial Officer, Auditor General, Chief Diversity Officer, Deputy </a:t>
                      </a:r>
                      <a:r>
                        <a:rPr lang="en-US" sz="1400" b="0" i="0" u="none" strike="noStrike" dirty="0" smtClean="0">
                          <a:solidFill>
                            <a:srgbClr val="000000"/>
                          </a:solidFill>
                          <a:latin typeface="Tahoma"/>
                        </a:rPr>
                        <a:t>Executive Director </a:t>
                      </a:r>
                      <a:r>
                        <a:rPr lang="en-US" sz="1400" b="0" i="0" u="none" strike="noStrike" dirty="0">
                          <a:solidFill>
                            <a:srgbClr val="000000"/>
                          </a:solidFill>
                          <a:latin typeface="Tahoma"/>
                        </a:rPr>
                        <a:t>for General Counsel, Deputy Executive Director for Administration, Deputy Executive Director for Security, Director of Government Affairs, Director for Policy and Media Relations, and Director of Special Project Development &amp; Planning</a:t>
                      </a:r>
                    </a:p>
                  </a:txBody>
                  <a:tcPr marL="5255" marR="5255" marT="5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US" sz="1400" b="0" i="0" u="none" strike="noStrike" dirty="0" smtClean="0">
                          <a:solidFill>
                            <a:srgbClr val="000000"/>
                          </a:solidFill>
                          <a:latin typeface="Tahoma"/>
                        </a:rPr>
                        <a:t>Each of 7 MTA agencies have its president.  Agencies: NYCT, Long </a:t>
                      </a:r>
                      <a:r>
                        <a:rPr lang="en-US" sz="1400" b="0" i="0" u="none" strike="noStrike" dirty="0" err="1" smtClean="0">
                          <a:solidFill>
                            <a:srgbClr val="000000"/>
                          </a:solidFill>
                          <a:latin typeface="Tahoma"/>
                        </a:rPr>
                        <a:t>Isaland</a:t>
                      </a:r>
                      <a:r>
                        <a:rPr lang="en-US" sz="1400" b="0" i="0" u="none" strike="noStrike" dirty="0" smtClean="0">
                          <a:solidFill>
                            <a:srgbClr val="000000"/>
                          </a:solidFill>
                          <a:latin typeface="Tahoma"/>
                        </a:rPr>
                        <a:t> Rail Road, Long Island Bus, Metro-North </a:t>
                      </a:r>
                      <a:r>
                        <a:rPr lang="en-US" sz="1400" b="0" i="0" u="none" strike="noStrike" dirty="0" err="1" smtClean="0">
                          <a:solidFill>
                            <a:srgbClr val="000000"/>
                          </a:solidFill>
                          <a:latin typeface="Tahoma"/>
                        </a:rPr>
                        <a:t>Rairoad</a:t>
                      </a:r>
                      <a:r>
                        <a:rPr lang="en-US" sz="1400" b="0" i="0" u="none" strike="noStrike" dirty="0" smtClean="0">
                          <a:solidFill>
                            <a:srgbClr val="000000"/>
                          </a:solidFill>
                          <a:latin typeface="Tahoma"/>
                        </a:rPr>
                        <a:t>, Bridges and Tunnels, Capital Construction, Bus Company.</a:t>
                      </a:r>
                      <a:endParaRPr lang="en-US" sz="1400" b="0" i="0" u="none" strike="noStrike" dirty="0">
                        <a:solidFill>
                          <a:srgbClr val="000000"/>
                        </a:solidFill>
                        <a:latin typeface="Tahoma"/>
                      </a:endParaRPr>
                    </a:p>
                  </a:txBody>
                  <a:tcPr marL="5255" marR="5255" marT="5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US" sz="1400" b="0" i="0" u="none" strike="noStrike" dirty="0" smtClean="0">
                          <a:solidFill>
                            <a:srgbClr val="000000"/>
                          </a:solidFill>
                          <a:latin typeface="Tahoma"/>
                        </a:rPr>
                        <a:t>Dominant / Bureaucratic</a:t>
                      </a:r>
                      <a:endParaRPr lang="en-US" sz="1400" b="0" i="0" u="none" strike="noStrike" dirty="0">
                        <a:solidFill>
                          <a:srgbClr val="000000"/>
                        </a:solidFill>
                        <a:latin typeface="Tahoma"/>
                      </a:endParaRPr>
                    </a:p>
                  </a:txBody>
                  <a:tcPr marL="5255" marR="5255" marT="5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00650">
                <a:tc>
                  <a:txBody>
                    <a:bodyPr/>
                    <a:lstStyle/>
                    <a:p>
                      <a:pPr algn="ctr" fontAlgn="b"/>
                      <a:r>
                        <a:rPr lang="es-PR" sz="1400" b="1" i="0" u="none" strike="noStrike">
                          <a:solidFill>
                            <a:srgbClr val="000000"/>
                          </a:solidFill>
                          <a:latin typeface="Tahoma"/>
                        </a:rPr>
                        <a:t>MBTA</a:t>
                      </a:r>
                    </a:p>
                  </a:txBody>
                  <a:tcPr marL="5255" marR="5255" marT="5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9646"/>
                    </a:solidFill>
                  </a:tcPr>
                </a:tc>
                <a:tc>
                  <a:txBody>
                    <a:bodyPr/>
                    <a:lstStyle/>
                    <a:p>
                      <a:pPr algn="ctr" rtl="0" fontAlgn="t"/>
                      <a:r>
                        <a:rPr lang="en-US" sz="1400" b="0" i="0" u="none" strike="noStrike">
                          <a:solidFill>
                            <a:srgbClr val="000000"/>
                          </a:solidFill>
                          <a:latin typeface="Tahoma"/>
                        </a:rPr>
                        <a:t>MassDOT is administered by a Secretary of Transportation, appointed by the Governor to serve as Chief Executive Officer.  </a:t>
                      </a:r>
                    </a:p>
                  </a:txBody>
                  <a:tcPr marL="5255" marR="5255" marT="5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US" sz="1400" b="0" i="0" u="none" strike="noStrike">
                          <a:solidFill>
                            <a:srgbClr val="000000"/>
                          </a:solidFill>
                          <a:latin typeface="Tahoma"/>
                        </a:rPr>
                        <a:t>MassDOT oversees four new divisions: Highway, Mass Transit, Aeronautics and the Registry of Motor Vehicles (RMV), in addition to an Office of Planning and Programming.  </a:t>
                      </a:r>
                    </a:p>
                  </a:txBody>
                  <a:tcPr marL="5255" marR="5255" marT="5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US" sz="1400" b="0" i="0" u="none" strike="noStrike">
                          <a:solidFill>
                            <a:srgbClr val="000000"/>
                          </a:solidFill>
                          <a:latin typeface="Tahoma"/>
                        </a:rPr>
                        <a:t>A single person occupy the positions of General Manager of the MBTA and the Rail &amp; Transit Administrator of MassDOT to manage the day-to-day operations of the MBTA and MassDOT ‘s Transit Division.  </a:t>
                      </a:r>
                    </a:p>
                  </a:txBody>
                  <a:tcPr marL="5255" marR="5255" marT="5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US" sz="1400" b="0" i="0" u="none" strike="noStrike" dirty="0" smtClean="0">
                          <a:solidFill>
                            <a:srgbClr val="000000"/>
                          </a:solidFill>
                          <a:latin typeface="Tahoma"/>
                        </a:rPr>
                        <a:t>Authoritarian</a:t>
                      </a:r>
                      <a:endParaRPr lang="en-US" sz="1400" b="0" i="0" u="none" strike="noStrike" dirty="0">
                        <a:solidFill>
                          <a:srgbClr val="000000"/>
                        </a:solidFill>
                        <a:latin typeface="Tahoma"/>
                      </a:endParaRPr>
                    </a:p>
                  </a:txBody>
                  <a:tcPr marL="5255" marR="5255" marT="5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32408">
                <a:tc>
                  <a:txBody>
                    <a:bodyPr/>
                    <a:lstStyle/>
                    <a:p>
                      <a:pPr algn="ctr" fontAlgn="b"/>
                      <a:r>
                        <a:rPr lang="es-PR" sz="1400" b="1" i="0" u="none" strike="noStrike">
                          <a:solidFill>
                            <a:srgbClr val="000000"/>
                          </a:solidFill>
                          <a:latin typeface="Tahoma"/>
                        </a:rPr>
                        <a:t>MARTA</a:t>
                      </a:r>
                    </a:p>
                  </a:txBody>
                  <a:tcPr marL="5255" marR="5255" marT="5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9646"/>
                    </a:solidFill>
                  </a:tcPr>
                </a:tc>
                <a:tc>
                  <a:txBody>
                    <a:bodyPr/>
                    <a:lstStyle/>
                    <a:p>
                      <a:pPr algn="ctr" fontAlgn="b"/>
                      <a:r>
                        <a:rPr lang="es-PR" sz="1400" b="0" i="0" u="none" strike="noStrike" dirty="0">
                          <a:solidFill>
                            <a:srgbClr val="000000"/>
                          </a:solidFill>
                          <a:latin typeface="Tahoma"/>
                        </a:rPr>
                        <a:t> </a:t>
                      </a:r>
                    </a:p>
                  </a:txBody>
                  <a:tcPr marL="5255" marR="5255" marT="5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s-PR" sz="1400" b="0" i="0" u="none" strike="noStrike">
                          <a:solidFill>
                            <a:srgbClr val="000000"/>
                          </a:solidFill>
                          <a:latin typeface="Tahoma"/>
                        </a:rPr>
                        <a:t>Operations, Maintenance, Finance, Human Resources</a:t>
                      </a:r>
                    </a:p>
                  </a:txBody>
                  <a:tcPr marL="5255" marR="5255" marT="5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s-PR" sz="1400" b="0" i="0" u="none" strike="noStrike" dirty="0" err="1">
                          <a:solidFill>
                            <a:srgbClr val="000000"/>
                          </a:solidFill>
                          <a:latin typeface="Tahoma"/>
                        </a:rPr>
                        <a:t>Executive</a:t>
                      </a:r>
                      <a:r>
                        <a:rPr lang="es-PR" sz="1400" b="0" i="0" u="none" strike="noStrike" dirty="0">
                          <a:solidFill>
                            <a:srgbClr val="000000"/>
                          </a:solidFill>
                          <a:latin typeface="Tahoma"/>
                        </a:rPr>
                        <a:t> Management </a:t>
                      </a:r>
                      <a:r>
                        <a:rPr lang="es-PR" sz="1400" b="0" i="0" u="none" strike="noStrike" dirty="0" err="1">
                          <a:solidFill>
                            <a:srgbClr val="000000"/>
                          </a:solidFill>
                          <a:latin typeface="Tahoma"/>
                        </a:rPr>
                        <a:t>Team</a:t>
                      </a:r>
                      <a:endParaRPr lang="es-PR" sz="1400" b="0" i="0" u="none" strike="noStrike" dirty="0">
                        <a:solidFill>
                          <a:srgbClr val="000000"/>
                        </a:solidFill>
                        <a:latin typeface="Tahoma"/>
                      </a:endParaRPr>
                    </a:p>
                  </a:txBody>
                  <a:tcPr marL="5255" marR="5255" marT="5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US" sz="1400" b="0" i="0" u="none" strike="noStrike" dirty="0" smtClean="0">
                          <a:solidFill>
                            <a:srgbClr val="000000"/>
                          </a:solidFill>
                          <a:latin typeface="Tahoma"/>
                        </a:rPr>
                        <a:t>Participative</a:t>
                      </a:r>
                      <a:endParaRPr lang="es-PR" sz="1400" b="0" i="0" u="none" strike="noStrike" dirty="0">
                        <a:solidFill>
                          <a:srgbClr val="000000"/>
                        </a:solidFill>
                        <a:latin typeface="Tahoma"/>
                      </a:endParaRPr>
                    </a:p>
                  </a:txBody>
                  <a:tcPr marL="5255" marR="5255" marT="5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dirty="0" smtClean="0"/>
              <a:t>Agenda</a:t>
            </a:r>
            <a:endParaRPr lang="en-US" noProof="0" dirty="0"/>
          </a:p>
        </p:txBody>
      </p:sp>
      <p:sp>
        <p:nvSpPr>
          <p:cNvPr id="3" name="Content Placeholder 2"/>
          <p:cNvSpPr>
            <a:spLocks noGrp="1"/>
          </p:cNvSpPr>
          <p:nvPr>
            <p:ph sz="quarter" idx="1"/>
          </p:nvPr>
        </p:nvSpPr>
        <p:spPr/>
        <p:txBody>
          <a:bodyPr>
            <a:normAutofit/>
          </a:bodyPr>
          <a:lstStyle/>
          <a:p>
            <a:r>
              <a:rPr lang="en-US" dirty="0" smtClean="0"/>
              <a:t>As this project has being through fully presented to most of this audience before, this presentation contains:</a:t>
            </a:r>
          </a:p>
          <a:p>
            <a:pPr lvl="1"/>
            <a:r>
              <a:rPr lang="en-US" dirty="0" smtClean="0"/>
              <a:t>Introduction including the main objective, scope and background general information.</a:t>
            </a:r>
          </a:p>
          <a:p>
            <a:pPr lvl="1"/>
            <a:r>
              <a:rPr lang="en-US" dirty="0" smtClean="0"/>
              <a:t>Brief summary of the methodology that  is relevant to the new work performed</a:t>
            </a:r>
          </a:p>
          <a:p>
            <a:pPr lvl="1"/>
            <a:r>
              <a:rPr lang="en-US" dirty="0" smtClean="0"/>
              <a:t>General results and interpretations</a:t>
            </a:r>
          </a:p>
          <a:p>
            <a:pPr lvl="1"/>
            <a:r>
              <a:rPr lang="en-US" noProof="0" dirty="0" smtClean="0"/>
              <a:t>Concluding discussion and recommendations for further study resulting from the new work performed</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511156"/>
          </a:xfrm>
        </p:spPr>
        <p:txBody>
          <a:bodyPr>
            <a:normAutofit fontScale="90000"/>
          </a:bodyPr>
          <a:lstStyle/>
          <a:p>
            <a:r>
              <a:rPr lang="en-US" dirty="0" smtClean="0"/>
              <a:t>…Leadership…</a:t>
            </a:r>
            <a:endParaRPr lang="es-PR" dirty="0"/>
          </a:p>
        </p:txBody>
      </p:sp>
      <p:sp>
        <p:nvSpPr>
          <p:cNvPr id="3" name="Content Placeholder 2"/>
          <p:cNvSpPr>
            <a:spLocks noGrp="1"/>
          </p:cNvSpPr>
          <p:nvPr>
            <p:ph sz="quarter" idx="1"/>
          </p:nvPr>
        </p:nvSpPr>
        <p:spPr>
          <a:xfrm>
            <a:off x="357158" y="785794"/>
            <a:ext cx="7467600" cy="614354"/>
          </a:xfrm>
        </p:spPr>
        <p:txBody>
          <a:bodyPr/>
          <a:lstStyle/>
          <a:p>
            <a:r>
              <a:rPr lang="en-US" dirty="0" smtClean="0"/>
              <a:t>…Leadership Structure…</a:t>
            </a:r>
            <a:endParaRPr lang="es-PR" dirty="0"/>
          </a:p>
        </p:txBody>
      </p:sp>
      <p:graphicFrame>
        <p:nvGraphicFramePr>
          <p:cNvPr id="4" name="Table 3"/>
          <p:cNvGraphicFramePr>
            <a:graphicFrameLocks noGrp="1"/>
          </p:cNvGraphicFramePr>
          <p:nvPr/>
        </p:nvGraphicFramePr>
        <p:xfrm>
          <a:off x="214282" y="1357298"/>
          <a:ext cx="8429683" cy="5286412"/>
        </p:xfrm>
        <a:graphic>
          <a:graphicData uri="http://schemas.openxmlformats.org/drawingml/2006/table">
            <a:tbl>
              <a:tblPr/>
              <a:tblGrid>
                <a:gridCol w="547021"/>
                <a:gridCol w="2310499"/>
                <a:gridCol w="2428892"/>
                <a:gridCol w="1785950"/>
                <a:gridCol w="1357321"/>
              </a:tblGrid>
              <a:tr h="291262">
                <a:tc>
                  <a:txBody>
                    <a:bodyPr/>
                    <a:lstStyle/>
                    <a:p>
                      <a:pPr algn="ctr" fontAlgn="b"/>
                      <a:endParaRPr lang="es-PR" sz="1200" b="1" i="0" u="none" strike="noStrike" dirty="0">
                        <a:solidFill>
                          <a:srgbClr val="000000"/>
                        </a:solidFill>
                        <a:latin typeface="Tahoma"/>
                      </a:endParaRPr>
                    </a:p>
                  </a:txBody>
                  <a:tcPr marL="5255" marR="5255" marT="5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9646"/>
                    </a:solidFill>
                  </a:tcPr>
                </a:tc>
                <a:tc>
                  <a:txBody>
                    <a:bodyPr/>
                    <a:lstStyle/>
                    <a:p>
                      <a:pPr algn="ctr" fontAlgn="b"/>
                      <a:r>
                        <a:rPr lang="es-PR" sz="1200" b="1" i="0" u="none" strike="noStrike" dirty="0">
                          <a:solidFill>
                            <a:srgbClr val="000000"/>
                          </a:solidFill>
                          <a:latin typeface="Tahoma"/>
                        </a:rPr>
                        <a:t>Principal Leader</a:t>
                      </a:r>
                    </a:p>
                  </a:txBody>
                  <a:tcPr marL="5255" marR="5255" marT="5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b"/>
                      <a:r>
                        <a:rPr lang="es-PR" sz="1200" b="1" i="0" u="none" strike="noStrike">
                          <a:solidFill>
                            <a:srgbClr val="000000"/>
                          </a:solidFill>
                          <a:latin typeface="Tahoma"/>
                        </a:rPr>
                        <a:t>Main Divisions</a:t>
                      </a:r>
                    </a:p>
                  </a:txBody>
                  <a:tcPr marL="5255" marR="5255" marT="5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s-PR" sz="1200" b="1" i="0" u="none" strike="noStrike" dirty="0" err="1">
                          <a:solidFill>
                            <a:srgbClr val="000000"/>
                          </a:solidFill>
                          <a:latin typeface="Tahoma"/>
                        </a:rPr>
                        <a:t>Other</a:t>
                      </a:r>
                      <a:r>
                        <a:rPr lang="es-PR" sz="1200" b="1" i="0" u="none" strike="noStrike" dirty="0">
                          <a:solidFill>
                            <a:srgbClr val="000000"/>
                          </a:solidFill>
                          <a:latin typeface="Tahoma"/>
                        </a:rPr>
                        <a:t> </a:t>
                      </a:r>
                      <a:r>
                        <a:rPr lang="es-PR" sz="1200" b="1" i="0" u="none" strike="noStrike" dirty="0" err="1">
                          <a:solidFill>
                            <a:srgbClr val="000000"/>
                          </a:solidFill>
                          <a:latin typeface="Tahoma"/>
                        </a:rPr>
                        <a:t>Leadership</a:t>
                      </a:r>
                      <a:endParaRPr lang="es-PR" sz="1200" b="1" i="0" u="none" strike="noStrike" dirty="0">
                        <a:solidFill>
                          <a:srgbClr val="000000"/>
                        </a:solidFill>
                        <a:latin typeface="Tahoma"/>
                      </a:endParaRPr>
                    </a:p>
                  </a:txBody>
                  <a:tcPr marL="5255" marR="5255" marT="5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sz="1200" b="1" i="0" u="none" strike="noStrike" dirty="0" smtClean="0">
                          <a:solidFill>
                            <a:srgbClr val="000000"/>
                          </a:solidFill>
                          <a:latin typeface="Tahoma"/>
                        </a:rPr>
                        <a:t>Interpretation</a:t>
                      </a:r>
                      <a:endParaRPr lang="es-PR" sz="1200" b="1" i="0" u="none" strike="noStrike" dirty="0">
                        <a:solidFill>
                          <a:srgbClr val="000000"/>
                        </a:solidFill>
                        <a:latin typeface="Tahoma"/>
                      </a:endParaRPr>
                    </a:p>
                  </a:txBody>
                  <a:tcPr marL="5255" marR="5255" marT="5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r>
              <a:tr h="1383497">
                <a:tc>
                  <a:txBody>
                    <a:bodyPr/>
                    <a:lstStyle/>
                    <a:p>
                      <a:pPr algn="ctr" fontAlgn="b"/>
                      <a:r>
                        <a:rPr lang="es-PR" sz="1200" b="1" i="0" u="none" strike="noStrike">
                          <a:solidFill>
                            <a:srgbClr val="000000"/>
                          </a:solidFill>
                          <a:latin typeface="Tahoma"/>
                        </a:rPr>
                        <a:t>Dade</a:t>
                      </a:r>
                    </a:p>
                  </a:txBody>
                  <a:tcPr marL="5255" marR="5255" marT="5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9646"/>
                    </a:solidFill>
                  </a:tcPr>
                </a:tc>
                <a:tc>
                  <a:txBody>
                    <a:bodyPr/>
                    <a:lstStyle/>
                    <a:p>
                      <a:pPr algn="ctr" rtl="0" fontAlgn="t"/>
                      <a:r>
                        <a:rPr lang="en-US" sz="1200" b="0" i="0" u="none" strike="noStrike" dirty="0">
                          <a:solidFill>
                            <a:srgbClr val="000000"/>
                          </a:solidFill>
                          <a:latin typeface="Tahoma"/>
                        </a:rPr>
                        <a:t>Miami-Dade has a Mayor with the power to veto Commission action items. In January 2007, the Mayor was given additional powers providing for the oversight of the day-to-day operations of Miami-Dade. </a:t>
                      </a:r>
                    </a:p>
                  </a:txBody>
                  <a:tcPr marL="5255" marR="5255" marT="5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latin typeface="Tahoma"/>
                        </a:rPr>
                        <a:t>Departments (sample): Transit, Public Works, Sustainability, Port of Miami, Planning &amp; Zoning, Environmental Resources Management, Aviation, Building Code Compliance, among others.</a:t>
                      </a:r>
                    </a:p>
                  </a:txBody>
                  <a:tcPr marL="5255" marR="5255" marT="5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s-PR" sz="1200" b="0" i="0" u="none" strike="noStrike" dirty="0" err="1">
                          <a:solidFill>
                            <a:srgbClr val="000000"/>
                          </a:solidFill>
                          <a:latin typeface="Tahoma"/>
                        </a:rPr>
                        <a:t>Department</a:t>
                      </a:r>
                      <a:r>
                        <a:rPr lang="es-PR" sz="1200" b="0" i="0" u="none" strike="noStrike" dirty="0">
                          <a:solidFill>
                            <a:srgbClr val="000000"/>
                          </a:solidFill>
                          <a:latin typeface="Tahoma"/>
                        </a:rPr>
                        <a:t> </a:t>
                      </a:r>
                      <a:r>
                        <a:rPr lang="es-PR" sz="1200" b="0" i="0" u="none" strike="noStrike" dirty="0" err="1">
                          <a:solidFill>
                            <a:srgbClr val="000000"/>
                          </a:solidFill>
                          <a:latin typeface="Tahoma"/>
                        </a:rPr>
                        <a:t>Directors</a:t>
                      </a:r>
                      <a:endParaRPr lang="es-PR" sz="1200" b="0" i="0" u="none" strike="noStrike" dirty="0">
                        <a:solidFill>
                          <a:srgbClr val="000000"/>
                        </a:solidFill>
                        <a:latin typeface="Tahoma"/>
                      </a:endParaRPr>
                    </a:p>
                  </a:txBody>
                  <a:tcPr marL="5255" marR="5255" marT="5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US" sz="1200" b="0" i="0" u="none" strike="noStrike" dirty="0" smtClean="0">
                          <a:solidFill>
                            <a:srgbClr val="000000"/>
                          </a:solidFill>
                          <a:latin typeface="Tahoma"/>
                        </a:rPr>
                        <a:t>Authoritarian / Bureaucratic</a:t>
                      </a:r>
                      <a:endParaRPr lang="es-PR" sz="1200" b="0" i="0" u="none" strike="noStrike" dirty="0">
                        <a:solidFill>
                          <a:srgbClr val="000000"/>
                        </a:solidFill>
                        <a:latin typeface="Tahoma"/>
                      </a:endParaRPr>
                    </a:p>
                  </a:txBody>
                  <a:tcPr marL="5255" marR="5255" marT="5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98059">
                <a:tc>
                  <a:txBody>
                    <a:bodyPr/>
                    <a:lstStyle/>
                    <a:p>
                      <a:pPr algn="ctr" fontAlgn="b"/>
                      <a:r>
                        <a:rPr lang="es-PR" sz="1200" b="1" i="0" u="none" strike="noStrike">
                          <a:solidFill>
                            <a:srgbClr val="000000"/>
                          </a:solidFill>
                          <a:latin typeface="Tahoma"/>
                        </a:rPr>
                        <a:t>PANYNJ</a:t>
                      </a:r>
                    </a:p>
                  </a:txBody>
                  <a:tcPr marL="5255" marR="5255" marT="5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9646"/>
                    </a:solidFill>
                  </a:tcPr>
                </a:tc>
                <a:tc>
                  <a:txBody>
                    <a:bodyPr/>
                    <a:lstStyle/>
                    <a:p>
                      <a:pPr algn="ctr" fontAlgn="b"/>
                      <a:r>
                        <a:rPr lang="en-US" sz="1200" b="0" i="0" u="none" strike="noStrike">
                          <a:solidFill>
                            <a:srgbClr val="000000"/>
                          </a:solidFill>
                          <a:latin typeface="Tahoma"/>
                        </a:rPr>
                        <a:t>An Executive Director, appointed by the Board of Commissioners, is responsible for managing the operation of the Port Authority in a manner consistent with the agency's policies, as established by the Board.</a:t>
                      </a:r>
                    </a:p>
                  </a:txBody>
                  <a:tcPr marL="5255" marR="5255" marT="5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US" sz="1200" b="0" i="0" u="none" strike="noStrike" dirty="0">
                          <a:solidFill>
                            <a:srgbClr val="000000"/>
                          </a:solidFill>
                          <a:latin typeface="Tahoma"/>
                        </a:rPr>
                        <a:t>There are four main officers under the Executive Director: financial, administrative, operating and capital planning. </a:t>
                      </a:r>
                    </a:p>
                  </a:txBody>
                  <a:tcPr marL="5255" marR="5255" marT="5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latin typeface="Tahoma"/>
                        </a:rPr>
                        <a:t>Under the Chief Operating Officer there are the following divisions/modes: aviation, tunnels/bridges/terminals, rail tranist, port commerce.</a:t>
                      </a:r>
                    </a:p>
                  </a:txBody>
                  <a:tcPr marL="5255" marR="5255" marT="5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smtClean="0">
                          <a:solidFill>
                            <a:srgbClr val="000000"/>
                          </a:solidFill>
                          <a:latin typeface="Tahoma"/>
                        </a:rPr>
                        <a:t>Dominant</a:t>
                      </a:r>
                      <a:endParaRPr lang="en-US" sz="1200" b="0" i="0" u="none" strike="noStrike" dirty="0">
                        <a:solidFill>
                          <a:srgbClr val="000000"/>
                        </a:solidFill>
                        <a:latin typeface="Tahoma"/>
                      </a:endParaRPr>
                    </a:p>
                  </a:txBody>
                  <a:tcPr marL="5255" marR="5255" marT="5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13594">
                <a:tc>
                  <a:txBody>
                    <a:bodyPr/>
                    <a:lstStyle/>
                    <a:p>
                      <a:pPr algn="ctr" fontAlgn="b"/>
                      <a:r>
                        <a:rPr lang="es-PR" sz="1200" b="1" i="0" u="none" strike="noStrike">
                          <a:solidFill>
                            <a:srgbClr val="000000"/>
                          </a:solidFill>
                          <a:latin typeface="Tahoma"/>
                        </a:rPr>
                        <a:t>PRHTA</a:t>
                      </a:r>
                    </a:p>
                  </a:txBody>
                  <a:tcPr marL="5255" marR="5255" marT="5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9646"/>
                    </a:solidFill>
                  </a:tcPr>
                </a:tc>
                <a:tc>
                  <a:txBody>
                    <a:bodyPr/>
                    <a:lstStyle/>
                    <a:p>
                      <a:pPr algn="ctr" rtl="0" fontAlgn="t"/>
                      <a:r>
                        <a:rPr lang="en-US" sz="1200" b="0" i="0" u="none" strike="noStrike" dirty="0">
                          <a:solidFill>
                            <a:srgbClr val="000000"/>
                          </a:solidFill>
                          <a:latin typeface="Tahoma"/>
                        </a:rPr>
                        <a:t>PRHTA has an Executive Director, appointed by the </a:t>
                      </a:r>
                      <a:r>
                        <a:rPr lang="en-US" sz="1200" b="0" i="0" u="none" strike="noStrike" dirty="0" smtClean="0">
                          <a:solidFill>
                            <a:srgbClr val="000000"/>
                          </a:solidFill>
                          <a:latin typeface="Tahoma"/>
                        </a:rPr>
                        <a:t>DTPW Secretary with the approval of the Governor.</a:t>
                      </a:r>
                      <a:endParaRPr lang="en-US" sz="1200" b="0" i="0" u="none" strike="noStrike" dirty="0">
                        <a:solidFill>
                          <a:srgbClr val="000000"/>
                        </a:solidFill>
                        <a:latin typeface="Tahoma"/>
                      </a:endParaRPr>
                    </a:p>
                  </a:txBody>
                  <a:tcPr marL="5255" marR="5255" marT="5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US" sz="1200" b="0" i="0" u="none" strike="noStrike" dirty="0">
                          <a:solidFill>
                            <a:srgbClr val="000000"/>
                          </a:solidFill>
                          <a:latin typeface="Tahoma"/>
                        </a:rPr>
                        <a:t>There are common divisions of legal affairs, communications &amp; public relations, and strategic planning that are shared among the DTPW and PRHTA.  In  general, PRHTA builds infrastructure and DTPW maintains it.  PRHTA also operates the freeway and heavy rail systems.  PRHTA main divisions: Infrastructure, Traffic and Freeways, Transportation, Finance, Human Resources.</a:t>
                      </a:r>
                    </a:p>
                  </a:txBody>
                  <a:tcPr marL="5255" marR="5255" marT="5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latin typeface="Calibri"/>
                        </a:rPr>
                        <a:t>Each PRHTA main </a:t>
                      </a:r>
                      <a:r>
                        <a:rPr lang="en-US" sz="1200" b="0" i="0" u="none" strike="noStrike" dirty="0" smtClean="0">
                          <a:solidFill>
                            <a:srgbClr val="000000"/>
                          </a:solidFill>
                          <a:latin typeface="Calibri"/>
                        </a:rPr>
                        <a:t>division </a:t>
                      </a:r>
                      <a:r>
                        <a:rPr lang="en-US" sz="1200" b="0" i="0" u="none" strike="noStrike" dirty="0">
                          <a:solidFill>
                            <a:srgbClr val="000000"/>
                          </a:solidFill>
                          <a:latin typeface="Calibri"/>
                        </a:rPr>
                        <a:t>has a Deputy Executive Director.</a:t>
                      </a:r>
                    </a:p>
                  </a:txBody>
                  <a:tcPr marL="5255" marR="5255" marT="5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smtClean="0">
                          <a:solidFill>
                            <a:srgbClr val="000000"/>
                          </a:solidFill>
                          <a:latin typeface="Calibri"/>
                        </a:rPr>
                        <a:t>Authoritarian / Bureaucratic</a:t>
                      </a:r>
                      <a:endParaRPr lang="en-US" sz="1200" b="0" i="0" u="none" strike="noStrike" dirty="0">
                        <a:solidFill>
                          <a:srgbClr val="000000"/>
                        </a:solidFill>
                        <a:latin typeface="Calibri"/>
                      </a:endParaRPr>
                    </a:p>
                  </a:txBody>
                  <a:tcPr marL="5255" marR="5255" marT="5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Leadership</a:t>
            </a:r>
            <a:endParaRPr lang="es-PR" dirty="0"/>
          </a:p>
        </p:txBody>
      </p:sp>
      <p:sp>
        <p:nvSpPr>
          <p:cNvPr id="3" name="Content Placeholder 2"/>
          <p:cNvSpPr>
            <a:spLocks noGrp="1"/>
          </p:cNvSpPr>
          <p:nvPr>
            <p:ph sz="quarter" idx="1"/>
          </p:nvPr>
        </p:nvSpPr>
        <p:spPr/>
        <p:txBody>
          <a:bodyPr/>
          <a:lstStyle/>
          <a:p>
            <a:r>
              <a:rPr lang="en-US" dirty="0" smtClean="0"/>
              <a:t>Remark: </a:t>
            </a:r>
          </a:p>
          <a:p>
            <a:pPr lvl="1"/>
            <a:r>
              <a:rPr lang="en-US" dirty="0" smtClean="0"/>
              <a:t>The relation between structure or style and effectiveness is not evident from this exercise.</a:t>
            </a:r>
            <a:endParaRPr lang="es-P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Institutional Structure</a:t>
            </a:r>
            <a:endParaRPr lang="es-PR" dirty="0"/>
          </a:p>
        </p:txBody>
      </p:sp>
      <p:sp>
        <p:nvSpPr>
          <p:cNvPr id="3" name="Content Placeholder 2"/>
          <p:cNvSpPr>
            <a:spLocks noGrp="1"/>
          </p:cNvSpPr>
          <p:nvPr>
            <p:ph sz="quarter" idx="1"/>
          </p:nvPr>
        </p:nvSpPr>
        <p:spPr/>
        <p:txBody>
          <a:bodyPr/>
          <a:lstStyle/>
          <a:p>
            <a:r>
              <a:rPr lang="en-US" dirty="0" smtClean="0"/>
              <a:t>Authority Level</a:t>
            </a:r>
          </a:p>
          <a:p>
            <a:pPr lvl="1"/>
            <a:r>
              <a:rPr lang="en-US" dirty="0" smtClean="0"/>
              <a:t>The three representatives of the clusters with more usage have a master institution that manages several modes at a regional level, covering several counties or several cities. </a:t>
            </a:r>
          </a:p>
          <a:p>
            <a:pPr lvl="1"/>
            <a:r>
              <a:rPr lang="en-US" dirty="0" smtClean="0"/>
              <a:t>The representative of the clusters with mid level usage have a smaller coverage area in terms of amount of jurisdictions (one county).  </a:t>
            </a:r>
          </a:p>
          <a:p>
            <a:pPr lvl="1"/>
            <a:r>
              <a:rPr lang="en-US" dirty="0" smtClean="0"/>
              <a:t>The representative of the clusters with less usage have state or bi state jurisdiction.</a:t>
            </a:r>
          </a:p>
          <a:p>
            <a:pPr lvl="1"/>
            <a:r>
              <a:rPr lang="en-US" dirty="0" smtClean="0"/>
              <a:t>Remark: Authority level might have some influence with effectiveness.</a:t>
            </a:r>
          </a:p>
          <a:p>
            <a:endParaRPr lang="es-P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439718"/>
          </a:xfrm>
        </p:spPr>
        <p:txBody>
          <a:bodyPr>
            <a:normAutofit fontScale="90000"/>
          </a:bodyPr>
          <a:lstStyle/>
          <a:p>
            <a:r>
              <a:rPr lang="en-US" noProof="0" dirty="0" smtClean="0"/>
              <a:t>Organizational Culture…</a:t>
            </a:r>
            <a:endParaRPr lang="en-US" noProof="0" dirty="0"/>
          </a:p>
        </p:txBody>
      </p:sp>
      <p:sp>
        <p:nvSpPr>
          <p:cNvPr id="3" name="Content Placeholder 2"/>
          <p:cNvSpPr>
            <a:spLocks noGrp="1"/>
          </p:cNvSpPr>
          <p:nvPr>
            <p:ph sz="quarter" idx="1"/>
          </p:nvPr>
        </p:nvSpPr>
        <p:spPr>
          <a:xfrm>
            <a:off x="214282" y="785794"/>
            <a:ext cx="8715436" cy="5688158"/>
          </a:xfrm>
        </p:spPr>
        <p:txBody>
          <a:bodyPr>
            <a:noAutofit/>
          </a:bodyPr>
          <a:lstStyle/>
          <a:p>
            <a:r>
              <a:rPr lang="en-US" sz="2000" noProof="0" dirty="0" smtClean="0"/>
              <a:t>Modes</a:t>
            </a:r>
          </a:p>
          <a:p>
            <a:pPr lvl="1"/>
            <a:r>
              <a:rPr lang="en-US" sz="2000" noProof="0" dirty="0" smtClean="0"/>
              <a:t>All institutions from the different cluster representatives manage several modes.</a:t>
            </a:r>
          </a:p>
          <a:p>
            <a:pPr lvl="1"/>
            <a:r>
              <a:rPr lang="en-US" sz="2000" dirty="0" smtClean="0"/>
              <a:t>Could be interpreted that the general culture includes the multimodal point of view.</a:t>
            </a:r>
          </a:p>
          <a:p>
            <a:pPr lvl="1"/>
            <a:r>
              <a:rPr lang="en-US" sz="2000" noProof="0" dirty="0" smtClean="0"/>
              <a:t>Therefore, this might not be a differentiating characteristic.</a:t>
            </a:r>
          </a:p>
          <a:p>
            <a:r>
              <a:rPr lang="en-US" sz="2000" noProof="0" dirty="0" smtClean="0"/>
              <a:t>Fare Integration</a:t>
            </a:r>
          </a:p>
          <a:p>
            <a:pPr lvl="1"/>
            <a:r>
              <a:rPr lang="en-US" sz="2000" noProof="0" dirty="0" smtClean="0"/>
              <a:t>All institutions have some level of fare integration.</a:t>
            </a:r>
          </a:p>
          <a:p>
            <a:pPr lvl="1"/>
            <a:r>
              <a:rPr lang="en-US" sz="2000" noProof="0" dirty="0" smtClean="0"/>
              <a:t>The cluster with the major usage have a single fare pass integrating other modes managed by the institution and also another heavy rail managed by other institution (this one is in the smaller usage cluster).</a:t>
            </a:r>
          </a:p>
          <a:p>
            <a:pPr lvl="2"/>
            <a:r>
              <a:rPr lang="en-US" sz="2000" dirty="0" smtClean="0"/>
              <a:t>It appears that level of integration might be a differentiating factor.</a:t>
            </a:r>
          </a:p>
          <a:p>
            <a:pPr lvl="1"/>
            <a:r>
              <a:rPr lang="en-US" sz="2000" dirty="0" smtClean="0"/>
              <a:t>Could be interpreted that the integration vision could be part of the culture.  </a:t>
            </a:r>
            <a:endParaRPr lang="en-US" sz="2000" noProof="0" dirty="0" smtClean="0"/>
          </a:p>
          <a:p>
            <a:endParaRPr lang="en-US" sz="2000" noProof="0" dirty="0" smtClean="0"/>
          </a:p>
          <a:p>
            <a:pPr lvl="1">
              <a:buNone/>
            </a:pPr>
            <a:r>
              <a:rPr lang="en-US" sz="2000" noProof="0" dirty="0" smtClean="0"/>
              <a:t>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…Organizational Culture</a:t>
            </a:r>
            <a:endParaRPr lang="es-PR" dirty="0"/>
          </a:p>
        </p:txBody>
      </p:sp>
      <p:sp>
        <p:nvSpPr>
          <p:cNvPr id="3" name="Content Placeholder 2"/>
          <p:cNvSpPr>
            <a:spLocks noGrp="1"/>
          </p:cNvSpPr>
          <p:nvPr>
            <p:ph sz="quarter" idx="1"/>
          </p:nvPr>
        </p:nvSpPr>
        <p:spPr/>
        <p:txBody>
          <a:bodyPr>
            <a:normAutofit/>
          </a:bodyPr>
          <a:lstStyle/>
          <a:p>
            <a:r>
              <a:rPr lang="en-US" sz="2000" dirty="0" smtClean="0"/>
              <a:t>Own Police</a:t>
            </a:r>
          </a:p>
          <a:p>
            <a:pPr lvl="1"/>
            <a:r>
              <a:rPr lang="en-US" sz="2000" dirty="0" smtClean="0"/>
              <a:t>The following have their own police force:</a:t>
            </a:r>
          </a:p>
          <a:p>
            <a:pPr lvl="2"/>
            <a:r>
              <a:rPr lang="en-US" sz="2000" dirty="0" smtClean="0"/>
              <a:t>MTA</a:t>
            </a:r>
          </a:p>
          <a:p>
            <a:pPr lvl="2"/>
            <a:r>
              <a:rPr lang="en-US" sz="2000" dirty="0" smtClean="0"/>
              <a:t>MARTA</a:t>
            </a:r>
          </a:p>
          <a:p>
            <a:pPr lvl="2"/>
            <a:r>
              <a:rPr lang="en-US" sz="2000" dirty="0" smtClean="0"/>
              <a:t>Miami-Dade County</a:t>
            </a:r>
          </a:p>
          <a:p>
            <a:pPr lvl="2"/>
            <a:r>
              <a:rPr lang="en-US" sz="2000" dirty="0" smtClean="0"/>
              <a:t>Port Authority NY/NJ</a:t>
            </a:r>
          </a:p>
          <a:p>
            <a:pPr lvl="1"/>
            <a:r>
              <a:rPr lang="en-US" sz="2000" dirty="0" smtClean="0"/>
              <a:t>DTPW has an order corps to emit parking violation tickets.</a:t>
            </a:r>
          </a:p>
          <a:p>
            <a:pPr lvl="1"/>
            <a:r>
              <a:rPr lang="en-US" sz="2000" dirty="0" smtClean="0"/>
              <a:t>Having an own police for enforcement could be interpreted as a culture of empowerment to enforce policies and strategies.</a:t>
            </a:r>
          </a:p>
          <a:p>
            <a:pPr lvl="2"/>
            <a:r>
              <a:rPr lang="en-US" sz="2000" dirty="0" smtClean="0"/>
              <a:t>Doesn’t seem to be a differentiating characteristic.</a:t>
            </a:r>
          </a:p>
          <a:p>
            <a:endParaRPr lang="es-PR" sz="20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324"/>
            <a:ext cx="7467600" cy="368280"/>
          </a:xfrm>
        </p:spPr>
        <p:txBody>
          <a:bodyPr>
            <a:noAutofit/>
          </a:bodyPr>
          <a:lstStyle/>
          <a:p>
            <a:r>
              <a:rPr lang="en-US" sz="2400" dirty="0" smtClean="0"/>
              <a:t>…Organizational Culture: History…</a:t>
            </a:r>
            <a:endParaRPr lang="es-PR" sz="2400" dirty="0"/>
          </a:p>
        </p:txBody>
      </p:sp>
      <p:graphicFrame>
        <p:nvGraphicFramePr>
          <p:cNvPr id="5" name="Table 4"/>
          <p:cNvGraphicFramePr>
            <a:graphicFrameLocks noGrp="1"/>
          </p:cNvGraphicFramePr>
          <p:nvPr/>
        </p:nvGraphicFramePr>
        <p:xfrm>
          <a:off x="142846" y="428604"/>
          <a:ext cx="8858311" cy="6389076"/>
        </p:xfrm>
        <a:graphic>
          <a:graphicData uri="http://schemas.openxmlformats.org/drawingml/2006/table">
            <a:tbl>
              <a:tblPr/>
              <a:tblGrid>
                <a:gridCol w="605696"/>
                <a:gridCol w="3323392"/>
                <a:gridCol w="3187846"/>
                <a:gridCol w="1741377"/>
              </a:tblGrid>
              <a:tr h="306624">
                <a:tc>
                  <a:txBody>
                    <a:bodyPr/>
                    <a:lstStyle/>
                    <a:p>
                      <a:pPr>
                        <a:lnSpc>
                          <a:spcPct val="105000"/>
                        </a:lnSpc>
                      </a:pPr>
                      <a:endParaRPr lang="en-US" sz="1050" dirty="0">
                        <a:latin typeface="Tahoma"/>
                        <a:ea typeface="Tahoma"/>
                        <a:cs typeface="Times New Roman"/>
                      </a:endParaRPr>
                    </a:p>
                  </a:txBody>
                  <a:tcPr marL="24909" marR="2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9646"/>
                    </a:solidFill>
                  </a:tcPr>
                </a:tc>
                <a:tc>
                  <a:txBody>
                    <a:bodyPr/>
                    <a:lstStyle/>
                    <a:p>
                      <a:pPr marL="0" marR="0">
                        <a:lnSpc>
                          <a:spcPct val="105000"/>
                        </a:lnSpc>
                        <a:spcBef>
                          <a:spcPts val="0"/>
                        </a:spcBef>
                        <a:spcAft>
                          <a:spcPts val="0"/>
                        </a:spcAft>
                      </a:pPr>
                      <a:r>
                        <a:rPr lang="es-PR" sz="1000" b="1">
                          <a:solidFill>
                            <a:srgbClr val="000000"/>
                          </a:solidFill>
                          <a:latin typeface="Tahoma"/>
                          <a:ea typeface="Times New Roman"/>
                          <a:cs typeface="Tahoma"/>
                        </a:rPr>
                        <a:t>Agency Enacting Law Date</a:t>
                      </a:r>
                      <a:endParaRPr lang="en-US" sz="1050">
                        <a:latin typeface="Tahoma"/>
                        <a:ea typeface="Times New Roman"/>
                        <a:cs typeface="Times New Roman"/>
                      </a:endParaRPr>
                    </a:p>
                  </a:txBody>
                  <a:tcPr marL="24909" marR="2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nSpc>
                          <a:spcPct val="105000"/>
                        </a:lnSpc>
                        <a:spcBef>
                          <a:spcPts val="0"/>
                        </a:spcBef>
                        <a:spcAft>
                          <a:spcPts val="0"/>
                        </a:spcAft>
                      </a:pPr>
                      <a:r>
                        <a:rPr lang="en-US" sz="1000" b="1">
                          <a:solidFill>
                            <a:srgbClr val="000000"/>
                          </a:solidFill>
                          <a:latin typeface="Tahoma"/>
                          <a:ea typeface="Times New Roman"/>
                          <a:cs typeface="Tahoma"/>
                        </a:rPr>
                        <a:t>Transportation History at Date of Enacting</a:t>
                      </a:r>
                      <a:endParaRPr lang="en-US" sz="1050">
                        <a:latin typeface="Tahoma"/>
                        <a:ea typeface="Times New Roman"/>
                        <a:cs typeface="Times New Roman"/>
                      </a:endParaRPr>
                    </a:p>
                  </a:txBody>
                  <a:tcPr marL="24909" marR="2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nSpc>
                          <a:spcPct val="105000"/>
                        </a:lnSpc>
                        <a:spcBef>
                          <a:spcPts val="0"/>
                        </a:spcBef>
                        <a:spcAft>
                          <a:spcPts val="0"/>
                        </a:spcAft>
                      </a:pPr>
                      <a:r>
                        <a:rPr lang="en-US" sz="1000" b="1">
                          <a:solidFill>
                            <a:srgbClr val="000000"/>
                          </a:solidFill>
                          <a:latin typeface="Tahoma"/>
                          <a:ea typeface="Times New Roman"/>
                          <a:cs typeface="Tahoma"/>
                        </a:rPr>
                        <a:t>Organization Paradigm in Literature</a:t>
                      </a:r>
                      <a:endParaRPr lang="en-US" sz="1050">
                        <a:latin typeface="Tahoma"/>
                        <a:ea typeface="Times New Roman"/>
                        <a:cs typeface="Times New Roman"/>
                      </a:endParaRPr>
                    </a:p>
                  </a:txBody>
                  <a:tcPr marL="24909" marR="2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r h="1323034">
                <a:tc>
                  <a:txBody>
                    <a:bodyPr/>
                    <a:lstStyle/>
                    <a:p>
                      <a:pPr marL="0" marR="0">
                        <a:lnSpc>
                          <a:spcPct val="105000"/>
                        </a:lnSpc>
                        <a:spcBef>
                          <a:spcPts val="0"/>
                        </a:spcBef>
                        <a:spcAft>
                          <a:spcPts val="0"/>
                        </a:spcAft>
                      </a:pPr>
                      <a:r>
                        <a:rPr lang="es-PR" sz="1000" b="1">
                          <a:solidFill>
                            <a:srgbClr val="000000"/>
                          </a:solidFill>
                          <a:latin typeface="Tahoma"/>
                          <a:ea typeface="Times New Roman"/>
                          <a:cs typeface="Tahoma"/>
                        </a:rPr>
                        <a:t>MTA</a:t>
                      </a:r>
                      <a:endParaRPr lang="en-US" sz="1050">
                        <a:latin typeface="Tahoma"/>
                        <a:ea typeface="Times New Roman"/>
                        <a:cs typeface="Times New Roman"/>
                      </a:endParaRPr>
                    </a:p>
                  </a:txBody>
                  <a:tcPr marL="24909" marR="2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9646"/>
                    </a:solidFill>
                  </a:tcPr>
                </a:tc>
                <a:tc>
                  <a:txBody>
                    <a:bodyPr/>
                    <a:lstStyle/>
                    <a:p>
                      <a:pPr marL="0" marR="0">
                        <a:lnSpc>
                          <a:spcPct val="105000"/>
                        </a:lnSpc>
                        <a:spcBef>
                          <a:spcPts val="0"/>
                        </a:spcBef>
                        <a:spcAft>
                          <a:spcPts val="0"/>
                        </a:spcAft>
                      </a:pPr>
                      <a:r>
                        <a:rPr lang="es-PR" sz="1000">
                          <a:solidFill>
                            <a:srgbClr val="000000"/>
                          </a:solidFill>
                          <a:latin typeface="Tahoma"/>
                          <a:ea typeface="Times New Roman"/>
                          <a:cs typeface="Tahoma"/>
                        </a:rPr>
                        <a:t>1968 (1st MTA Board Chair)</a:t>
                      </a:r>
                      <a:endParaRPr lang="en-US" sz="1050">
                        <a:latin typeface="Tahoma"/>
                        <a:ea typeface="Times New Roman"/>
                        <a:cs typeface="Times New Roman"/>
                      </a:endParaRPr>
                    </a:p>
                  </a:txBody>
                  <a:tcPr marL="24909" marR="2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5000"/>
                        </a:lnSpc>
                        <a:spcBef>
                          <a:spcPts val="0"/>
                        </a:spcBef>
                        <a:spcAft>
                          <a:spcPts val="0"/>
                        </a:spcAft>
                      </a:pPr>
                      <a:r>
                        <a:rPr lang="en-US" sz="1000">
                          <a:solidFill>
                            <a:srgbClr val="000000"/>
                          </a:solidFill>
                          <a:latin typeface="Tahoma"/>
                          <a:ea typeface="Times New Roman"/>
                          <a:cs typeface="Tahoma"/>
                        </a:rPr>
                        <a:t>On 67, Public Roads Administration, Bureau of Motor Carrier Safety  and National Highway Safety Bureau becomes part of the Federal Highway Administration;  under the Department of Transportation.  On 68, Federal Aid Highway Act amended to include a section of Civil Rights within the Office of the Secretary of Transportation.  Office of Civil Rights turned into a departmental office on 69.</a:t>
                      </a:r>
                      <a:endParaRPr lang="en-US" sz="1050">
                        <a:latin typeface="Tahoma"/>
                        <a:ea typeface="Times New Roman"/>
                        <a:cs typeface="Times New Roman"/>
                      </a:endParaRPr>
                    </a:p>
                  </a:txBody>
                  <a:tcPr marL="24909" marR="2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5000"/>
                        </a:lnSpc>
                        <a:spcBef>
                          <a:spcPts val="0"/>
                        </a:spcBef>
                        <a:spcAft>
                          <a:spcPts val="0"/>
                        </a:spcAft>
                      </a:pPr>
                      <a:r>
                        <a:rPr lang="en-US" sz="1000">
                          <a:solidFill>
                            <a:srgbClr val="000000"/>
                          </a:solidFill>
                          <a:latin typeface="Tahoma"/>
                          <a:ea typeface="Times New Roman"/>
                          <a:cs typeface="Tahoma"/>
                        </a:rPr>
                        <a:t>Recognition of specialization and that its rate of increase is faster than rate of change of organizational culture.</a:t>
                      </a:r>
                      <a:endParaRPr lang="en-US" sz="1050">
                        <a:latin typeface="Tahoma"/>
                        <a:ea typeface="Times New Roman"/>
                        <a:cs typeface="Times New Roman"/>
                      </a:endParaRPr>
                    </a:p>
                  </a:txBody>
                  <a:tcPr marL="24909" marR="2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5128">
                <a:tc>
                  <a:txBody>
                    <a:bodyPr/>
                    <a:lstStyle/>
                    <a:p>
                      <a:pPr marL="0" marR="0">
                        <a:lnSpc>
                          <a:spcPct val="105000"/>
                        </a:lnSpc>
                        <a:spcBef>
                          <a:spcPts val="0"/>
                        </a:spcBef>
                        <a:spcAft>
                          <a:spcPts val="0"/>
                        </a:spcAft>
                      </a:pPr>
                      <a:r>
                        <a:rPr lang="es-PR" sz="1000" b="1">
                          <a:solidFill>
                            <a:srgbClr val="000000"/>
                          </a:solidFill>
                          <a:latin typeface="Tahoma"/>
                          <a:ea typeface="Times New Roman"/>
                          <a:cs typeface="Tahoma"/>
                        </a:rPr>
                        <a:t>MBTA</a:t>
                      </a:r>
                      <a:endParaRPr lang="en-US" sz="1050">
                        <a:latin typeface="Tahoma"/>
                        <a:ea typeface="Times New Roman"/>
                        <a:cs typeface="Times New Roman"/>
                      </a:endParaRPr>
                    </a:p>
                  </a:txBody>
                  <a:tcPr marL="24909" marR="2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9646"/>
                    </a:solidFill>
                  </a:tcPr>
                </a:tc>
                <a:tc>
                  <a:txBody>
                    <a:bodyPr/>
                    <a:lstStyle/>
                    <a:p>
                      <a:pPr marL="0" marR="0">
                        <a:lnSpc>
                          <a:spcPct val="105000"/>
                        </a:lnSpc>
                        <a:spcBef>
                          <a:spcPts val="0"/>
                        </a:spcBef>
                        <a:spcAft>
                          <a:spcPts val="0"/>
                        </a:spcAft>
                      </a:pPr>
                      <a:r>
                        <a:rPr lang="en-US" sz="1000">
                          <a:solidFill>
                            <a:srgbClr val="000000"/>
                          </a:solidFill>
                          <a:latin typeface="Tahoma"/>
                          <a:ea typeface="Times New Roman"/>
                          <a:cs typeface="Tahoma"/>
                        </a:rPr>
                        <a:t>1964 (Massachusetts Bay Transportation Authority, having been voted into law in June of that year by the General Court)</a:t>
                      </a:r>
                      <a:endParaRPr lang="en-US" sz="1050">
                        <a:latin typeface="Tahoma"/>
                        <a:ea typeface="Times New Roman"/>
                        <a:cs typeface="Times New Roman"/>
                      </a:endParaRPr>
                    </a:p>
                  </a:txBody>
                  <a:tcPr marL="24909" marR="2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5000"/>
                        </a:lnSpc>
                        <a:spcBef>
                          <a:spcPts val="0"/>
                        </a:spcBef>
                        <a:spcAft>
                          <a:spcPts val="0"/>
                        </a:spcAft>
                      </a:pPr>
                      <a:r>
                        <a:rPr lang="en-US" sz="1000">
                          <a:solidFill>
                            <a:srgbClr val="000000"/>
                          </a:solidFill>
                          <a:latin typeface="Tahoma"/>
                          <a:ea typeface="Times New Roman"/>
                          <a:cs typeface="Tahoma"/>
                        </a:rPr>
                        <a:t>On 63, Vietnam war.  On 64, Under president Lyndon Johnson, Urban Mass Transportation Act (3-year program).</a:t>
                      </a:r>
                      <a:endParaRPr lang="en-US" sz="1050">
                        <a:latin typeface="Tahoma"/>
                        <a:ea typeface="Times New Roman"/>
                        <a:cs typeface="Times New Roman"/>
                      </a:endParaRPr>
                    </a:p>
                  </a:txBody>
                  <a:tcPr marL="24909" marR="2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5000"/>
                        </a:lnSpc>
                        <a:spcBef>
                          <a:spcPts val="0"/>
                        </a:spcBef>
                        <a:spcAft>
                          <a:spcPts val="0"/>
                        </a:spcAft>
                      </a:pPr>
                      <a:r>
                        <a:rPr lang="en-US" sz="1000">
                          <a:solidFill>
                            <a:srgbClr val="000000"/>
                          </a:solidFill>
                          <a:latin typeface="Tahoma"/>
                          <a:ea typeface="Times New Roman"/>
                          <a:cs typeface="Tahoma"/>
                        </a:rPr>
                        <a:t>Recognition of specialization and that its rate of increase is faster than rate of change of organizational culture.</a:t>
                      </a:r>
                      <a:endParaRPr lang="en-US" sz="1050">
                        <a:latin typeface="Tahoma"/>
                        <a:ea typeface="Times New Roman"/>
                        <a:cs typeface="Times New Roman"/>
                      </a:endParaRPr>
                    </a:p>
                  </a:txBody>
                  <a:tcPr marL="24909" marR="2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5128">
                <a:tc>
                  <a:txBody>
                    <a:bodyPr/>
                    <a:lstStyle/>
                    <a:p>
                      <a:pPr marL="0" marR="0">
                        <a:lnSpc>
                          <a:spcPct val="105000"/>
                        </a:lnSpc>
                        <a:spcBef>
                          <a:spcPts val="0"/>
                        </a:spcBef>
                        <a:spcAft>
                          <a:spcPts val="0"/>
                        </a:spcAft>
                      </a:pPr>
                      <a:r>
                        <a:rPr lang="es-PR" sz="1000" b="1">
                          <a:solidFill>
                            <a:srgbClr val="000000"/>
                          </a:solidFill>
                          <a:latin typeface="Tahoma"/>
                          <a:ea typeface="Times New Roman"/>
                          <a:cs typeface="Tahoma"/>
                        </a:rPr>
                        <a:t>MARTA</a:t>
                      </a:r>
                      <a:endParaRPr lang="en-US" sz="1050">
                        <a:latin typeface="Tahoma"/>
                        <a:ea typeface="Times New Roman"/>
                        <a:cs typeface="Times New Roman"/>
                      </a:endParaRPr>
                    </a:p>
                  </a:txBody>
                  <a:tcPr marL="24909" marR="2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9646"/>
                    </a:solidFill>
                  </a:tcPr>
                </a:tc>
                <a:tc>
                  <a:txBody>
                    <a:bodyPr/>
                    <a:lstStyle/>
                    <a:p>
                      <a:pPr marL="0" marR="0">
                        <a:lnSpc>
                          <a:spcPct val="105000"/>
                        </a:lnSpc>
                        <a:spcBef>
                          <a:spcPts val="0"/>
                        </a:spcBef>
                        <a:spcAft>
                          <a:spcPts val="0"/>
                        </a:spcAft>
                      </a:pPr>
                      <a:r>
                        <a:rPr lang="en-US" sz="1000">
                          <a:solidFill>
                            <a:srgbClr val="000000"/>
                          </a:solidFill>
                          <a:latin typeface="Tahoma"/>
                          <a:ea typeface="Times New Roman"/>
                          <a:cs typeface="Tahoma"/>
                        </a:rPr>
                        <a:t>1965 (the Metropolitan Atlanta Rapid Transit Authority Act was passed by the state legislature and subsequently approved in four counties and the City of Atlanta, creating MARTA)</a:t>
                      </a:r>
                      <a:endParaRPr lang="en-US" sz="1050">
                        <a:latin typeface="Tahoma"/>
                        <a:ea typeface="Times New Roman"/>
                        <a:cs typeface="Times New Roman"/>
                      </a:endParaRPr>
                    </a:p>
                  </a:txBody>
                  <a:tcPr marL="24909" marR="2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5000"/>
                        </a:lnSpc>
                        <a:spcBef>
                          <a:spcPts val="0"/>
                        </a:spcBef>
                        <a:spcAft>
                          <a:spcPts val="0"/>
                        </a:spcAft>
                      </a:pPr>
                      <a:r>
                        <a:rPr lang="en-US" sz="1000">
                          <a:solidFill>
                            <a:srgbClr val="000000"/>
                          </a:solidFill>
                          <a:latin typeface="Tahoma"/>
                          <a:ea typeface="Times New Roman"/>
                          <a:cs typeface="Tahoma"/>
                        </a:rPr>
                        <a:t>On 64, Under president Lyndon Johnson, Urban Mass Transportation Act (3-year program).</a:t>
                      </a:r>
                      <a:endParaRPr lang="en-US" sz="1050">
                        <a:latin typeface="Tahoma"/>
                        <a:ea typeface="Times New Roman"/>
                        <a:cs typeface="Times New Roman"/>
                      </a:endParaRPr>
                    </a:p>
                  </a:txBody>
                  <a:tcPr marL="24909" marR="2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5000"/>
                        </a:lnSpc>
                        <a:spcBef>
                          <a:spcPts val="0"/>
                        </a:spcBef>
                        <a:spcAft>
                          <a:spcPts val="0"/>
                        </a:spcAft>
                      </a:pPr>
                      <a:r>
                        <a:rPr lang="en-US" sz="1000">
                          <a:solidFill>
                            <a:srgbClr val="000000"/>
                          </a:solidFill>
                          <a:latin typeface="Tahoma"/>
                          <a:ea typeface="Times New Roman"/>
                          <a:cs typeface="Tahoma"/>
                        </a:rPr>
                        <a:t>Recognition of specialization and that its rate of increase is faster than rate of change of organizational culture.</a:t>
                      </a:r>
                      <a:endParaRPr lang="en-US" sz="1050">
                        <a:latin typeface="Tahoma"/>
                        <a:ea typeface="Times New Roman"/>
                        <a:cs typeface="Times New Roman"/>
                      </a:endParaRPr>
                    </a:p>
                  </a:txBody>
                  <a:tcPr marL="24909" marR="2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91674">
                <a:tc>
                  <a:txBody>
                    <a:bodyPr/>
                    <a:lstStyle/>
                    <a:p>
                      <a:pPr marL="0" marR="0">
                        <a:lnSpc>
                          <a:spcPct val="105000"/>
                        </a:lnSpc>
                        <a:spcBef>
                          <a:spcPts val="0"/>
                        </a:spcBef>
                        <a:spcAft>
                          <a:spcPts val="0"/>
                        </a:spcAft>
                      </a:pPr>
                      <a:r>
                        <a:rPr lang="es-PR" sz="1000" b="1">
                          <a:solidFill>
                            <a:srgbClr val="000000"/>
                          </a:solidFill>
                          <a:latin typeface="Tahoma"/>
                          <a:ea typeface="Times New Roman"/>
                          <a:cs typeface="Tahoma"/>
                        </a:rPr>
                        <a:t>Dade</a:t>
                      </a:r>
                      <a:endParaRPr lang="en-US" sz="1050">
                        <a:latin typeface="Tahoma"/>
                        <a:ea typeface="Times New Roman"/>
                        <a:cs typeface="Times New Roman"/>
                      </a:endParaRPr>
                    </a:p>
                  </a:txBody>
                  <a:tcPr marL="24909" marR="2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9646"/>
                    </a:solidFill>
                  </a:tcPr>
                </a:tc>
                <a:tc>
                  <a:txBody>
                    <a:bodyPr/>
                    <a:lstStyle/>
                    <a:p>
                      <a:pPr marL="0" marR="0">
                        <a:lnSpc>
                          <a:spcPct val="105000"/>
                        </a:lnSpc>
                        <a:spcBef>
                          <a:spcPts val="0"/>
                        </a:spcBef>
                        <a:spcAft>
                          <a:spcPts val="0"/>
                        </a:spcAft>
                      </a:pPr>
                      <a:r>
                        <a:rPr lang="en-US" sz="1000" dirty="0">
                          <a:solidFill>
                            <a:srgbClr val="000000"/>
                          </a:solidFill>
                          <a:latin typeface="Tahoma"/>
                          <a:ea typeface="Times New Roman"/>
                          <a:cs typeface="Tahoma"/>
                        </a:rPr>
                        <a:t>County: 1957 (Metropolitan Dade County government was officially established)  Transit: 1960 (The County Commission passed an ordinance creating the Metropolitan Transit Authority (MTA) to unify the different transit operations into one countywide service. This ordinance provided for the purchase, development, and operation of an adequate mass transit system by the County. These companies included the Miami Transit Company, Miami Beach Railway Company, South Miami Coach Lines, and Keys Transit Company on Key Biscayne and would be managed by National City Management </a:t>
                      </a:r>
                      <a:r>
                        <a:rPr lang="en-US" sz="1000" dirty="0" smtClean="0">
                          <a:solidFill>
                            <a:srgbClr val="000000"/>
                          </a:solidFill>
                          <a:latin typeface="Tahoma"/>
                          <a:ea typeface="Times New Roman"/>
                          <a:cs typeface="Tahoma"/>
                        </a:rPr>
                        <a:t>Co.)</a:t>
                      </a:r>
                      <a:endParaRPr lang="en-US" sz="1050" dirty="0">
                        <a:latin typeface="Tahoma"/>
                        <a:ea typeface="Times New Roman"/>
                        <a:cs typeface="Times New Roman"/>
                      </a:endParaRPr>
                    </a:p>
                  </a:txBody>
                  <a:tcPr marL="24909" marR="2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5000"/>
                        </a:lnSpc>
                        <a:spcBef>
                          <a:spcPts val="0"/>
                        </a:spcBef>
                        <a:spcAft>
                          <a:spcPts val="0"/>
                        </a:spcAft>
                      </a:pPr>
                      <a:r>
                        <a:rPr lang="en-US" sz="1000">
                          <a:solidFill>
                            <a:srgbClr val="000000"/>
                          </a:solidFill>
                          <a:latin typeface="Tahoma"/>
                          <a:ea typeface="Times New Roman"/>
                          <a:cs typeface="Tahoma"/>
                        </a:rPr>
                        <a:t>On 56, Under Dwight David Eisenhower presidency, Federal Aid Highway Act to support National system of Interstate &amp; Highway Defense, creation o f Highway Trust Fund.</a:t>
                      </a:r>
                      <a:endParaRPr lang="en-US" sz="1050">
                        <a:latin typeface="Tahoma"/>
                        <a:ea typeface="Times New Roman"/>
                        <a:cs typeface="Times New Roman"/>
                      </a:endParaRPr>
                    </a:p>
                  </a:txBody>
                  <a:tcPr marL="24909" marR="2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5000"/>
                        </a:lnSpc>
                        <a:spcBef>
                          <a:spcPts val="0"/>
                        </a:spcBef>
                        <a:spcAft>
                          <a:spcPts val="0"/>
                        </a:spcAft>
                      </a:pPr>
                      <a:r>
                        <a:rPr lang="en-US" sz="1000" dirty="0">
                          <a:solidFill>
                            <a:srgbClr val="000000"/>
                          </a:solidFill>
                          <a:latin typeface="Tahoma"/>
                          <a:ea typeface="Times New Roman"/>
                          <a:cs typeface="Tahoma"/>
                        </a:rPr>
                        <a:t>Organization is a mean to satisfy performance.  Its efficiency is tied to its simplicity, short chain of command and manager's training.</a:t>
                      </a:r>
                      <a:endParaRPr lang="en-US" sz="1050" dirty="0">
                        <a:latin typeface="Tahoma"/>
                        <a:ea typeface="Times New Roman"/>
                        <a:cs typeface="Times New Roman"/>
                      </a:endParaRPr>
                    </a:p>
                  </a:txBody>
                  <a:tcPr marL="24909" marR="2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43910">
                <a:tc>
                  <a:txBody>
                    <a:bodyPr/>
                    <a:lstStyle/>
                    <a:p>
                      <a:pPr marL="0" marR="0">
                        <a:lnSpc>
                          <a:spcPct val="105000"/>
                        </a:lnSpc>
                        <a:spcBef>
                          <a:spcPts val="0"/>
                        </a:spcBef>
                        <a:spcAft>
                          <a:spcPts val="0"/>
                        </a:spcAft>
                      </a:pPr>
                      <a:r>
                        <a:rPr lang="es-PR" sz="1000" b="1">
                          <a:solidFill>
                            <a:srgbClr val="000000"/>
                          </a:solidFill>
                          <a:latin typeface="Tahoma"/>
                          <a:ea typeface="Times New Roman"/>
                          <a:cs typeface="Tahoma"/>
                        </a:rPr>
                        <a:t>PANYNJ</a:t>
                      </a:r>
                      <a:endParaRPr lang="en-US" sz="1050">
                        <a:latin typeface="Tahoma"/>
                        <a:ea typeface="Times New Roman"/>
                        <a:cs typeface="Times New Roman"/>
                      </a:endParaRPr>
                    </a:p>
                  </a:txBody>
                  <a:tcPr marL="24909" marR="2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9646"/>
                    </a:solidFill>
                  </a:tcPr>
                </a:tc>
                <a:tc>
                  <a:txBody>
                    <a:bodyPr/>
                    <a:lstStyle/>
                    <a:p>
                      <a:pPr marL="0" marR="0">
                        <a:lnSpc>
                          <a:spcPct val="105000"/>
                        </a:lnSpc>
                        <a:spcBef>
                          <a:spcPts val="0"/>
                        </a:spcBef>
                        <a:spcAft>
                          <a:spcPts val="0"/>
                        </a:spcAft>
                      </a:pPr>
                      <a:r>
                        <a:rPr lang="es-PR" sz="1000">
                          <a:solidFill>
                            <a:srgbClr val="000000"/>
                          </a:solidFill>
                          <a:latin typeface="Tahoma"/>
                          <a:ea typeface="Times New Roman"/>
                          <a:cs typeface="Tahoma"/>
                        </a:rPr>
                        <a:t>Port Authority 1921.  PATH 1962</a:t>
                      </a:r>
                      <a:endParaRPr lang="en-US" sz="1050">
                        <a:latin typeface="Tahoma"/>
                        <a:ea typeface="Times New Roman"/>
                        <a:cs typeface="Times New Roman"/>
                      </a:endParaRPr>
                    </a:p>
                  </a:txBody>
                  <a:tcPr marL="24909" marR="2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5000"/>
                        </a:lnSpc>
                        <a:spcBef>
                          <a:spcPts val="0"/>
                        </a:spcBef>
                        <a:spcAft>
                          <a:spcPts val="0"/>
                        </a:spcAft>
                      </a:pPr>
                      <a:r>
                        <a:rPr lang="en-US" sz="1000">
                          <a:solidFill>
                            <a:srgbClr val="000000"/>
                          </a:solidFill>
                          <a:latin typeface="Tahoma"/>
                          <a:ea typeface="Times New Roman"/>
                          <a:cs typeface="Tahoma"/>
                        </a:rPr>
                        <a:t>On 56, Under Dwight David Eisenhower presidency, Federal Aid Highway Act to support National system of Interstate &amp; Highway Defense, creation o f Highway Trust Fund.</a:t>
                      </a:r>
                      <a:endParaRPr lang="en-US" sz="1050">
                        <a:latin typeface="Tahoma"/>
                        <a:ea typeface="Times New Roman"/>
                        <a:cs typeface="Times New Roman"/>
                      </a:endParaRPr>
                    </a:p>
                  </a:txBody>
                  <a:tcPr marL="24909" marR="2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5000"/>
                        </a:lnSpc>
                        <a:spcBef>
                          <a:spcPts val="0"/>
                        </a:spcBef>
                        <a:spcAft>
                          <a:spcPts val="0"/>
                        </a:spcAft>
                      </a:pPr>
                      <a:r>
                        <a:rPr lang="en-US" sz="1000">
                          <a:solidFill>
                            <a:srgbClr val="000000"/>
                          </a:solidFill>
                          <a:latin typeface="Tahoma"/>
                          <a:ea typeface="Times New Roman"/>
                          <a:cs typeface="Tahoma"/>
                        </a:rPr>
                        <a:t>Recognition of specialization and that its rate of increase is faster than rate of change of organizational culture.</a:t>
                      </a:r>
                      <a:endParaRPr lang="en-US" sz="1050">
                        <a:latin typeface="Tahoma"/>
                        <a:ea typeface="Times New Roman"/>
                        <a:cs typeface="Times New Roman"/>
                      </a:endParaRPr>
                    </a:p>
                  </a:txBody>
                  <a:tcPr marL="24909" marR="2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30258">
                <a:tc>
                  <a:txBody>
                    <a:bodyPr/>
                    <a:lstStyle/>
                    <a:p>
                      <a:pPr marL="0" marR="0">
                        <a:lnSpc>
                          <a:spcPct val="105000"/>
                        </a:lnSpc>
                        <a:spcBef>
                          <a:spcPts val="0"/>
                        </a:spcBef>
                        <a:spcAft>
                          <a:spcPts val="0"/>
                        </a:spcAft>
                      </a:pPr>
                      <a:r>
                        <a:rPr lang="es-PR" sz="1000" b="1">
                          <a:solidFill>
                            <a:srgbClr val="000000"/>
                          </a:solidFill>
                          <a:latin typeface="Tahoma"/>
                          <a:ea typeface="Times New Roman"/>
                          <a:cs typeface="Tahoma"/>
                        </a:rPr>
                        <a:t>PRHTA</a:t>
                      </a:r>
                      <a:endParaRPr lang="en-US" sz="1050">
                        <a:latin typeface="Tahoma"/>
                        <a:ea typeface="Times New Roman"/>
                        <a:cs typeface="Times New Roman"/>
                      </a:endParaRPr>
                    </a:p>
                  </a:txBody>
                  <a:tcPr marL="24909" marR="2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9646"/>
                    </a:solidFill>
                  </a:tcPr>
                </a:tc>
                <a:tc>
                  <a:txBody>
                    <a:bodyPr/>
                    <a:lstStyle/>
                    <a:p>
                      <a:pPr marL="0" marR="0">
                        <a:lnSpc>
                          <a:spcPct val="105000"/>
                        </a:lnSpc>
                        <a:spcBef>
                          <a:spcPts val="0"/>
                        </a:spcBef>
                        <a:spcAft>
                          <a:spcPts val="0"/>
                        </a:spcAft>
                      </a:pPr>
                      <a:r>
                        <a:rPr lang="en-US" sz="1000" dirty="0">
                          <a:solidFill>
                            <a:srgbClr val="000000"/>
                          </a:solidFill>
                          <a:latin typeface="Tahoma"/>
                          <a:ea typeface="Times New Roman"/>
                          <a:cs typeface="Tahoma"/>
                        </a:rPr>
                        <a:t>DTPW: 1952.  PRHTA: 1965 (Highway Authority, 1991 </a:t>
                      </a:r>
                      <a:r>
                        <a:rPr lang="en-US" sz="1000" dirty="0" err="1">
                          <a:solidFill>
                            <a:srgbClr val="000000"/>
                          </a:solidFill>
                          <a:latin typeface="Tahoma"/>
                          <a:ea typeface="Times New Roman"/>
                          <a:cs typeface="Tahoma"/>
                        </a:rPr>
                        <a:t>ammended</a:t>
                      </a:r>
                      <a:r>
                        <a:rPr lang="en-US" sz="1000" dirty="0">
                          <a:solidFill>
                            <a:srgbClr val="000000"/>
                          </a:solidFill>
                          <a:latin typeface="Tahoma"/>
                          <a:ea typeface="Times New Roman"/>
                          <a:cs typeface="Tahoma"/>
                        </a:rPr>
                        <a:t> to Highway and Transportation Authority)</a:t>
                      </a:r>
                      <a:endParaRPr lang="en-US" sz="1050" dirty="0">
                        <a:latin typeface="Tahoma"/>
                        <a:ea typeface="Times New Roman"/>
                        <a:cs typeface="Times New Roman"/>
                      </a:endParaRPr>
                    </a:p>
                  </a:txBody>
                  <a:tcPr marL="24909" marR="2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5000"/>
                        </a:lnSpc>
                        <a:spcBef>
                          <a:spcPts val="0"/>
                        </a:spcBef>
                        <a:spcAft>
                          <a:spcPts val="0"/>
                        </a:spcAft>
                      </a:pPr>
                      <a:r>
                        <a:rPr lang="en-US" sz="1000" dirty="0">
                          <a:solidFill>
                            <a:srgbClr val="000000"/>
                          </a:solidFill>
                          <a:latin typeface="Tahoma"/>
                          <a:ea typeface="Times New Roman"/>
                          <a:cs typeface="Tahoma"/>
                        </a:rPr>
                        <a:t>On 64, Under president Lyndon Johnson, Urban Mass Transportation Act (3-year program).  On 91, Under president Bush Sr., Intermodal Surface Transportation Efficiency Act, creation of Federal Transit Administration, and </a:t>
                      </a:r>
                      <a:r>
                        <a:rPr lang="en-US" sz="1000" dirty="0" err="1">
                          <a:solidFill>
                            <a:srgbClr val="000000"/>
                          </a:solidFill>
                          <a:latin typeface="Tahoma"/>
                          <a:ea typeface="Times New Roman"/>
                          <a:cs typeface="Tahoma"/>
                        </a:rPr>
                        <a:t>Intermodalism</a:t>
                      </a:r>
                      <a:r>
                        <a:rPr lang="en-US" sz="1000" dirty="0">
                          <a:solidFill>
                            <a:srgbClr val="000000"/>
                          </a:solidFill>
                          <a:latin typeface="Tahoma"/>
                          <a:ea typeface="Times New Roman"/>
                          <a:cs typeface="Tahoma"/>
                        </a:rPr>
                        <a:t> office at the Bureau of Transportation Statistics.</a:t>
                      </a:r>
                      <a:endParaRPr lang="en-US" sz="1050" dirty="0">
                        <a:latin typeface="Tahoma"/>
                        <a:ea typeface="Times New Roman"/>
                        <a:cs typeface="Times New Roman"/>
                      </a:endParaRPr>
                    </a:p>
                  </a:txBody>
                  <a:tcPr marL="24909" marR="2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5000"/>
                        </a:lnSpc>
                        <a:spcBef>
                          <a:spcPts val="0"/>
                        </a:spcBef>
                        <a:spcAft>
                          <a:spcPts val="0"/>
                        </a:spcAft>
                      </a:pPr>
                      <a:r>
                        <a:rPr lang="en-US" sz="1000" dirty="0">
                          <a:solidFill>
                            <a:srgbClr val="000000"/>
                          </a:solidFill>
                          <a:latin typeface="Tahoma"/>
                          <a:ea typeface="Times New Roman"/>
                          <a:cs typeface="Tahoma"/>
                        </a:rPr>
                        <a:t>Recognition of specialization and that its rate of increase is faster than rate of change of organizational culture.</a:t>
                      </a:r>
                      <a:endParaRPr lang="en-US" sz="1050" dirty="0">
                        <a:latin typeface="Tahoma"/>
                        <a:ea typeface="Times New Roman"/>
                        <a:cs typeface="Times New Roman"/>
                      </a:endParaRPr>
                    </a:p>
                  </a:txBody>
                  <a:tcPr marL="24909" marR="2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25470"/>
          </a:xfrm>
        </p:spPr>
        <p:txBody>
          <a:bodyPr/>
          <a:lstStyle/>
          <a:p>
            <a:r>
              <a:rPr lang="en-US" dirty="0" smtClean="0"/>
              <a:t>…Organizational Culture</a:t>
            </a:r>
            <a:endParaRPr lang="es-PR" dirty="0"/>
          </a:p>
        </p:txBody>
      </p:sp>
      <p:sp>
        <p:nvSpPr>
          <p:cNvPr id="3" name="Content Placeholder 2"/>
          <p:cNvSpPr>
            <a:spLocks noGrp="1"/>
          </p:cNvSpPr>
          <p:nvPr>
            <p:ph sz="quarter" idx="1"/>
          </p:nvPr>
        </p:nvSpPr>
        <p:spPr>
          <a:xfrm>
            <a:off x="457200" y="1214422"/>
            <a:ext cx="7467600" cy="5259530"/>
          </a:xfrm>
        </p:spPr>
        <p:txBody>
          <a:bodyPr>
            <a:normAutofit lnSpcReduction="10000"/>
          </a:bodyPr>
          <a:lstStyle/>
          <a:p>
            <a:r>
              <a:rPr lang="en-US" dirty="0" smtClean="0"/>
              <a:t>History</a:t>
            </a:r>
          </a:p>
          <a:p>
            <a:pPr lvl="1"/>
            <a:r>
              <a:rPr lang="en-US" dirty="0" smtClean="0"/>
              <a:t>Enacting year of the institutions was compared to an historical event related to transportation and to the main transportation paradigm as per literature of that time.</a:t>
            </a:r>
          </a:p>
          <a:p>
            <a:pPr lvl="1"/>
            <a:r>
              <a:rPr lang="en-US" dirty="0" smtClean="0"/>
              <a:t>Most institutions were created around the 1960’s.  </a:t>
            </a:r>
          </a:p>
          <a:p>
            <a:pPr lvl="1"/>
            <a:r>
              <a:rPr lang="en-US" dirty="0" smtClean="0"/>
              <a:t>At that time, federal agencies were re-arranging and laws were created to emphasize mass transit.</a:t>
            </a:r>
            <a:endParaRPr lang="es-PR" dirty="0" smtClean="0"/>
          </a:p>
          <a:p>
            <a:pPr lvl="1"/>
            <a:r>
              <a:rPr lang="en-US" dirty="0" smtClean="0"/>
              <a:t>Organization literature of the time emphasized the fact of specialization.</a:t>
            </a:r>
          </a:p>
          <a:p>
            <a:pPr lvl="1"/>
            <a:r>
              <a:rPr lang="en-US" dirty="0" smtClean="0"/>
              <a:t>Remarks:  </a:t>
            </a:r>
          </a:p>
          <a:p>
            <a:pPr lvl="2"/>
            <a:r>
              <a:rPr lang="en-US" dirty="0" smtClean="0"/>
              <a:t>The historical perspective might have influenced on the creation of subdivisions.  This could lead to confusion of roles if not well planned or if the intention is merely to comply with regulations.</a:t>
            </a:r>
          </a:p>
          <a:p>
            <a:pPr lvl="2"/>
            <a:r>
              <a:rPr lang="en-US" dirty="0" smtClean="0"/>
              <a:t>Since is similar for most, might not be a differentiating factor.</a:t>
            </a:r>
            <a:endParaRPr lang="es-PR" dirty="0" smtClean="0"/>
          </a:p>
          <a:p>
            <a:pPr lvl="1"/>
            <a:endParaRPr lang="es-P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noProof="0" dirty="0" smtClean="0"/>
              <a:t>Conclusion and Recommendations</a:t>
            </a:r>
            <a:endParaRPr lang="en-US" noProof="0" dirty="0"/>
          </a:p>
        </p:txBody>
      </p:sp>
      <p:sp>
        <p:nvSpPr>
          <p:cNvPr id="6" name="Subtitle 5"/>
          <p:cNvSpPr>
            <a:spLocks noGrp="1"/>
          </p:cNvSpPr>
          <p:nvPr>
            <p:ph type="subTitle" idx="1"/>
          </p:nvPr>
        </p:nvSpPr>
        <p:spPr/>
        <p:txBody>
          <a:bodyPr/>
          <a:lstStyle/>
          <a:p>
            <a:endParaRPr lang="es-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439718"/>
          </a:xfrm>
        </p:spPr>
        <p:txBody>
          <a:bodyPr>
            <a:normAutofit fontScale="90000"/>
          </a:bodyPr>
          <a:lstStyle/>
          <a:p>
            <a:r>
              <a:rPr lang="en-US" dirty="0" smtClean="0"/>
              <a:t>Concluding Discussion</a:t>
            </a:r>
            <a:endParaRPr lang="es-PR" dirty="0"/>
          </a:p>
        </p:txBody>
      </p:sp>
      <p:sp>
        <p:nvSpPr>
          <p:cNvPr id="3" name="Content Placeholder 2"/>
          <p:cNvSpPr>
            <a:spLocks noGrp="1"/>
          </p:cNvSpPr>
          <p:nvPr>
            <p:ph sz="quarter" idx="1"/>
          </p:nvPr>
        </p:nvSpPr>
        <p:spPr>
          <a:xfrm>
            <a:off x="457200" y="785794"/>
            <a:ext cx="8258204" cy="5715040"/>
          </a:xfrm>
        </p:spPr>
        <p:txBody>
          <a:bodyPr>
            <a:normAutofit fontScale="70000" lnSpcReduction="20000"/>
          </a:bodyPr>
          <a:lstStyle/>
          <a:p>
            <a:pPr lvl="0"/>
            <a:r>
              <a:rPr lang="en-US" dirty="0" smtClean="0"/>
              <a:t>Since the greater usage was found on the institution that integrated its fare, not only with all its modes but with some modes managed by other institution, the study of mode integration deserves further study.  </a:t>
            </a:r>
          </a:p>
          <a:p>
            <a:pPr lvl="1"/>
            <a:r>
              <a:rPr lang="en-US" dirty="0" smtClean="0"/>
              <a:t>It may appear that if an institution finds out that its users needs other existing services managed by others, the service quality and its usage may be improved with some kind of coordination, fare and/or other integration measures.</a:t>
            </a:r>
          </a:p>
          <a:p>
            <a:pPr>
              <a:buNone/>
            </a:pPr>
            <a:endParaRPr lang="en-US" dirty="0" smtClean="0"/>
          </a:p>
          <a:p>
            <a:pPr lvl="0"/>
            <a:r>
              <a:rPr lang="en-US" dirty="0" smtClean="0"/>
              <a:t>As the three institutions with greater usage are ones that serve at regional level, while the lesser usage is observed at institutions that serve at state or greater level, it can be said that to study the service area level may be worthwhile.  </a:t>
            </a:r>
          </a:p>
          <a:p>
            <a:pPr lvl="1"/>
            <a:r>
              <a:rPr lang="en-US" dirty="0" smtClean="0"/>
              <a:t>While a regional level appear to be beneficial in considering several stages of its user’s trips, this ability seems to diminish in greater areas of service.</a:t>
            </a:r>
          </a:p>
          <a:p>
            <a:endParaRPr lang="en-US" dirty="0" smtClean="0"/>
          </a:p>
          <a:p>
            <a:r>
              <a:rPr lang="en-US" dirty="0" smtClean="0"/>
              <a:t>Other aspect that seems to deserve be further studied is the configuration of the boards governing and taking decisions in the institutions. </a:t>
            </a:r>
          </a:p>
          <a:p>
            <a:pPr lvl="1"/>
            <a:r>
              <a:rPr lang="en-US" dirty="0" smtClean="0"/>
              <a:t>The ones with greater usage have multiple and uneven amount of members.  </a:t>
            </a:r>
          </a:p>
          <a:p>
            <a:pPr lvl="1"/>
            <a:r>
              <a:rPr lang="en-US" dirty="0" smtClean="0"/>
              <a:t>The ones with less usage have either even amount of members or a single one, situation that could make the decision making process a time consuming one (in the case of even members) or bias it (in the case of a single member).</a:t>
            </a:r>
          </a:p>
          <a:p>
            <a:endParaRPr lang="en-US" dirty="0" smtClean="0"/>
          </a:p>
          <a:p>
            <a:r>
              <a:rPr lang="en-US" dirty="0" smtClean="0"/>
              <a:t>The organizational configuration is the other factor that is recommended to be further investigated.  </a:t>
            </a:r>
          </a:p>
          <a:p>
            <a:pPr lvl="1"/>
            <a:r>
              <a:rPr lang="en-US" dirty="0" smtClean="0"/>
              <a:t>The institutions with the greater usage have operational divisions per modes, however, the rest of the administration is considered as a whole or as a system.</a:t>
            </a:r>
          </a:p>
          <a:p>
            <a:endParaRPr lang="en-US" dirty="0" smtClean="0"/>
          </a:p>
          <a:p>
            <a:endParaRPr lang="es-P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noProof="0" dirty="0" err="1" smtClean="0"/>
              <a:t>Recommendationsfor</a:t>
            </a:r>
            <a:r>
              <a:rPr lang="en-US" noProof="0" dirty="0" smtClean="0"/>
              <a:t> Further Study</a:t>
            </a:r>
            <a:endParaRPr lang="en-US" noProof="0" dirty="0"/>
          </a:p>
        </p:txBody>
      </p:sp>
      <p:sp>
        <p:nvSpPr>
          <p:cNvPr id="5" name="Content Placeholder 4"/>
          <p:cNvSpPr>
            <a:spLocks noGrp="1"/>
          </p:cNvSpPr>
          <p:nvPr>
            <p:ph sz="quarter" idx="1"/>
          </p:nvPr>
        </p:nvSpPr>
        <p:spPr/>
        <p:txBody>
          <a:bodyPr/>
          <a:lstStyle/>
          <a:p>
            <a:r>
              <a:rPr lang="en-US" dirty="0" smtClean="0"/>
              <a:t>Consider the following factors as they might have some influence on transit usage: </a:t>
            </a:r>
          </a:p>
          <a:p>
            <a:pPr lvl="1"/>
            <a:r>
              <a:rPr lang="en-US" dirty="0" smtClean="0"/>
              <a:t>Mode integration </a:t>
            </a:r>
          </a:p>
          <a:p>
            <a:pPr lvl="2"/>
            <a:r>
              <a:rPr lang="en-US" dirty="0" smtClean="0"/>
              <a:t>How is it considered</a:t>
            </a:r>
          </a:p>
          <a:p>
            <a:pPr lvl="1"/>
            <a:r>
              <a:rPr lang="en-US" dirty="0" smtClean="0"/>
              <a:t>Jurisdiction of service area </a:t>
            </a:r>
          </a:p>
          <a:p>
            <a:pPr lvl="2"/>
            <a:r>
              <a:rPr lang="en-US" dirty="0" smtClean="0"/>
              <a:t>Coverage and how it is considered</a:t>
            </a:r>
          </a:p>
          <a:p>
            <a:pPr lvl="1"/>
            <a:r>
              <a:rPr lang="en-US" dirty="0" smtClean="0"/>
              <a:t>Governing board configuration</a:t>
            </a:r>
          </a:p>
          <a:p>
            <a:pPr lvl="2"/>
            <a:r>
              <a:rPr lang="en-US" dirty="0" smtClean="0"/>
              <a:t>How is the decision making process</a:t>
            </a:r>
          </a:p>
          <a:p>
            <a:pPr lvl="1"/>
            <a:r>
              <a:rPr lang="en-US" dirty="0" smtClean="0"/>
              <a:t>Organizational configuration </a:t>
            </a:r>
          </a:p>
          <a:p>
            <a:pPr lvl="2"/>
            <a:r>
              <a:rPr lang="en-US" dirty="0" smtClean="0"/>
              <a:t>How are the responsibilities distributed</a:t>
            </a:r>
          </a:p>
          <a:p>
            <a:endParaRPr lang="es-P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Introduction</a:t>
            </a:r>
            <a:endParaRPr lang="es-PR" dirty="0"/>
          </a:p>
        </p:txBody>
      </p:sp>
      <p:sp>
        <p:nvSpPr>
          <p:cNvPr id="6" name="Subtitle 5"/>
          <p:cNvSpPr>
            <a:spLocks noGrp="1"/>
          </p:cNvSpPr>
          <p:nvPr>
            <p:ph type="subTitle" idx="1"/>
          </p:nvPr>
        </p:nvSpPr>
        <p:spPr/>
        <p:txBody>
          <a:bodyPr/>
          <a:lstStyle/>
          <a:p>
            <a:endParaRPr lang="es-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noProof="0" dirty="0" smtClean="0"/>
              <a:t>Thank You</a:t>
            </a:r>
            <a:endParaRPr lang="en-US" noProof="0" dirty="0"/>
          </a:p>
        </p:txBody>
      </p:sp>
      <p:sp>
        <p:nvSpPr>
          <p:cNvPr id="5" name="Subtitle 4"/>
          <p:cNvSpPr>
            <a:spLocks noGrp="1"/>
          </p:cNvSpPr>
          <p:nvPr>
            <p:ph type="subTitle" idx="1"/>
          </p:nvPr>
        </p:nvSpPr>
        <p:spPr/>
        <p:txBody>
          <a:bodyPr/>
          <a:lstStyle/>
          <a:p>
            <a:r>
              <a:rPr lang="en-US" noProof="0" dirty="0" smtClean="0"/>
              <a:t>Questions &amp; Comments</a:t>
            </a:r>
            <a:endParaRPr lang="en-US" noProof="0" dirty="0"/>
          </a:p>
        </p:txBody>
      </p:sp>
      <p:grpSp>
        <p:nvGrpSpPr>
          <p:cNvPr id="10" name="Group 9"/>
          <p:cNvGrpSpPr/>
          <p:nvPr/>
        </p:nvGrpSpPr>
        <p:grpSpPr>
          <a:xfrm>
            <a:off x="3305200" y="428604"/>
            <a:ext cx="4838700" cy="3786214"/>
            <a:chOff x="3305200" y="285728"/>
            <a:chExt cx="4838700" cy="3786214"/>
          </a:xfrm>
        </p:grpSpPr>
        <p:pic>
          <p:nvPicPr>
            <p:cNvPr id="40963" name="Picture 3"/>
            <p:cNvPicPr>
              <a:picLocks noChangeAspect="1" noChangeArrowheads="1"/>
            </p:cNvPicPr>
            <p:nvPr/>
          </p:nvPicPr>
          <p:blipFill>
            <a:blip r:embed="rId2" cstate="print"/>
            <a:srcRect/>
            <a:stretch>
              <a:fillRect/>
            </a:stretch>
          </p:blipFill>
          <p:spPr bwMode="auto">
            <a:xfrm>
              <a:off x="3305200" y="809625"/>
              <a:ext cx="4838700" cy="2619375"/>
            </a:xfrm>
            <a:prstGeom prst="rect">
              <a:avLst/>
            </a:prstGeom>
            <a:noFill/>
            <a:ln w="9525">
              <a:noFill/>
              <a:miter lim="800000"/>
              <a:headEnd/>
              <a:tailEnd/>
            </a:ln>
            <a:effectLst/>
          </p:spPr>
        </p:pic>
        <p:sp>
          <p:nvSpPr>
            <p:cNvPr id="9" name="Oval 8"/>
            <p:cNvSpPr/>
            <p:nvPr/>
          </p:nvSpPr>
          <p:spPr>
            <a:xfrm>
              <a:off x="3500430" y="285728"/>
              <a:ext cx="3929090" cy="3786214"/>
            </a:xfrm>
            <a:prstGeom prst="ellipse">
              <a:avLst/>
            </a:prstGeom>
            <a:solidFill>
              <a:schemeClr val="accent1">
                <a:alpha val="4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R" dirty="0"/>
            </a:p>
          </p:txBody>
        </p:sp>
      </p:grpSp>
      <p:sp>
        <p:nvSpPr>
          <p:cNvPr id="15" name="Rectangle 14"/>
          <p:cNvSpPr/>
          <p:nvPr/>
        </p:nvSpPr>
        <p:spPr>
          <a:xfrm>
            <a:off x="8715404" y="0"/>
            <a:ext cx="142876" cy="6858000"/>
          </a:xfrm>
          <a:prstGeom prst="rect">
            <a:avLst/>
          </a:prstGeom>
          <a:solidFill>
            <a:srgbClr val="FF7B21">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R"/>
          </a:p>
        </p:txBody>
      </p:sp>
      <p:cxnSp>
        <p:nvCxnSpPr>
          <p:cNvPr id="19" name="Straight Connector 18"/>
          <p:cNvCxnSpPr/>
          <p:nvPr/>
        </p:nvCxnSpPr>
        <p:spPr>
          <a:xfrm rot="5400000">
            <a:off x="4857776" y="3429000"/>
            <a:ext cx="68580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2" name="Rectangle 21"/>
          <p:cNvSpPr/>
          <p:nvPr/>
        </p:nvSpPr>
        <p:spPr>
          <a:xfrm>
            <a:off x="8358214" y="-24"/>
            <a:ext cx="285752" cy="6858000"/>
          </a:xfrm>
          <a:prstGeom prst="rect">
            <a:avLst/>
          </a:prstGeom>
          <a:solidFill>
            <a:srgbClr val="FBAB53">
              <a:alpha val="6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R"/>
          </a:p>
        </p:txBody>
      </p:sp>
      <p:sp>
        <p:nvSpPr>
          <p:cNvPr id="23" name="Oval 22"/>
          <p:cNvSpPr/>
          <p:nvPr/>
        </p:nvSpPr>
        <p:spPr>
          <a:xfrm>
            <a:off x="8001024" y="1357298"/>
            <a:ext cx="500066" cy="500066"/>
          </a:xfrm>
          <a:prstGeom prst="ellipse">
            <a:avLst/>
          </a:prstGeom>
          <a:solidFill>
            <a:srgbClr val="F8681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R"/>
          </a:p>
        </p:txBody>
      </p:sp>
      <p:sp>
        <p:nvSpPr>
          <p:cNvPr id="24" name="Oval 23"/>
          <p:cNvSpPr/>
          <p:nvPr/>
        </p:nvSpPr>
        <p:spPr>
          <a:xfrm>
            <a:off x="8143900" y="1857364"/>
            <a:ext cx="928694" cy="857256"/>
          </a:xfrm>
          <a:prstGeom prst="ellipse">
            <a:avLst/>
          </a:prstGeom>
          <a:solidFill>
            <a:srgbClr val="F8681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R"/>
          </a:p>
        </p:txBody>
      </p:sp>
      <p:sp>
        <p:nvSpPr>
          <p:cNvPr id="25" name="Oval 24"/>
          <p:cNvSpPr/>
          <p:nvPr/>
        </p:nvSpPr>
        <p:spPr>
          <a:xfrm>
            <a:off x="7929586" y="2571744"/>
            <a:ext cx="285752" cy="285752"/>
          </a:xfrm>
          <a:prstGeom prst="ellipse">
            <a:avLst/>
          </a:prstGeom>
          <a:solidFill>
            <a:srgbClr val="F8681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R"/>
          </a:p>
        </p:txBody>
      </p:sp>
      <p:sp>
        <p:nvSpPr>
          <p:cNvPr id="26" name="Oval 25"/>
          <p:cNvSpPr/>
          <p:nvPr/>
        </p:nvSpPr>
        <p:spPr>
          <a:xfrm>
            <a:off x="8143900" y="2928934"/>
            <a:ext cx="642942" cy="642942"/>
          </a:xfrm>
          <a:prstGeom prst="ellipse">
            <a:avLst/>
          </a:prstGeom>
          <a:solidFill>
            <a:srgbClr val="F8681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Objective		    Scope</a:t>
            </a:r>
            <a:endParaRPr lang="es-PR" sz="3600" dirty="0"/>
          </a:p>
        </p:txBody>
      </p:sp>
      <p:sp>
        <p:nvSpPr>
          <p:cNvPr id="3" name="Content Placeholder 2"/>
          <p:cNvSpPr>
            <a:spLocks noGrp="1"/>
          </p:cNvSpPr>
          <p:nvPr>
            <p:ph sz="quarter" idx="1"/>
          </p:nvPr>
        </p:nvSpPr>
        <p:spPr/>
        <p:txBody>
          <a:bodyPr>
            <a:noAutofit/>
          </a:bodyPr>
          <a:lstStyle/>
          <a:p>
            <a:r>
              <a:rPr lang="en-US" dirty="0" smtClean="0">
                <a:latin typeface="Tahoma" pitchFamily="34" charset="0"/>
                <a:cs typeface="Tahoma" pitchFamily="34" charset="0"/>
              </a:rPr>
              <a:t>To study if there is an effect of some organizational factors on the effectiveness of its transit institution. </a:t>
            </a:r>
          </a:p>
          <a:p>
            <a:pPr>
              <a:buNone/>
            </a:pPr>
            <a:r>
              <a:rPr lang="en-US" dirty="0" smtClean="0">
                <a:latin typeface="Tahoma" pitchFamily="34" charset="0"/>
                <a:cs typeface="Tahoma" pitchFamily="34" charset="0"/>
              </a:rPr>
              <a:t> </a:t>
            </a:r>
          </a:p>
          <a:p>
            <a:pPr lvl="1"/>
            <a:r>
              <a:rPr lang="en-US" sz="1800" dirty="0" smtClean="0">
                <a:latin typeface="Tahoma" pitchFamily="34" charset="0"/>
                <a:cs typeface="Tahoma" pitchFamily="34" charset="0"/>
              </a:rPr>
              <a:t>It is presumed that the system’s effectiveness is proportional to the relative usage of its services. </a:t>
            </a:r>
          </a:p>
          <a:p>
            <a:endParaRPr lang="es-PR" dirty="0"/>
          </a:p>
        </p:txBody>
      </p:sp>
      <p:sp>
        <p:nvSpPr>
          <p:cNvPr id="30" name="Content Placeholder 29"/>
          <p:cNvSpPr>
            <a:spLocks noGrp="1"/>
          </p:cNvSpPr>
          <p:nvPr>
            <p:ph sz="quarter" idx="2"/>
          </p:nvPr>
        </p:nvSpPr>
        <p:spPr>
          <a:xfrm>
            <a:off x="4557738" y="1600200"/>
            <a:ext cx="3657600" cy="4572000"/>
          </a:xfrm>
        </p:spPr>
        <p:txBody>
          <a:bodyPr>
            <a:normAutofit/>
          </a:bodyPr>
          <a:lstStyle/>
          <a:p>
            <a:r>
              <a:rPr lang="en-US" dirty="0" smtClean="0"/>
              <a:t> NTD reporting institutions</a:t>
            </a:r>
            <a:endParaRPr lang="es-PR" dirty="0" smtClean="0"/>
          </a:p>
          <a:p>
            <a:pPr lvl="1"/>
            <a:r>
              <a:rPr lang="en-US" dirty="0" smtClean="0"/>
              <a:t>Manage heavy rail</a:t>
            </a:r>
          </a:p>
        </p:txBody>
      </p:sp>
      <p:cxnSp>
        <p:nvCxnSpPr>
          <p:cNvPr id="32" name="Straight Connector 31"/>
          <p:cNvCxnSpPr/>
          <p:nvPr/>
        </p:nvCxnSpPr>
        <p:spPr>
          <a:xfrm rot="16200000" flipH="1">
            <a:off x="1214413" y="3286124"/>
            <a:ext cx="6072230" cy="7143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439718"/>
          </a:xfrm>
        </p:spPr>
        <p:txBody>
          <a:bodyPr>
            <a:normAutofit fontScale="90000"/>
          </a:bodyPr>
          <a:lstStyle/>
          <a:p>
            <a:r>
              <a:rPr lang="en-US" dirty="0" smtClean="0"/>
              <a:t>Background Information</a:t>
            </a:r>
            <a:endParaRPr lang="es-PR" dirty="0"/>
          </a:p>
        </p:txBody>
      </p:sp>
      <p:sp>
        <p:nvSpPr>
          <p:cNvPr id="3" name="Content Placeholder 2"/>
          <p:cNvSpPr>
            <a:spLocks noGrp="1"/>
          </p:cNvSpPr>
          <p:nvPr>
            <p:ph sz="quarter" idx="1"/>
          </p:nvPr>
        </p:nvSpPr>
        <p:spPr>
          <a:xfrm>
            <a:off x="457200" y="671506"/>
            <a:ext cx="8115328" cy="1114420"/>
          </a:xfrm>
        </p:spPr>
        <p:txBody>
          <a:bodyPr>
            <a:normAutofit/>
          </a:bodyPr>
          <a:lstStyle/>
          <a:p>
            <a:pPr marL="0" indent="0">
              <a:spcBef>
                <a:spcPts val="0"/>
              </a:spcBef>
              <a:buClrTx/>
              <a:buSzTx/>
              <a:defRPr/>
            </a:pPr>
            <a:r>
              <a:rPr lang="en-US" sz="1600" dirty="0" smtClean="0">
                <a:solidFill>
                  <a:schemeClr val="accent5">
                    <a:lumMod val="75000"/>
                  </a:schemeClr>
                </a:solidFill>
                <a:latin typeface="Tahoma" pitchFamily="34" charset="0"/>
                <a:cs typeface="Tahoma" pitchFamily="34" charset="0"/>
              </a:rPr>
              <a:t>  Transportation related systems are comparable to the organizational framework components.</a:t>
            </a:r>
          </a:p>
          <a:p>
            <a:pPr marL="0" indent="0">
              <a:spcBef>
                <a:spcPts val="0"/>
              </a:spcBef>
              <a:buClrTx/>
              <a:buSzTx/>
              <a:defRPr/>
            </a:pPr>
            <a:r>
              <a:rPr lang="en-US" sz="1600" dirty="0" smtClean="0">
                <a:solidFill>
                  <a:schemeClr val="accent5">
                    <a:lumMod val="75000"/>
                  </a:schemeClr>
                </a:solidFill>
                <a:latin typeface="Tahoma" pitchFamily="34" charset="0"/>
                <a:cs typeface="Tahoma" pitchFamily="34" charset="0"/>
              </a:rPr>
              <a:t>  NTD includes several organizational capacity variables, however, internal organizational environment is not well represented.</a:t>
            </a:r>
            <a:endParaRPr lang="es-PR" sz="1600" dirty="0" smtClean="0">
              <a:solidFill>
                <a:schemeClr val="accent5">
                  <a:lumMod val="75000"/>
                </a:schemeClr>
              </a:solidFill>
            </a:endParaRPr>
          </a:p>
        </p:txBody>
      </p:sp>
      <p:sp>
        <p:nvSpPr>
          <p:cNvPr id="4" name="TextBox 3"/>
          <p:cNvSpPr txBox="1"/>
          <p:nvPr/>
        </p:nvSpPr>
        <p:spPr>
          <a:xfrm>
            <a:off x="500035" y="5997379"/>
            <a:ext cx="3571900" cy="646331"/>
          </a:xfrm>
          <a:prstGeom prst="rect">
            <a:avLst/>
          </a:prstGeom>
          <a:noFill/>
        </p:spPr>
        <p:txBody>
          <a:bodyPr wrap="square" rtlCol="0">
            <a:spAutoFit/>
          </a:bodyPr>
          <a:lstStyle/>
          <a:p>
            <a:pPr algn="just"/>
            <a:r>
              <a:rPr lang="en-US" sz="900" dirty="0"/>
              <a:t>Figure </a:t>
            </a:r>
            <a:r>
              <a:rPr lang="en-US" sz="900" dirty="0" smtClean="0"/>
              <a:t>re-drawn from</a:t>
            </a:r>
            <a:r>
              <a:rPr lang="en-US" sz="900" dirty="0"/>
              <a:t>: </a:t>
            </a:r>
            <a:r>
              <a:rPr lang="en-US" sz="900" i="1" dirty="0"/>
              <a:t>Douglas Horton et al.  </a:t>
            </a:r>
            <a:r>
              <a:rPr lang="en-US" sz="900" dirty="0"/>
              <a:t>EVALUATING CAPACITY DEVELOPMENT: Experiences from Research and Development Organizations around the World. International Development Research Centre, Canada.  2003.</a:t>
            </a:r>
          </a:p>
        </p:txBody>
      </p:sp>
      <p:sp>
        <p:nvSpPr>
          <p:cNvPr id="5" name="TextBox 4"/>
          <p:cNvSpPr txBox="1"/>
          <p:nvPr/>
        </p:nvSpPr>
        <p:spPr>
          <a:xfrm>
            <a:off x="5000628" y="5711627"/>
            <a:ext cx="2857520" cy="646331"/>
          </a:xfrm>
          <a:prstGeom prst="rect">
            <a:avLst/>
          </a:prstGeom>
          <a:noFill/>
        </p:spPr>
        <p:txBody>
          <a:bodyPr wrap="square" rtlCol="0">
            <a:spAutoFit/>
          </a:bodyPr>
          <a:lstStyle/>
          <a:p>
            <a:pPr algn="just"/>
            <a:r>
              <a:rPr lang="en-US" sz="900" dirty="0"/>
              <a:t>Figure re-drawn from:  Manheim, M.L. </a:t>
            </a:r>
            <a:r>
              <a:rPr lang="en-US" sz="900" i="1" dirty="0"/>
              <a:t>Fundamentals of transportation systems analysis, Volume 1.  MIT Press, Cambridge, </a:t>
            </a:r>
            <a:r>
              <a:rPr lang="en-US" sz="900" dirty="0"/>
              <a:t>Massachusetts, USA.  1979</a:t>
            </a:r>
            <a:r>
              <a:rPr lang="en-US" sz="900" dirty="0" smtClean="0"/>
              <a:t>.</a:t>
            </a:r>
            <a:endParaRPr lang="en-US" sz="900" dirty="0"/>
          </a:p>
        </p:txBody>
      </p:sp>
      <p:grpSp>
        <p:nvGrpSpPr>
          <p:cNvPr id="6" name="Group 5"/>
          <p:cNvGrpSpPr/>
          <p:nvPr/>
        </p:nvGrpSpPr>
        <p:grpSpPr>
          <a:xfrm>
            <a:off x="5055452" y="2639793"/>
            <a:ext cx="3159886" cy="2571768"/>
            <a:chOff x="1066800" y="1854200"/>
            <a:chExt cx="6427047" cy="3098800"/>
          </a:xfrm>
        </p:grpSpPr>
        <p:sp>
          <p:nvSpPr>
            <p:cNvPr id="7" name="Text Box 11"/>
            <p:cNvSpPr txBox="1">
              <a:spLocks noChangeArrowheads="1"/>
            </p:cNvSpPr>
            <p:nvPr/>
          </p:nvSpPr>
          <p:spPr bwMode="auto">
            <a:xfrm>
              <a:off x="1066800" y="1854200"/>
              <a:ext cx="3027830" cy="965200"/>
            </a:xfrm>
            <a:prstGeom prst="rect">
              <a:avLst/>
            </a:prstGeom>
            <a:gradFill flip="none" rotWithShape="1">
              <a:gsLst>
                <a:gs pos="0">
                  <a:schemeClr val="accent6">
                    <a:lumMod val="60000"/>
                    <a:lumOff val="40000"/>
                    <a:tint val="66000"/>
                    <a:satMod val="160000"/>
                  </a:schemeClr>
                </a:gs>
                <a:gs pos="50000">
                  <a:schemeClr val="accent6">
                    <a:lumMod val="60000"/>
                    <a:lumOff val="40000"/>
                    <a:tint val="44500"/>
                    <a:satMod val="160000"/>
                  </a:schemeClr>
                </a:gs>
                <a:gs pos="100000">
                  <a:schemeClr val="accent6">
                    <a:lumMod val="60000"/>
                    <a:lumOff val="40000"/>
                    <a:tint val="23500"/>
                    <a:satMod val="160000"/>
                  </a:schemeClr>
                </a:gs>
              </a:gsLst>
              <a:lin ang="16200000" scaled="1"/>
              <a:tileRect/>
            </a:gradFill>
            <a:ln>
              <a:solidFill>
                <a:schemeClr val="accent4">
                  <a:lumMod val="60000"/>
                  <a:lumOff val="40000"/>
                </a:schemeClr>
              </a:solidFill>
              <a:headEnd/>
              <a:tailEnd/>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Activity</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System</a:t>
              </a:r>
              <a:endParaRPr kumimoji="0" lang="en-US" b="1" i="0" u="none" strike="noStrike" cap="none" normalizeH="0" baseline="0" dirty="0" smtClean="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2800" b="1" i="0" u="none" strike="noStrike" cap="none" normalizeH="0" baseline="0" dirty="0" smtClean="0">
                <a:ln>
                  <a:noFill/>
                </a:ln>
                <a:solidFill>
                  <a:schemeClr val="tx1"/>
                </a:solidFill>
                <a:effectLst/>
                <a:latin typeface="Arial" pitchFamily="34" charset="0"/>
              </a:endParaRPr>
            </a:p>
          </p:txBody>
        </p:sp>
        <p:sp>
          <p:nvSpPr>
            <p:cNvPr id="8" name="Text Box 10"/>
            <p:cNvSpPr txBox="1">
              <a:spLocks noChangeArrowheads="1"/>
            </p:cNvSpPr>
            <p:nvPr/>
          </p:nvSpPr>
          <p:spPr bwMode="auto">
            <a:xfrm>
              <a:off x="1066800" y="4038600"/>
              <a:ext cx="3027830" cy="914400"/>
            </a:xfrm>
            <a:prstGeom prst="rect">
              <a:avLst/>
            </a:prstGeom>
            <a:gradFill rotWithShape="0">
              <a:gsLst>
                <a:gs pos="0">
                  <a:srgbClr val="F0D67E"/>
                </a:gs>
                <a:gs pos="50000">
                  <a:srgbClr val="FAF1D4"/>
                </a:gs>
                <a:gs pos="100000">
                  <a:srgbClr val="F0D67E"/>
                </a:gs>
              </a:gsLst>
              <a:lin ang="18900000" scaled="1"/>
            </a:gradFill>
            <a:ln w="12700">
              <a:solidFill>
                <a:srgbClr val="F0D67E"/>
              </a:solidFill>
              <a:miter lim="800000"/>
              <a:headEnd/>
              <a:tailEnd/>
            </a:ln>
            <a:effectLst>
              <a:outerShdw dist="28398" dir="3806097" algn="ctr" rotWithShape="0">
                <a:srgbClr val="79610D">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Transportation System</a:t>
              </a:r>
              <a:endParaRPr kumimoji="0" lang="en-US" sz="1400" b="1" i="0" u="none" strike="noStrike" cap="none" normalizeH="0" baseline="0" dirty="0" smtClean="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Arial" pitchFamily="34" charset="0"/>
              </a:endParaRPr>
            </a:p>
          </p:txBody>
        </p:sp>
        <p:sp>
          <p:nvSpPr>
            <p:cNvPr id="9" name="Text Box 9"/>
            <p:cNvSpPr txBox="1">
              <a:spLocks noChangeArrowheads="1"/>
            </p:cNvSpPr>
            <p:nvPr/>
          </p:nvSpPr>
          <p:spPr bwMode="auto">
            <a:xfrm>
              <a:off x="5143901" y="3031671"/>
              <a:ext cx="2349946" cy="930729"/>
            </a:xfrm>
            <a:prstGeom prst="rect">
              <a:avLst/>
            </a:prstGeom>
            <a:gradFill flip="none" rotWithShape="1">
              <a:gsLst>
                <a:gs pos="0">
                  <a:schemeClr val="accent2">
                    <a:lumMod val="60000"/>
                    <a:lumOff val="40000"/>
                    <a:tint val="66000"/>
                    <a:satMod val="160000"/>
                  </a:schemeClr>
                </a:gs>
                <a:gs pos="50000">
                  <a:schemeClr val="accent2">
                    <a:lumMod val="60000"/>
                    <a:lumOff val="40000"/>
                    <a:tint val="44500"/>
                    <a:satMod val="160000"/>
                  </a:schemeClr>
                </a:gs>
                <a:gs pos="100000">
                  <a:schemeClr val="accent2">
                    <a:lumMod val="60000"/>
                    <a:lumOff val="40000"/>
                    <a:tint val="23500"/>
                    <a:satMod val="160000"/>
                  </a:schemeClr>
                </a:gs>
              </a:gsLst>
              <a:lin ang="16200000" scaled="1"/>
              <a:tileRect/>
            </a:gradFill>
            <a:ln>
              <a:headEnd/>
              <a:tailEnd/>
            </a:ln>
          </p:spPr>
          <p:style>
            <a:lnRef idx="1">
              <a:schemeClr val="accent2"/>
            </a:lnRef>
            <a:fillRef idx="3">
              <a:schemeClr val="accent2"/>
            </a:fillRef>
            <a:effectRef idx="2">
              <a:schemeClr val="accent2"/>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Flows</a:t>
              </a:r>
              <a:endParaRPr kumimoji="0" lang="en-US" b="1" i="0" u="none" strike="noStrike" cap="none" normalizeH="0" baseline="0" dirty="0" smtClean="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2800" b="1" i="0" u="none" strike="noStrike" cap="none" normalizeH="0" baseline="0" dirty="0" smtClean="0">
                <a:ln>
                  <a:noFill/>
                </a:ln>
                <a:solidFill>
                  <a:schemeClr val="tx1"/>
                </a:solidFill>
                <a:effectLst/>
                <a:latin typeface="Arial" pitchFamily="34" charset="0"/>
              </a:endParaRPr>
            </a:p>
          </p:txBody>
        </p:sp>
        <p:sp>
          <p:nvSpPr>
            <p:cNvPr id="10" name="AutoShape 8"/>
            <p:cNvSpPr>
              <a:spLocks noChangeShapeType="1"/>
            </p:cNvSpPr>
            <p:nvPr/>
          </p:nvSpPr>
          <p:spPr bwMode="auto">
            <a:xfrm flipH="1" flipV="1">
              <a:off x="3629549" y="2209800"/>
              <a:ext cx="2679238" cy="838200"/>
            </a:xfrm>
            <a:prstGeom prst="straightConnector1">
              <a:avLst/>
            </a:prstGeom>
            <a:noFill/>
            <a:ln w="28575">
              <a:solidFill>
                <a:srgbClr val="000000"/>
              </a:solidFill>
              <a:round/>
              <a:headEnd/>
              <a:tailEnd type="triangle" w="lg" len="lg"/>
            </a:ln>
          </p:spPr>
          <p:txBody>
            <a:bodyPr vert="horz" wrap="square" lIns="91440" tIns="45720" rIns="91440" bIns="45720" numCol="1" anchor="t" anchorCtr="0" compatLnSpc="1">
              <a:prstTxWarp prst="textNoShape">
                <a:avLst/>
              </a:prstTxWarp>
            </a:bodyPr>
            <a:lstStyle/>
            <a:p>
              <a:endParaRPr lang="en-US" sz="2800" b="1" dirty="0"/>
            </a:p>
          </p:txBody>
        </p:sp>
        <p:sp>
          <p:nvSpPr>
            <p:cNvPr id="11" name="AutoShape 7"/>
            <p:cNvSpPr>
              <a:spLocks noChangeShapeType="1"/>
            </p:cNvSpPr>
            <p:nvPr/>
          </p:nvSpPr>
          <p:spPr bwMode="auto">
            <a:xfrm flipH="1">
              <a:off x="3629549" y="4038600"/>
              <a:ext cx="2542967" cy="518054"/>
            </a:xfrm>
            <a:prstGeom prst="straightConnector1">
              <a:avLst/>
            </a:prstGeom>
            <a:noFill/>
            <a:ln w="28575">
              <a:solidFill>
                <a:srgbClr val="000000"/>
              </a:solidFill>
              <a:round/>
              <a:headEnd/>
              <a:tailEnd type="triangle" w="lg" len="lg"/>
            </a:ln>
          </p:spPr>
          <p:txBody>
            <a:bodyPr vert="horz" wrap="square" lIns="91440" tIns="45720" rIns="91440" bIns="45720" numCol="1" anchor="t" anchorCtr="0" compatLnSpc="1">
              <a:prstTxWarp prst="textNoShape">
                <a:avLst/>
              </a:prstTxWarp>
            </a:bodyPr>
            <a:lstStyle/>
            <a:p>
              <a:endParaRPr lang="en-US" sz="2800" b="1" dirty="0"/>
            </a:p>
          </p:txBody>
        </p:sp>
        <p:sp>
          <p:nvSpPr>
            <p:cNvPr id="12" name="AutoShape 6"/>
            <p:cNvSpPr>
              <a:spLocks noChangeShapeType="1"/>
            </p:cNvSpPr>
            <p:nvPr/>
          </p:nvSpPr>
          <p:spPr bwMode="auto">
            <a:xfrm>
              <a:off x="2161791" y="2849880"/>
              <a:ext cx="69892" cy="1203960"/>
            </a:xfrm>
            <a:prstGeom prst="straightConnector1">
              <a:avLst/>
            </a:prstGeom>
            <a:noFill/>
            <a:ln w="25400">
              <a:solidFill>
                <a:schemeClr val="accent1">
                  <a:lumMod val="75000"/>
                </a:schemeClr>
              </a:solidFill>
              <a:round/>
              <a:headEnd/>
              <a:tailEnd/>
            </a:ln>
          </p:spPr>
          <p:txBody>
            <a:bodyPr vert="horz" wrap="square" lIns="91440" tIns="45720" rIns="91440" bIns="45720" numCol="1" anchor="t" anchorCtr="0" compatLnSpc="1">
              <a:prstTxWarp prst="textNoShape">
                <a:avLst/>
              </a:prstTxWarp>
            </a:bodyPr>
            <a:lstStyle/>
            <a:p>
              <a:endParaRPr lang="en-US" sz="2800" b="1" dirty="0"/>
            </a:p>
          </p:txBody>
        </p:sp>
        <p:sp>
          <p:nvSpPr>
            <p:cNvPr id="13" name="AutoShape 5"/>
            <p:cNvSpPr>
              <a:spLocks noChangeShapeType="1"/>
            </p:cNvSpPr>
            <p:nvPr/>
          </p:nvSpPr>
          <p:spPr bwMode="auto">
            <a:xfrm>
              <a:off x="2222627" y="3505200"/>
              <a:ext cx="2928569" cy="0"/>
            </a:xfrm>
            <a:prstGeom prst="straightConnector1">
              <a:avLst/>
            </a:prstGeom>
            <a:noFill/>
            <a:ln w="28575">
              <a:solidFill>
                <a:schemeClr val="accent1">
                  <a:lumMod val="75000"/>
                </a:schemeClr>
              </a:solidFill>
              <a:round/>
              <a:headEnd/>
              <a:tailEnd type="triangle" w="lg" len="lg"/>
            </a:ln>
          </p:spPr>
          <p:txBody>
            <a:bodyPr vert="horz" wrap="square" lIns="91440" tIns="45720" rIns="91440" bIns="45720" numCol="1" anchor="t" anchorCtr="0" compatLnSpc="1">
              <a:prstTxWarp prst="textNoShape">
                <a:avLst/>
              </a:prstTxWarp>
            </a:bodyPr>
            <a:lstStyle/>
            <a:p>
              <a:endParaRPr lang="en-US" sz="2800" b="1" dirty="0"/>
            </a:p>
          </p:txBody>
        </p:sp>
      </p:grpSp>
      <p:grpSp>
        <p:nvGrpSpPr>
          <p:cNvPr id="14" name="Group 13"/>
          <p:cNvGrpSpPr/>
          <p:nvPr/>
        </p:nvGrpSpPr>
        <p:grpSpPr>
          <a:xfrm>
            <a:off x="561881" y="2496917"/>
            <a:ext cx="4224433" cy="3357586"/>
            <a:chOff x="8839200" y="24612600"/>
            <a:chExt cx="5562600" cy="4724400"/>
          </a:xfrm>
        </p:grpSpPr>
        <p:grpSp>
          <p:nvGrpSpPr>
            <p:cNvPr id="15" name="Group 24"/>
            <p:cNvGrpSpPr/>
            <p:nvPr/>
          </p:nvGrpSpPr>
          <p:grpSpPr>
            <a:xfrm>
              <a:off x="9906001" y="26365201"/>
              <a:ext cx="4038603" cy="2438401"/>
              <a:chOff x="1066800" y="1854200"/>
              <a:chExt cx="6427048" cy="3098800"/>
            </a:xfrm>
          </p:grpSpPr>
          <p:sp>
            <p:nvSpPr>
              <p:cNvPr id="22" name="Text Box 11"/>
              <p:cNvSpPr txBox="1">
                <a:spLocks noChangeArrowheads="1"/>
              </p:cNvSpPr>
              <p:nvPr/>
            </p:nvSpPr>
            <p:spPr bwMode="auto">
              <a:xfrm>
                <a:off x="1066800" y="1854200"/>
                <a:ext cx="2958075" cy="965200"/>
              </a:xfrm>
              <a:prstGeom prst="rect">
                <a:avLst/>
              </a:prstGeom>
              <a:gradFill rotWithShape="0">
                <a:gsLst>
                  <a:gs pos="0">
                    <a:srgbClr val="F0D67E"/>
                  </a:gs>
                  <a:gs pos="50000">
                    <a:srgbClr val="FAF1D4"/>
                  </a:gs>
                  <a:gs pos="100000">
                    <a:srgbClr val="F0D67E"/>
                  </a:gs>
                </a:gsLst>
                <a:lin ang="18900000" scaled="1"/>
              </a:gradFill>
              <a:ln w="12700">
                <a:solidFill>
                  <a:srgbClr val="F0D67E"/>
                </a:solidFill>
                <a:miter lim="800000"/>
                <a:headEnd/>
                <a:tailEnd/>
              </a:ln>
              <a:effectLst>
                <a:outerShdw dist="28398" dir="3806097" algn="ctr" rotWithShape="0">
                  <a:srgbClr val="79610D">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sz="1200" b="1" dirty="0" smtClean="0">
                    <a:latin typeface="Calibri" pitchFamily="34" charset="0"/>
                    <a:cs typeface="Times New Roman" pitchFamily="18" charset="0"/>
                  </a:rPr>
                  <a:t>Internal</a:t>
                </a:r>
              </a:p>
              <a:p>
                <a:pPr marL="0" marR="0" lvl="0" indent="0" algn="ctr" defTabSz="914400" rtl="0" eaLnBrk="1" fontAlgn="base" latinLnBrk="0" hangingPunct="1">
                  <a:lnSpc>
                    <a:spcPct val="100000"/>
                  </a:lnSpc>
                  <a:spcBef>
                    <a:spcPct val="0"/>
                  </a:spcBef>
                  <a:spcAft>
                    <a:spcPct val="0"/>
                  </a:spcAft>
                  <a:buClrTx/>
                  <a:buSzTx/>
                  <a:buFontTx/>
                  <a:buNone/>
                  <a:tabLst/>
                </a:pPr>
                <a:r>
                  <a:rPr lang="en-US" sz="1200" b="1" dirty="0" smtClean="0">
                    <a:latin typeface="Calibri" pitchFamily="34" charset="0"/>
                    <a:cs typeface="Times New Roman" pitchFamily="18" charset="0"/>
                  </a:rPr>
                  <a:t>Environment</a:t>
                </a:r>
                <a:endParaRPr kumimoji="0" lang="en-US" sz="1200" b="1" i="0" u="none" strike="noStrike" cap="none" normalizeH="0" baseline="0" dirty="0" smtClean="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Arial" pitchFamily="34" charset="0"/>
                </a:endParaRPr>
              </a:p>
            </p:txBody>
          </p:sp>
          <p:sp>
            <p:nvSpPr>
              <p:cNvPr id="23" name="Text Box 10"/>
              <p:cNvSpPr txBox="1">
                <a:spLocks noChangeArrowheads="1"/>
              </p:cNvSpPr>
              <p:nvPr/>
            </p:nvSpPr>
            <p:spPr bwMode="auto">
              <a:xfrm>
                <a:off x="1066800" y="4038599"/>
                <a:ext cx="3209739" cy="914401"/>
              </a:xfrm>
              <a:prstGeom prst="rect">
                <a:avLst/>
              </a:prstGeom>
              <a:gradFill rotWithShape="0">
                <a:gsLst>
                  <a:gs pos="0">
                    <a:srgbClr val="F0D67E"/>
                  </a:gs>
                  <a:gs pos="50000">
                    <a:srgbClr val="FAF1D4"/>
                  </a:gs>
                  <a:gs pos="100000">
                    <a:srgbClr val="F0D67E"/>
                  </a:gs>
                </a:gsLst>
                <a:lin ang="18900000" scaled="1"/>
              </a:gradFill>
              <a:ln w="12700">
                <a:solidFill>
                  <a:srgbClr val="F0D67E"/>
                </a:solidFill>
                <a:miter lim="800000"/>
                <a:headEnd/>
                <a:tailEnd/>
              </a:ln>
              <a:effectLst>
                <a:outerShdw dist="28398" dir="3806097" algn="ctr" rotWithShape="0">
                  <a:srgbClr val="79610D">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Organizational Capacity</a:t>
                </a:r>
                <a:endParaRPr kumimoji="0" lang="en-US" sz="1200" b="1" i="0" u="none" strike="noStrike" cap="none" normalizeH="0" baseline="0" dirty="0" smtClean="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Arial" pitchFamily="34" charset="0"/>
                </a:endParaRPr>
              </a:p>
            </p:txBody>
          </p:sp>
          <p:sp>
            <p:nvSpPr>
              <p:cNvPr id="24" name="Text Box 9"/>
              <p:cNvSpPr txBox="1">
                <a:spLocks noChangeArrowheads="1"/>
              </p:cNvSpPr>
              <p:nvPr/>
            </p:nvSpPr>
            <p:spPr bwMode="auto">
              <a:xfrm>
                <a:off x="4528203" y="3031671"/>
                <a:ext cx="2965645" cy="930729"/>
              </a:xfrm>
              <a:prstGeom prst="rect">
                <a:avLst/>
              </a:prstGeom>
              <a:gradFill flip="none" rotWithShape="1">
                <a:gsLst>
                  <a:gs pos="0">
                    <a:schemeClr val="accent2">
                      <a:lumMod val="60000"/>
                      <a:lumOff val="40000"/>
                      <a:tint val="66000"/>
                      <a:satMod val="160000"/>
                    </a:schemeClr>
                  </a:gs>
                  <a:gs pos="50000">
                    <a:schemeClr val="accent2">
                      <a:lumMod val="60000"/>
                      <a:lumOff val="40000"/>
                      <a:tint val="44500"/>
                      <a:satMod val="160000"/>
                    </a:schemeClr>
                  </a:gs>
                  <a:gs pos="100000">
                    <a:schemeClr val="accent2">
                      <a:lumMod val="60000"/>
                      <a:lumOff val="40000"/>
                      <a:tint val="23500"/>
                      <a:satMod val="160000"/>
                    </a:schemeClr>
                  </a:gs>
                </a:gsLst>
                <a:lin ang="16200000" scaled="1"/>
                <a:tileRect/>
              </a:gradFill>
              <a:ln>
                <a:headEnd/>
                <a:tailEnd/>
              </a:ln>
            </p:spPr>
            <p:style>
              <a:lnRef idx="1">
                <a:schemeClr val="accent2"/>
              </a:lnRef>
              <a:fillRef idx="3">
                <a:schemeClr val="accent2"/>
              </a:fillRef>
              <a:effectRef idx="2">
                <a:schemeClr val="accent2"/>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Organizational</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Calibri" pitchFamily="34" charset="0"/>
                    <a:cs typeface="Times New Roman" pitchFamily="18" charset="0"/>
                  </a:rPr>
                  <a:t>Performance</a:t>
                </a:r>
                <a:endParaRPr kumimoji="0" lang="en-US" sz="1200" b="1" i="0" u="none" strike="noStrike" cap="none" normalizeH="0" baseline="0" dirty="0" smtClean="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Arial" pitchFamily="34" charset="0"/>
                </a:endParaRPr>
              </a:p>
            </p:txBody>
          </p:sp>
          <p:sp>
            <p:nvSpPr>
              <p:cNvPr id="25" name="AutoShape 8"/>
              <p:cNvSpPr>
                <a:spLocks noChangeShapeType="1"/>
              </p:cNvSpPr>
              <p:nvPr/>
            </p:nvSpPr>
            <p:spPr bwMode="auto">
              <a:xfrm flipH="1" flipV="1">
                <a:off x="3629549" y="2209800"/>
                <a:ext cx="2679238" cy="838200"/>
              </a:xfrm>
              <a:prstGeom prst="straightConnector1">
                <a:avLst/>
              </a:prstGeom>
              <a:noFill/>
              <a:ln w="25400">
                <a:solidFill>
                  <a:srgbClr val="000000"/>
                </a:solidFill>
                <a:round/>
                <a:headEnd type="stealth"/>
                <a:tailEnd type="stealth"/>
              </a:ln>
            </p:spPr>
            <p:txBody>
              <a:bodyPr vert="horz" wrap="square" lIns="91440" tIns="45720" rIns="91440" bIns="45720" numCol="1" anchor="t" anchorCtr="0" compatLnSpc="1">
                <a:prstTxWarp prst="textNoShape">
                  <a:avLst/>
                </a:prstTxWarp>
              </a:bodyPr>
              <a:lstStyle/>
              <a:p>
                <a:endParaRPr lang="en-US" sz="1200" b="1" dirty="0"/>
              </a:p>
            </p:txBody>
          </p:sp>
          <p:sp>
            <p:nvSpPr>
              <p:cNvPr id="26" name="AutoShape 7"/>
              <p:cNvSpPr>
                <a:spLocks noChangeShapeType="1"/>
              </p:cNvSpPr>
              <p:nvPr/>
            </p:nvSpPr>
            <p:spPr bwMode="auto">
              <a:xfrm flipH="1">
                <a:off x="3629549" y="4038600"/>
                <a:ext cx="2542967" cy="518054"/>
              </a:xfrm>
              <a:prstGeom prst="straightConnector1">
                <a:avLst/>
              </a:prstGeom>
              <a:noFill/>
              <a:ln w="25400">
                <a:solidFill>
                  <a:srgbClr val="000000"/>
                </a:solidFill>
                <a:round/>
                <a:headEnd type="stealth"/>
                <a:tailEnd type="stealth"/>
              </a:ln>
            </p:spPr>
            <p:txBody>
              <a:bodyPr vert="horz" wrap="square" lIns="91440" tIns="45720" rIns="91440" bIns="45720" numCol="1" anchor="t" anchorCtr="0" compatLnSpc="1">
                <a:prstTxWarp prst="textNoShape">
                  <a:avLst/>
                </a:prstTxWarp>
              </a:bodyPr>
              <a:lstStyle/>
              <a:p>
                <a:endParaRPr lang="en-US" sz="1200" b="1" dirty="0"/>
              </a:p>
            </p:txBody>
          </p:sp>
          <p:sp>
            <p:nvSpPr>
              <p:cNvPr id="27" name="AutoShape 6"/>
              <p:cNvSpPr>
                <a:spLocks noChangeShapeType="1"/>
              </p:cNvSpPr>
              <p:nvPr/>
            </p:nvSpPr>
            <p:spPr bwMode="auto">
              <a:xfrm>
                <a:off x="2161791" y="2849880"/>
                <a:ext cx="69892" cy="1203960"/>
              </a:xfrm>
              <a:prstGeom prst="straightConnector1">
                <a:avLst/>
              </a:prstGeom>
              <a:noFill/>
              <a:ln w="25400">
                <a:solidFill>
                  <a:srgbClr val="000000"/>
                </a:solidFill>
                <a:round/>
                <a:headEnd type="stealth"/>
                <a:tailEnd type="stealth"/>
              </a:ln>
            </p:spPr>
            <p:txBody>
              <a:bodyPr vert="horz" wrap="square" lIns="91440" tIns="45720" rIns="91440" bIns="45720" numCol="1" anchor="t" anchorCtr="0" compatLnSpc="1">
                <a:prstTxWarp prst="textNoShape">
                  <a:avLst/>
                </a:prstTxWarp>
              </a:bodyPr>
              <a:lstStyle/>
              <a:p>
                <a:endParaRPr lang="en-US" sz="1200" b="1" dirty="0"/>
              </a:p>
            </p:txBody>
          </p:sp>
        </p:grpSp>
        <p:sp>
          <p:nvSpPr>
            <p:cNvPr id="16" name="Text Box 11"/>
            <p:cNvSpPr txBox="1">
              <a:spLocks noChangeArrowheads="1"/>
            </p:cNvSpPr>
            <p:nvPr/>
          </p:nvSpPr>
          <p:spPr bwMode="auto">
            <a:xfrm>
              <a:off x="10815945" y="24612600"/>
              <a:ext cx="1757055" cy="906049"/>
            </a:xfrm>
            <a:prstGeom prst="rect">
              <a:avLst/>
            </a:prstGeom>
            <a:gradFill flip="none" rotWithShape="1">
              <a:gsLst>
                <a:gs pos="0">
                  <a:schemeClr val="accent6">
                    <a:lumMod val="60000"/>
                    <a:lumOff val="40000"/>
                    <a:tint val="66000"/>
                    <a:satMod val="160000"/>
                  </a:schemeClr>
                </a:gs>
                <a:gs pos="50000">
                  <a:schemeClr val="accent6">
                    <a:lumMod val="60000"/>
                    <a:lumOff val="40000"/>
                    <a:tint val="44500"/>
                    <a:satMod val="160000"/>
                  </a:schemeClr>
                </a:gs>
                <a:gs pos="100000">
                  <a:schemeClr val="accent6">
                    <a:lumMod val="60000"/>
                    <a:lumOff val="40000"/>
                    <a:tint val="23500"/>
                    <a:satMod val="160000"/>
                  </a:schemeClr>
                </a:gs>
              </a:gsLst>
              <a:lin ang="16200000" scaled="1"/>
              <a:tileRect/>
            </a:gradFill>
            <a:ln>
              <a:solidFill>
                <a:schemeClr val="accent4">
                  <a:lumMod val="60000"/>
                  <a:lumOff val="40000"/>
                </a:schemeClr>
              </a:solidFill>
              <a:headEnd/>
              <a:tailEnd/>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sz="1200" b="1" dirty="0" smtClean="0">
                  <a:latin typeface="Calibri" pitchFamily="34" charset="0"/>
                  <a:cs typeface="Times New Roman" pitchFamily="18" charset="0"/>
                </a:rPr>
                <a:t>External Operating</a:t>
              </a:r>
            </a:p>
            <a:p>
              <a:pPr marL="0" marR="0" lvl="0" indent="0" algn="ctr" defTabSz="914400" rtl="0" eaLnBrk="1" fontAlgn="base" latinLnBrk="0" hangingPunct="1">
                <a:lnSpc>
                  <a:spcPct val="100000"/>
                </a:lnSpc>
                <a:spcBef>
                  <a:spcPct val="0"/>
                </a:spcBef>
                <a:spcAft>
                  <a:spcPct val="0"/>
                </a:spcAft>
                <a:buClrTx/>
                <a:buSzTx/>
                <a:buFontTx/>
                <a:buNone/>
                <a:tabLst/>
              </a:pPr>
              <a:r>
                <a:rPr lang="en-US" sz="1200" b="1" dirty="0" smtClean="0">
                  <a:latin typeface="Calibri" pitchFamily="34" charset="0"/>
                  <a:cs typeface="Times New Roman" pitchFamily="18" charset="0"/>
                </a:rPr>
                <a:t>Environment</a:t>
              </a:r>
              <a:endParaRPr kumimoji="0" lang="en-US" sz="1200" b="1" i="0" u="none" strike="noStrike" cap="none" normalizeH="0" baseline="0" dirty="0" smtClean="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Arial" pitchFamily="34" charset="0"/>
              </a:endParaRPr>
            </a:p>
          </p:txBody>
        </p:sp>
        <p:sp>
          <p:nvSpPr>
            <p:cNvPr id="17" name="Oval 16"/>
            <p:cNvSpPr/>
            <p:nvPr/>
          </p:nvSpPr>
          <p:spPr>
            <a:xfrm>
              <a:off x="8839200" y="25755600"/>
              <a:ext cx="5562600" cy="35814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b="1" dirty="0"/>
            </a:p>
          </p:txBody>
        </p:sp>
        <p:cxnSp>
          <p:nvCxnSpPr>
            <p:cNvPr id="18" name="Straight Arrow Connector 17"/>
            <p:cNvCxnSpPr>
              <a:stCxn id="16" idx="2"/>
            </p:cNvCxnSpPr>
            <p:nvPr/>
          </p:nvCxnSpPr>
          <p:spPr>
            <a:xfrm rot="16200000" flipH="1">
              <a:off x="11595368" y="25617754"/>
              <a:ext cx="237744" cy="3953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rot="16200000" flipH="1">
              <a:off x="12076906" y="26023094"/>
              <a:ext cx="2439194" cy="75406"/>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rot="10800000">
              <a:off x="12573000" y="24841200"/>
              <a:ext cx="685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10667999" y="25908000"/>
              <a:ext cx="2296981" cy="436160"/>
            </a:xfrm>
            <a:prstGeom prst="rect">
              <a:avLst/>
            </a:prstGeom>
            <a:noFill/>
          </p:spPr>
          <p:txBody>
            <a:bodyPr wrap="none" rtlCol="0">
              <a:spAutoFit/>
            </a:bodyPr>
            <a:lstStyle/>
            <a:p>
              <a:r>
                <a:rPr lang="en-US" sz="1200" b="1" dirty="0" smtClean="0"/>
                <a:t>The Organization</a:t>
              </a:r>
              <a:endParaRPr lang="en-US" sz="1200" b="1" dirty="0"/>
            </a:p>
          </p:txBody>
        </p:sp>
      </p:grpSp>
      <p:sp>
        <p:nvSpPr>
          <p:cNvPr id="28" name="TextBox 27"/>
          <p:cNvSpPr txBox="1"/>
          <p:nvPr/>
        </p:nvSpPr>
        <p:spPr>
          <a:xfrm>
            <a:off x="5000628" y="1996851"/>
            <a:ext cx="3357586" cy="307777"/>
          </a:xfrm>
          <a:prstGeom prst="rect">
            <a:avLst/>
          </a:prstGeom>
          <a:noFill/>
        </p:spPr>
        <p:txBody>
          <a:bodyPr wrap="square" rtlCol="0">
            <a:spAutoFit/>
          </a:bodyPr>
          <a:lstStyle/>
          <a:p>
            <a:r>
              <a:rPr lang="en-US" sz="1400" b="1" dirty="0" smtClean="0">
                <a:latin typeface="Tahoma" pitchFamily="34" charset="0"/>
                <a:cs typeface="Tahoma" pitchFamily="34" charset="0"/>
              </a:rPr>
              <a:t>Transportation-Related Systems</a:t>
            </a:r>
            <a:endParaRPr lang="en-US" sz="1400" dirty="0">
              <a:latin typeface="Tahoma" pitchFamily="34" charset="0"/>
              <a:cs typeface="Tahoma" pitchFamily="34" charset="0"/>
            </a:endParaRPr>
          </a:p>
        </p:txBody>
      </p:sp>
      <p:sp>
        <p:nvSpPr>
          <p:cNvPr id="29" name="TextBox 28"/>
          <p:cNvSpPr txBox="1"/>
          <p:nvPr/>
        </p:nvSpPr>
        <p:spPr>
          <a:xfrm>
            <a:off x="357158" y="1996851"/>
            <a:ext cx="3071834" cy="307777"/>
          </a:xfrm>
          <a:prstGeom prst="rect">
            <a:avLst/>
          </a:prstGeom>
          <a:noFill/>
        </p:spPr>
        <p:txBody>
          <a:bodyPr wrap="square" rtlCol="0">
            <a:spAutoFit/>
          </a:bodyPr>
          <a:lstStyle/>
          <a:p>
            <a:r>
              <a:rPr lang="en-US" sz="1400" b="1" dirty="0" smtClean="0">
                <a:latin typeface="Tahoma" pitchFamily="34" charset="0"/>
                <a:cs typeface="Tahoma" pitchFamily="34" charset="0"/>
              </a:rPr>
              <a:t>Organizational Framework</a:t>
            </a:r>
            <a:endParaRPr lang="en-US" sz="1400" dirty="0">
              <a:latin typeface="Tahoma" pitchFamily="34" charset="0"/>
              <a:cs typeface="Tahoma"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Methodology</a:t>
            </a:r>
            <a:endParaRPr lang="es-PR" dirty="0"/>
          </a:p>
        </p:txBody>
      </p:sp>
      <p:sp>
        <p:nvSpPr>
          <p:cNvPr id="6" name="Subtitle 5"/>
          <p:cNvSpPr>
            <a:spLocks noGrp="1"/>
          </p:cNvSpPr>
          <p:nvPr>
            <p:ph type="subTitle" idx="1"/>
          </p:nvPr>
        </p:nvSpPr>
        <p:spPr/>
        <p:txBody>
          <a:bodyPr/>
          <a:lstStyle/>
          <a:p>
            <a:endParaRPr lang="es-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Methodology</a:t>
            </a:r>
            <a:endParaRPr lang="es-PR" dirty="0"/>
          </a:p>
        </p:txBody>
      </p:sp>
      <p:sp>
        <p:nvSpPr>
          <p:cNvPr id="3" name="Content Placeholder 2"/>
          <p:cNvSpPr>
            <a:spLocks noGrp="1"/>
          </p:cNvSpPr>
          <p:nvPr>
            <p:ph sz="quarter" idx="1"/>
          </p:nvPr>
        </p:nvSpPr>
        <p:spPr/>
        <p:txBody>
          <a:bodyPr>
            <a:normAutofit lnSpcReduction="10000"/>
          </a:bodyPr>
          <a:lstStyle/>
          <a:p>
            <a:pPr algn="just"/>
            <a:r>
              <a:rPr lang="en-US" dirty="0" smtClean="0">
                <a:latin typeface="Tahoma" pitchFamily="34" charset="0"/>
                <a:cs typeface="Tahoma" pitchFamily="34" charset="0"/>
              </a:rPr>
              <a:t>Literature review</a:t>
            </a:r>
          </a:p>
          <a:p>
            <a:pPr algn="just"/>
            <a:r>
              <a:rPr lang="en-US" dirty="0" smtClean="0">
                <a:latin typeface="Tahoma" pitchFamily="34" charset="0"/>
                <a:cs typeface="Tahoma" pitchFamily="34" charset="0"/>
              </a:rPr>
              <a:t>Preliminary analysis using the National Transit Database (NTD) of 2008</a:t>
            </a:r>
          </a:p>
          <a:p>
            <a:pPr lvl="1" algn="just"/>
            <a:r>
              <a:rPr lang="en-US" dirty="0" smtClean="0">
                <a:latin typeface="Tahoma" pitchFamily="34" charset="0"/>
                <a:cs typeface="Tahoma" pitchFamily="34" charset="0"/>
              </a:rPr>
              <a:t>Cluster analysis to select sample</a:t>
            </a:r>
          </a:p>
          <a:p>
            <a:pPr algn="just"/>
            <a:r>
              <a:rPr lang="en-US" dirty="0" smtClean="0">
                <a:latin typeface="Tahoma" pitchFamily="34" charset="0"/>
                <a:cs typeface="Tahoma" pitchFamily="34" charset="0"/>
              </a:rPr>
              <a:t>Survey development and execution</a:t>
            </a:r>
          </a:p>
          <a:p>
            <a:pPr lvl="1" algn="just"/>
            <a:r>
              <a:rPr lang="en-US" dirty="0" smtClean="0">
                <a:latin typeface="Tahoma" pitchFamily="34" charset="0"/>
                <a:cs typeface="Tahoma" pitchFamily="34" charset="0"/>
              </a:rPr>
              <a:t>All answered that will pass it to appropriate person</a:t>
            </a:r>
          </a:p>
          <a:p>
            <a:pPr lvl="1" algn="just"/>
            <a:r>
              <a:rPr lang="en-US" dirty="0" smtClean="0">
                <a:latin typeface="Tahoma" pitchFamily="34" charset="0"/>
                <a:cs typeface="Tahoma" pitchFamily="34" charset="0"/>
              </a:rPr>
              <a:t>None answer received</a:t>
            </a:r>
          </a:p>
          <a:p>
            <a:pPr algn="just"/>
            <a:r>
              <a:rPr lang="en-US" dirty="0" smtClean="0">
                <a:latin typeface="Tahoma" pitchFamily="34" charset="0"/>
                <a:cs typeface="Tahoma" pitchFamily="34" charset="0"/>
              </a:rPr>
              <a:t>Data collection through institutions’ websites</a:t>
            </a:r>
          </a:p>
          <a:p>
            <a:pPr algn="just"/>
            <a:r>
              <a:rPr lang="en-US" dirty="0" smtClean="0">
                <a:latin typeface="Tahoma" pitchFamily="34" charset="0"/>
                <a:cs typeface="Tahoma" pitchFamily="34" charset="0"/>
              </a:rPr>
              <a:t>Evaluation of collected data</a:t>
            </a:r>
          </a:p>
          <a:p>
            <a:pPr algn="just"/>
            <a:r>
              <a:rPr lang="en-US" dirty="0" smtClean="0">
                <a:latin typeface="Tahoma" pitchFamily="34" charset="0"/>
                <a:cs typeface="Tahoma" pitchFamily="34" charset="0"/>
              </a:rPr>
              <a:t>Developing conclusion and providing recommendations regarding the study approach and organizational factors</a:t>
            </a:r>
          </a:p>
          <a:p>
            <a:endParaRPr lang="es-P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dirty="0" smtClean="0"/>
              <a:t>Cluster Analysis to Determine</a:t>
            </a:r>
            <a:br>
              <a:rPr lang="en-US" noProof="0" dirty="0" smtClean="0"/>
            </a:br>
            <a:r>
              <a:rPr lang="en-US" noProof="0" dirty="0" smtClean="0"/>
              <a:t>Sample for Conceptual Analysis </a:t>
            </a:r>
            <a:endParaRPr lang="en-US" noProof="0" dirty="0"/>
          </a:p>
        </p:txBody>
      </p:sp>
      <p:graphicFrame>
        <p:nvGraphicFramePr>
          <p:cNvPr id="3" name="Table 2"/>
          <p:cNvGraphicFramePr>
            <a:graphicFrameLocks noGrp="1"/>
          </p:cNvGraphicFramePr>
          <p:nvPr/>
        </p:nvGraphicFramePr>
        <p:xfrm>
          <a:off x="285720" y="2428868"/>
          <a:ext cx="8153400" cy="3066288"/>
        </p:xfrm>
        <a:graphic>
          <a:graphicData uri="http://schemas.openxmlformats.org/drawingml/2006/table">
            <a:tbl>
              <a:tblPr>
                <a:tableStyleId>{8799B23B-EC83-4686-B30A-512413B5E67A}</a:tableStyleId>
              </a:tblPr>
              <a:tblGrid>
                <a:gridCol w="2971800"/>
                <a:gridCol w="1371600"/>
                <a:gridCol w="1981200"/>
                <a:gridCol w="1828800"/>
              </a:tblGrid>
              <a:tr h="353060">
                <a:tc>
                  <a:txBody>
                    <a:bodyPr/>
                    <a:lstStyle/>
                    <a:p>
                      <a:pPr>
                        <a:lnSpc>
                          <a:spcPct val="115000"/>
                        </a:lnSpc>
                        <a:spcBef>
                          <a:spcPts val="1000"/>
                        </a:spcBef>
                        <a:spcAft>
                          <a:spcPts val="1000"/>
                        </a:spcAft>
                      </a:pPr>
                      <a:r>
                        <a:rPr lang="en-US" sz="1900" dirty="0">
                          <a:effectLst/>
                        </a:rPr>
                        <a:t>Centroid (UPT/ </a:t>
                      </a:r>
                      <a:r>
                        <a:rPr lang="en-US" sz="1900" dirty="0" smtClean="0">
                          <a:effectLst/>
                        </a:rPr>
                        <a:t>Population</a:t>
                      </a:r>
                      <a:r>
                        <a:rPr lang="en-US" sz="1900" dirty="0">
                          <a:effectLst/>
                        </a:rPr>
                        <a:t>) </a:t>
                      </a:r>
                      <a:endParaRPr lang="es-PR" sz="1900" b="1" dirty="0">
                        <a:solidFill>
                          <a:schemeClr val="tx1"/>
                        </a:solidFill>
                        <a:effectLst/>
                        <a:latin typeface="Calibri"/>
                        <a:ea typeface="Times New Roman"/>
                        <a:cs typeface="Times New Roman"/>
                      </a:endParaRPr>
                    </a:p>
                  </a:txBody>
                  <a:tcPr marL="68580" marR="68580" marT="0" marB="0">
                    <a:solidFill>
                      <a:schemeClr val="accent1">
                        <a:lumMod val="40000"/>
                        <a:lumOff val="60000"/>
                      </a:schemeClr>
                    </a:solidFill>
                  </a:tcPr>
                </a:tc>
                <a:tc>
                  <a:txBody>
                    <a:bodyPr/>
                    <a:lstStyle/>
                    <a:p>
                      <a:pPr>
                        <a:lnSpc>
                          <a:spcPct val="115000"/>
                        </a:lnSpc>
                        <a:spcBef>
                          <a:spcPts val="1000"/>
                        </a:spcBef>
                        <a:spcAft>
                          <a:spcPts val="1000"/>
                        </a:spcAft>
                      </a:pPr>
                      <a:r>
                        <a:rPr lang="en-US" sz="1900" dirty="0">
                          <a:effectLst/>
                        </a:rPr>
                        <a:t>Cluster </a:t>
                      </a:r>
                      <a:endParaRPr lang="es-PR" sz="1900" b="1" dirty="0">
                        <a:solidFill>
                          <a:schemeClr val="tx1"/>
                        </a:solidFill>
                        <a:effectLst/>
                        <a:latin typeface="Calibri"/>
                        <a:ea typeface="Times New Roman"/>
                        <a:cs typeface="Times New Roman"/>
                      </a:endParaRPr>
                    </a:p>
                  </a:txBody>
                  <a:tcPr marL="68580" marR="68580" marT="0" marB="0">
                    <a:solidFill>
                      <a:schemeClr val="accent1">
                        <a:lumMod val="40000"/>
                        <a:lumOff val="60000"/>
                      </a:schemeClr>
                    </a:solidFill>
                  </a:tcPr>
                </a:tc>
                <a:tc>
                  <a:txBody>
                    <a:bodyPr/>
                    <a:lstStyle/>
                    <a:p>
                      <a:pPr>
                        <a:lnSpc>
                          <a:spcPct val="115000"/>
                        </a:lnSpc>
                        <a:spcBef>
                          <a:spcPts val="1000"/>
                        </a:spcBef>
                        <a:spcAft>
                          <a:spcPts val="1000"/>
                        </a:spcAft>
                      </a:pPr>
                      <a:r>
                        <a:rPr lang="en-US" sz="1900" dirty="0">
                          <a:effectLst/>
                        </a:rPr>
                        <a:t>Cases in Cluster </a:t>
                      </a:r>
                      <a:endParaRPr lang="es-PR" sz="1900" b="1" dirty="0">
                        <a:solidFill>
                          <a:schemeClr val="tx1"/>
                        </a:solidFill>
                        <a:effectLst/>
                        <a:latin typeface="Calibri"/>
                        <a:ea typeface="Times New Roman"/>
                        <a:cs typeface="Times New Roman"/>
                      </a:endParaRPr>
                    </a:p>
                  </a:txBody>
                  <a:tcPr marL="68580" marR="68580" marT="0" marB="0">
                    <a:solidFill>
                      <a:schemeClr val="accent1">
                        <a:lumMod val="40000"/>
                        <a:lumOff val="60000"/>
                      </a:schemeClr>
                    </a:solidFill>
                  </a:tcPr>
                </a:tc>
                <a:tc>
                  <a:txBody>
                    <a:bodyPr/>
                    <a:lstStyle/>
                    <a:p>
                      <a:pPr>
                        <a:lnSpc>
                          <a:spcPct val="115000"/>
                        </a:lnSpc>
                        <a:spcBef>
                          <a:spcPts val="1000"/>
                        </a:spcBef>
                        <a:spcAft>
                          <a:spcPts val="1000"/>
                        </a:spcAft>
                      </a:pPr>
                      <a:r>
                        <a:rPr lang="en-US" sz="1900" dirty="0">
                          <a:effectLst/>
                        </a:rPr>
                        <a:t>System</a:t>
                      </a:r>
                      <a:endParaRPr lang="es-PR" sz="1900" b="1" dirty="0">
                        <a:solidFill>
                          <a:schemeClr val="tx1"/>
                        </a:solidFill>
                        <a:effectLst/>
                        <a:latin typeface="Calibri"/>
                        <a:ea typeface="Times New Roman"/>
                        <a:cs typeface="Times New Roman"/>
                      </a:endParaRPr>
                    </a:p>
                  </a:txBody>
                  <a:tcPr marL="68580" marR="68580" marT="0" marB="0">
                    <a:solidFill>
                      <a:schemeClr val="accent1">
                        <a:lumMod val="40000"/>
                        <a:lumOff val="60000"/>
                      </a:schemeClr>
                    </a:solidFill>
                  </a:tcPr>
                </a:tc>
              </a:tr>
              <a:tr h="0">
                <a:tc>
                  <a:txBody>
                    <a:bodyPr/>
                    <a:lstStyle/>
                    <a:p>
                      <a:pPr>
                        <a:lnSpc>
                          <a:spcPct val="115000"/>
                        </a:lnSpc>
                        <a:spcBef>
                          <a:spcPts val="1000"/>
                        </a:spcBef>
                        <a:spcAft>
                          <a:spcPts val="1000"/>
                        </a:spcAft>
                      </a:pPr>
                      <a:r>
                        <a:rPr lang="en-US" sz="1800" dirty="0"/>
                        <a:t>0.606130 </a:t>
                      </a:r>
                      <a:endParaRPr lang="es-PR" sz="1800" b="0" dirty="0">
                        <a:solidFill>
                          <a:schemeClr val="tx1"/>
                        </a:solidFill>
                        <a:latin typeface="Calibri"/>
                        <a:ea typeface="Times New Roman"/>
                        <a:cs typeface="Times New Roman"/>
                      </a:endParaRPr>
                    </a:p>
                  </a:txBody>
                  <a:tcPr marL="68580" marR="68580" marT="0" marB="0"/>
                </a:tc>
                <a:tc>
                  <a:txBody>
                    <a:bodyPr/>
                    <a:lstStyle/>
                    <a:p>
                      <a:pPr>
                        <a:lnSpc>
                          <a:spcPct val="115000"/>
                        </a:lnSpc>
                        <a:spcBef>
                          <a:spcPts val="1000"/>
                        </a:spcBef>
                        <a:spcAft>
                          <a:spcPts val="1000"/>
                        </a:spcAft>
                      </a:pPr>
                      <a:r>
                        <a:rPr lang="en-US" sz="1800" dirty="0"/>
                        <a:t>2 </a:t>
                      </a:r>
                      <a:endParaRPr lang="es-PR" sz="1800" b="0" dirty="0">
                        <a:solidFill>
                          <a:schemeClr val="tx1"/>
                        </a:solidFill>
                        <a:latin typeface="Calibri"/>
                        <a:ea typeface="Times New Roman"/>
                        <a:cs typeface="Times New Roman"/>
                      </a:endParaRPr>
                    </a:p>
                  </a:txBody>
                  <a:tcPr marL="68580" marR="68580" marT="0" marB="0"/>
                </a:tc>
                <a:tc>
                  <a:txBody>
                    <a:bodyPr/>
                    <a:lstStyle/>
                    <a:p>
                      <a:pPr>
                        <a:lnSpc>
                          <a:spcPct val="115000"/>
                        </a:lnSpc>
                        <a:spcBef>
                          <a:spcPts val="1000"/>
                        </a:spcBef>
                        <a:spcAft>
                          <a:spcPts val="1000"/>
                        </a:spcAft>
                      </a:pPr>
                      <a:r>
                        <a:rPr lang="en-US" sz="1800" dirty="0"/>
                        <a:t>1 </a:t>
                      </a:r>
                      <a:endParaRPr lang="es-PR" sz="1800" b="0" dirty="0">
                        <a:solidFill>
                          <a:schemeClr val="tx1"/>
                        </a:solidFill>
                        <a:latin typeface="Calibri"/>
                        <a:ea typeface="Times New Roman"/>
                        <a:cs typeface="Times New Roman"/>
                      </a:endParaRPr>
                    </a:p>
                  </a:txBody>
                  <a:tcPr marL="68580" marR="68580" marT="0" marB="0"/>
                </a:tc>
                <a:tc>
                  <a:txBody>
                    <a:bodyPr/>
                    <a:lstStyle/>
                    <a:p>
                      <a:pPr>
                        <a:lnSpc>
                          <a:spcPct val="115000"/>
                        </a:lnSpc>
                        <a:spcBef>
                          <a:spcPts val="1000"/>
                        </a:spcBef>
                        <a:spcAft>
                          <a:spcPts val="1000"/>
                        </a:spcAft>
                      </a:pPr>
                      <a:r>
                        <a:rPr lang="en-US" sz="1800" dirty="0"/>
                        <a:t>NYCT </a:t>
                      </a:r>
                      <a:endParaRPr lang="es-PR" sz="1800" b="0" dirty="0">
                        <a:solidFill>
                          <a:schemeClr val="tx1"/>
                        </a:solidFill>
                        <a:latin typeface="Calibri"/>
                        <a:ea typeface="Times New Roman"/>
                        <a:cs typeface="Times New Roman"/>
                      </a:endParaRPr>
                    </a:p>
                  </a:txBody>
                  <a:tcPr marL="68580" marR="68580" marT="0" marB="0"/>
                </a:tc>
              </a:tr>
              <a:tr h="0">
                <a:tc>
                  <a:txBody>
                    <a:bodyPr/>
                    <a:lstStyle/>
                    <a:p>
                      <a:pPr>
                        <a:lnSpc>
                          <a:spcPct val="115000"/>
                        </a:lnSpc>
                        <a:spcBef>
                          <a:spcPts val="1000"/>
                        </a:spcBef>
                        <a:spcAft>
                          <a:spcPts val="1000"/>
                        </a:spcAft>
                      </a:pPr>
                      <a:r>
                        <a:rPr lang="en-US" sz="1800" dirty="0"/>
                        <a:t>0.322865 </a:t>
                      </a:r>
                      <a:endParaRPr lang="es-PR" sz="1800" dirty="0">
                        <a:latin typeface="Calibri"/>
                        <a:ea typeface="Times New Roman"/>
                        <a:cs typeface="Times New Roman"/>
                      </a:endParaRPr>
                    </a:p>
                  </a:txBody>
                  <a:tcPr marL="68580" marR="68580" marT="0" marB="0">
                    <a:solidFill>
                      <a:schemeClr val="tx2">
                        <a:lumMod val="20000"/>
                        <a:lumOff val="80000"/>
                      </a:schemeClr>
                    </a:solidFill>
                  </a:tcPr>
                </a:tc>
                <a:tc>
                  <a:txBody>
                    <a:bodyPr/>
                    <a:lstStyle/>
                    <a:p>
                      <a:pPr>
                        <a:lnSpc>
                          <a:spcPct val="115000"/>
                        </a:lnSpc>
                        <a:spcBef>
                          <a:spcPts val="1000"/>
                        </a:spcBef>
                        <a:spcAft>
                          <a:spcPts val="1000"/>
                        </a:spcAft>
                      </a:pPr>
                      <a:r>
                        <a:rPr lang="en-US" sz="1800" dirty="0"/>
                        <a:t>1 </a:t>
                      </a:r>
                      <a:endParaRPr lang="es-PR" sz="1800" dirty="0">
                        <a:latin typeface="Calibri"/>
                        <a:ea typeface="Times New Roman"/>
                        <a:cs typeface="Times New Roman"/>
                      </a:endParaRPr>
                    </a:p>
                  </a:txBody>
                  <a:tcPr marL="68580" marR="68580" marT="0" marB="0">
                    <a:solidFill>
                      <a:schemeClr val="tx2">
                        <a:lumMod val="20000"/>
                        <a:lumOff val="80000"/>
                      </a:schemeClr>
                    </a:solidFill>
                  </a:tcPr>
                </a:tc>
                <a:tc>
                  <a:txBody>
                    <a:bodyPr/>
                    <a:lstStyle/>
                    <a:p>
                      <a:pPr>
                        <a:lnSpc>
                          <a:spcPct val="115000"/>
                        </a:lnSpc>
                        <a:spcBef>
                          <a:spcPts val="1000"/>
                        </a:spcBef>
                        <a:spcAft>
                          <a:spcPts val="1000"/>
                        </a:spcAft>
                      </a:pPr>
                      <a:r>
                        <a:rPr lang="en-US" sz="1800" dirty="0"/>
                        <a:t>7 </a:t>
                      </a:r>
                      <a:endParaRPr lang="es-PR" sz="1800" dirty="0">
                        <a:solidFill>
                          <a:schemeClr val="bg1"/>
                        </a:solidFill>
                        <a:latin typeface="Calibri"/>
                        <a:ea typeface="Times New Roman"/>
                        <a:cs typeface="Times New Roman"/>
                      </a:endParaRPr>
                    </a:p>
                  </a:txBody>
                  <a:tcPr marL="68580" marR="68580" marT="0" marB="0">
                    <a:solidFill>
                      <a:schemeClr val="tx2">
                        <a:lumMod val="20000"/>
                        <a:lumOff val="80000"/>
                      </a:schemeClr>
                    </a:solidFill>
                  </a:tcPr>
                </a:tc>
                <a:tc>
                  <a:txBody>
                    <a:bodyPr/>
                    <a:lstStyle/>
                    <a:p>
                      <a:pPr>
                        <a:lnSpc>
                          <a:spcPct val="115000"/>
                        </a:lnSpc>
                        <a:spcBef>
                          <a:spcPts val="1000"/>
                        </a:spcBef>
                        <a:spcAft>
                          <a:spcPts val="1000"/>
                        </a:spcAft>
                      </a:pPr>
                      <a:r>
                        <a:rPr lang="en-US" sz="1800" dirty="0"/>
                        <a:t>MBTA</a:t>
                      </a:r>
                      <a:endParaRPr lang="es-PR" sz="1800" dirty="0">
                        <a:latin typeface="Calibri"/>
                        <a:ea typeface="Times New Roman"/>
                        <a:cs typeface="Times New Roman"/>
                      </a:endParaRPr>
                    </a:p>
                  </a:txBody>
                  <a:tcPr marL="68580" marR="68580" marT="0" marB="0">
                    <a:solidFill>
                      <a:schemeClr val="tx2">
                        <a:lumMod val="20000"/>
                        <a:lumOff val="80000"/>
                      </a:schemeClr>
                    </a:solidFill>
                  </a:tcPr>
                </a:tc>
              </a:tr>
              <a:tr h="0">
                <a:tc>
                  <a:txBody>
                    <a:bodyPr/>
                    <a:lstStyle/>
                    <a:p>
                      <a:pPr>
                        <a:lnSpc>
                          <a:spcPct val="115000"/>
                        </a:lnSpc>
                        <a:spcBef>
                          <a:spcPts val="1000"/>
                        </a:spcBef>
                        <a:spcAft>
                          <a:spcPts val="1000"/>
                        </a:spcAft>
                      </a:pPr>
                      <a:r>
                        <a:rPr lang="en-US" sz="1800" dirty="0"/>
                        <a:t>0.154466 </a:t>
                      </a:r>
                      <a:endParaRPr lang="es-PR" sz="1800" dirty="0">
                        <a:latin typeface="Calibri"/>
                        <a:ea typeface="Times New Roman"/>
                        <a:cs typeface="Times New Roman"/>
                      </a:endParaRPr>
                    </a:p>
                  </a:txBody>
                  <a:tcPr marL="68580" marR="68580" marT="0" marB="0"/>
                </a:tc>
                <a:tc>
                  <a:txBody>
                    <a:bodyPr/>
                    <a:lstStyle/>
                    <a:p>
                      <a:pPr>
                        <a:lnSpc>
                          <a:spcPct val="115000"/>
                        </a:lnSpc>
                        <a:spcBef>
                          <a:spcPts val="1000"/>
                        </a:spcBef>
                        <a:spcAft>
                          <a:spcPts val="1000"/>
                        </a:spcAft>
                      </a:pPr>
                      <a:r>
                        <a:rPr lang="en-US" sz="1800" dirty="0"/>
                        <a:t>3 </a:t>
                      </a:r>
                      <a:endParaRPr lang="es-PR" sz="1800" dirty="0">
                        <a:latin typeface="Calibri"/>
                        <a:ea typeface="Times New Roman"/>
                        <a:cs typeface="Times New Roman"/>
                      </a:endParaRPr>
                    </a:p>
                  </a:txBody>
                  <a:tcPr marL="68580" marR="68580" marT="0" marB="0"/>
                </a:tc>
                <a:tc>
                  <a:txBody>
                    <a:bodyPr/>
                    <a:lstStyle/>
                    <a:p>
                      <a:pPr>
                        <a:lnSpc>
                          <a:spcPct val="115000"/>
                        </a:lnSpc>
                        <a:spcBef>
                          <a:spcPts val="1000"/>
                        </a:spcBef>
                        <a:spcAft>
                          <a:spcPts val="1000"/>
                        </a:spcAft>
                      </a:pPr>
                      <a:r>
                        <a:rPr lang="en-US" sz="1800" dirty="0"/>
                        <a:t>35 </a:t>
                      </a:r>
                      <a:endParaRPr lang="es-PR" sz="1800" dirty="0">
                        <a:latin typeface="Calibri"/>
                        <a:ea typeface="Times New Roman"/>
                        <a:cs typeface="Times New Roman"/>
                      </a:endParaRPr>
                    </a:p>
                  </a:txBody>
                  <a:tcPr marL="68580" marR="68580" marT="0" marB="0"/>
                </a:tc>
                <a:tc>
                  <a:txBody>
                    <a:bodyPr/>
                    <a:lstStyle/>
                    <a:p>
                      <a:pPr>
                        <a:lnSpc>
                          <a:spcPct val="115000"/>
                        </a:lnSpc>
                        <a:spcBef>
                          <a:spcPts val="1000"/>
                        </a:spcBef>
                        <a:spcAft>
                          <a:spcPts val="1000"/>
                        </a:spcAft>
                      </a:pPr>
                      <a:r>
                        <a:rPr lang="en-US" sz="1800" dirty="0"/>
                        <a:t>MARTA</a:t>
                      </a:r>
                      <a:endParaRPr lang="es-PR" sz="1800" dirty="0">
                        <a:latin typeface="Calibri"/>
                        <a:ea typeface="Times New Roman"/>
                        <a:cs typeface="Times New Roman"/>
                      </a:endParaRPr>
                    </a:p>
                  </a:txBody>
                  <a:tcPr marL="68580" marR="68580" marT="0" marB="0"/>
                </a:tc>
              </a:tr>
              <a:tr h="0">
                <a:tc>
                  <a:txBody>
                    <a:bodyPr/>
                    <a:lstStyle/>
                    <a:p>
                      <a:pPr>
                        <a:lnSpc>
                          <a:spcPct val="115000"/>
                        </a:lnSpc>
                        <a:spcBef>
                          <a:spcPts val="1000"/>
                        </a:spcBef>
                        <a:spcAft>
                          <a:spcPts val="1000"/>
                        </a:spcAft>
                      </a:pPr>
                      <a:r>
                        <a:rPr lang="en-US" sz="1800" dirty="0"/>
                        <a:t>0.063253 </a:t>
                      </a:r>
                      <a:endParaRPr lang="es-PR" sz="1800" dirty="0">
                        <a:latin typeface="Calibri"/>
                        <a:ea typeface="Times New Roman"/>
                        <a:cs typeface="Times New Roman"/>
                      </a:endParaRPr>
                    </a:p>
                  </a:txBody>
                  <a:tcPr marL="68580" marR="68580" marT="0" marB="0">
                    <a:solidFill>
                      <a:schemeClr val="tx2">
                        <a:lumMod val="20000"/>
                        <a:lumOff val="80000"/>
                      </a:schemeClr>
                    </a:solidFill>
                  </a:tcPr>
                </a:tc>
                <a:tc>
                  <a:txBody>
                    <a:bodyPr/>
                    <a:lstStyle/>
                    <a:p>
                      <a:pPr>
                        <a:lnSpc>
                          <a:spcPct val="115000"/>
                        </a:lnSpc>
                        <a:spcBef>
                          <a:spcPts val="1000"/>
                        </a:spcBef>
                        <a:spcAft>
                          <a:spcPts val="1000"/>
                        </a:spcAft>
                      </a:pPr>
                      <a:r>
                        <a:rPr lang="en-US" sz="1800" dirty="0"/>
                        <a:t>5 </a:t>
                      </a:r>
                      <a:endParaRPr lang="es-PR" sz="1800" dirty="0">
                        <a:latin typeface="Calibri"/>
                        <a:ea typeface="Times New Roman"/>
                        <a:cs typeface="Times New Roman"/>
                      </a:endParaRPr>
                    </a:p>
                  </a:txBody>
                  <a:tcPr marL="68580" marR="68580" marT="0" marB="0">
                    <a:solidFill>
                      <a:schemeClr val="tx2">
                        <a:lumMod val="20000"/>
                        <a:lumOff val="80000"/>
                      </a:schemeClr>
                    </a:solidFill>
                  </a:tcPr>
                </a:tc>
                <a:tc>
                  <a:txBody>
                    <a:bodyPr/>
                    <a:lstStyle/>
                    <a:p>
                      <a:pPr>
                        <a:lnSpc>
                          <a:spcPct val="115000"/>
                        </a:lnSpc>
                        <a:spcBef>
                          <a:spcPts val="1000"/>
                        </a:spcBef>
                        <a:spcAft>
                          <a:spcPts val="1000"/>
                        </a:spcAft>
                      </a:pPr>
                      <a:r>
                        <a:rPr lang="en-US" sz="1800" dirty="0"/>
                        <a:t>114 </a:t>
                      </a:r>
                      <a:endParaRPr lang="es-PR" sz="1800" dirty="0">
                        <a:solidFill>
                          <a:schemeClr val="tx1"/>
                        </a:solidFill>
                        <a:latin typeface="Calibri"/>
                        <a:ea typeface="Times New Roman"/>
                        <a:cs typeface="Times New Roman"/>
                      </a:endParaRPr>
                    </a:p>
                  </a:txBody>
                  <a:tcPr marL="68580" marR="68580" marT="0" marB="0">
                    <a:solidFill>
                      <a:schemeClr val="tx2">
                        <a:lumMod val="20000"/>
                        <a:lumOff val="80000"/>
                      </a:schemeClr>
                    </a:solidFill>
                  </a:tcPr>
                </a:tc>
                <a:tc>
                  <a:txBody>
                    <a:bodyPr/>
                    <a:lstStyle/>
                    <a:p>
                      <a:pPr>
                        <a:lnSpc>
                          <a:spcPct val="115000"/>
                        </a:lnSpc>
                        <a:spcBef>
                          <a:spcPts val="1000"/>
                        </a:spcBef>
                        <a:spcAft>
                          <a:spcPts val="1000"/>
                        </a:spcAft>
                      </a:pPr>
                      <a:r>
                        <a:rPr lang="en-US" sz="1800" dirty="0"/>
                        <a:t>MDT</a:t>
                      </a:r>
                      <a:endParaRPr lang="es-PR" sz="1800" dirty="0">
                        <a:solidFill>
                          <a:schemeClr val="tx1"/>
                        </a:solidFill>
                        <a:latin typeface="Calibri"/>
                        <a:ea typeface="Times New Roman"/>
                        <a:cs typeface="Times New Roman"/>
                      </a:endParaRPr>
                    </a:p>
                  </a:txBody>
                  <a:tcPr marL="68580" marR="68580" marT="0" marB="0">
                    <a:solidFill>
                      <a:schemeClr val="tx2">
                        <a:lumMod val="20000"/>
                        <a:lumOff val="80000"/>
                      </a:schemeClr>
                    </a:solidFill>
                  </a:tcPr>
                </a:tc>
              </a:tr>
              <a:tr h="0">
                <a:tc>
                  <a:txBody>
                    <a:bodyPr/>
                    <a:lstStyle/>
                    <a:p>
                      <a:pPr>
                        <a:lnSpc>
                          <a:spcPct val="115000"/>
                        </a:lnSpc>
                        <a:spcBef>
                          <a:spcPts val="1000"/>
                        </a:spcBef>
                        <a:spcAft>
                          <a:spcPts val="1000"/>
                        </a:spcAft>
                      </a:pPr>
                      <a:r>
                        <a:rPr lang="en-US" sz="1800" dirty="0"/>
                        <a:t>0.012186 </a:t>
                      </a:r>
                      <a:endParaRPr lang="es-PR" sz="1800" dirty="0">
                        <a:latin typeface="Calibri"/>
                        <a:ea typeface="Times New Roman"/>
                        <a:cs typeface="Times New Roman"/>
                      </a:endParaRPr>
                    </a:p>
                  </a:txBody>
                  <a:tcPr marL="68580" marR="68580" marT="0" marB="0"/>
                </a:tc>
                <a:tc>
                  <a:txBody>
                    <a:bodyPr/>
                    <a:lstStyle/>
                    <a:p>
                      <a:pPr>
                        <a:lnSpc>
                          <a:spcPct val="115000"/>
                        </a:lnSpc>
                        <a:spcBef>
                          <a:spcPts val="1000"/>
                        </a:spcBef>
                        <a:spcAft>
                          <a:spcPts val="1000"/>
                        </a:spcAft>
                      </a:pPr>
                      <a:r>
                        <a:rPr lang="en-US" sz="1800" dirty="0"/>
                        <a:t>4 </a:t>
                      </a:r>
                      <a:endParaRPr lang="es-PR" sz="1800" dirty="0">
                        <a:latin typeface="Calibri"/>
                        <a:ea typeface="Times New Roman"/>
                        <a:cs typeface="Times New Roman"/>
                      </a:endParaRPr>
                    </a:p>
                  </a:txBody>
                  <a:tcPr marL="68580" marR="68580" marT="0" marB="0"/>
                </a:tc>
                <a:tc>
                  <a:txBody>
                    <a:bodyPr/>
                    <a:lstStyle/>
                    <a:p>
                      <a:pPr>
                        <a:lnSpc>
                          <a:spcPct val="115000"/>
                        </a:lnSpc>
                        <a:spcBef>
                          <a:spcPts val="1000"/>
                        </a:spcBef>
                        <a:spcAft>
                          <a:spcPts val="1000"/>
                        </a:spcAft>
                      </a:pPr>
                      <a:r>
                        <a:rPr lang="en-US" sz="1800" dirty="0"/>
                        <a:t>421 </a:t>
                      </a:r>
                      <a:endParaRPr lang="es-PR" sz="1800" dirty="0">
                        <a:latin typeface="Calibri"/>
                        <a:ea typeface="Times New Roman"/>
                        <a:cs typeface="Times New Roman"/>
                      </a:endParaRPr>
                    </a:p>
                  </a:txBody>
                  <a:tcPr marL="68580" marR="68580" marT="0" marB="0"/>
                </a:tc>
                <a:tc>
                  <a:txBody>
                    <a:bodyPr/>
                    <a:lstStyle/>
                    <a:p>
                      <a:pPr>
                        <a:lnSpc>
                          <a:spcPct val="100000"/>
                        </a:lnSpc>
                        <a:spcBef>
                          <a:spcPts val="0"/>
                        </a:spcBef>
                        <a:spcAft>
                          <a:spcPts val="0"/>
                        </a:spcAft>
                      </a:pPr>
                      <a:r>
                        <a:rPr lang="en-US" sz="1800" dirty="0" smtClean="0"/>
                        <a:t>PATH </a:t>
                      </a:r>
                    </a:p>
                    <a:p>
                      <a:pPr>
                        <a:lnSpc>
                          <a:spcPct val="100000"/>
                        </a:lnSpc>
                        <a:spcBef>
                          <a:spcPts val="0"/>
                        </a:spcBef>
                        <a:spcAft>
                          <a:spcPts val="0"/>
                        </a:spcAft>
                      </a:pPr>
                      <a:r>
                        <a:rPr lang="en-US" sz="1800" dirty="0" smtClean="0"/>
                        <a:t>PRHTA </a:t>
                      </a:r>
                      <a:r>
                        <a:rPr lang="en-US" sz="1800" dirty="0"/>
                        <a:t>category</a:t>
                      </a:r>
                      <a:endParaRPr lang="es-PR" sz="1800" dirty="0">
                        <a:latin typeface="Calibri"/>
                        <a:ea typeface="Times New Roman"/>
                        <a:cs typeface="Times New Roman"/>
                      </a:endParaRPr>
                    </a:p>
                  </a:txBody>
                  <a:tcPr marL="68580" marR="68580" marT="0" marB="0"/>
                </a:tc>
              </a:tr>
              <a:tr h="0">
                <a:tc>
                  <a:txBody>
                    <a:bodyPr/>
                    <a:lstStyle/>
                    <a:p>
                      <a:pPr>
                        <a:lnSpc>
                          <a:spcPct val="115000"/>
                        </a:lnSpc>
                        <a:spcBef>
                          <a:spcPts val="1000"/>
                        </a:spcBef>
                        <a:spcAft>
                          <a:spcPts val="1000"/>
                        </a:spcAft>
                      </a:pPr>
                      <a:r>
                        <a:rPr lang="en-US" sz="1800" dirty="0"/>
                        <a:t>Total </a:t>
                      </a:r>
                      <a:endParaRPr lang="es-PR" sz="1800" dirty="0">
                        <a:latin typeface="Calibri"/>
                        <a:ea typeface="Times New Roman"/>
                        <a:cs typeface="Times New Roman"/>
                      </a:endParaRPr>
                    </a:p>
                  </a:txBody>
                  <a:tcPr marL="68580" marR="68580" marT="0" marB="0">
                    <a:solidFill>
                      <a:schemeClr val="tx2">
                        <a:lumMod val="20000"/>
                        <a:lumOff val="80000"/>
                      </a:schemeClr>
                    </a:solidFill>
                  </a:tcPr>
                </a:tc>
                <a:tc>
                  <a:txBody>
                    <a:bodyPr/>
                    <a:lstStyle/>
                    <a:p>
                      <a:pPr>
                        <a:lnSpc>
                          <a:spcPct val="115000"/>
                        </a:lnSpc>
                        <a:spcBef>
                          <a:spcPts val="1000"/>
                        </a:spcBef>
                        <a:spcAft>
                          <a:spcPts val="1000"/>
                        </a:spcAft>
                      </a:pPr>
                      <a:r>
                        <a:rPr lang="en-US" sz="1800" dirty="0"/>
                        <a:t>  </a:t>
                      </a:r>
                      <a:endParaRPr lang="es-PR" sz="1800" dirty="0">
                        <a:latin typeface="Calibri"/>
                        <a:ea typeface="Times New Roman"/>
                        <a:cs typeface="Times New Roman"/>
                      </a:endParaRPr>
                    </a:p>
                  </a:txBody>
                  <a:tcPr marL="68580" marR="68580" marT="0" marB="0">
                    <a:solidFill>
                      <a:schemeClr val="tx2">
                        <a:lumMod val="20000"/>
                        <a:lumOff val="80000"/>
                      </a:schemeClr>
                    </a:solidFill>
                  </a:tcPr>
                </a:tc>
                <a:tc>
                  <a:txBody>
                    <a:bodyPr/>
                    <a:lstStyle/>
                    <a:p>
                      <a:pPr>
                        <a:lnSpc>
                          <a:spcPct val="115000"/>
                        </a:lnSpc>
                        <a:spcBef>
                          <a:spcPts val="1000"/>
                        </a:spcBef>
                        <a:spcAft>
                          <a:spcPts val="1000"/>
                        </a:spcAft>
                      </a:pPr>
                      <a:r>
                        <a:rPr lang="en-US" sz="1800" dirty="0"/>
                        <a:t>578 </a:t>
                      </a:r>
                      <a:endParaRPr lang="es-PR" sz="1800" dirty="0">
                        <a:latin typeface="Calibri"/>
                        <a:ea typeface="Times New Roman"/>
                        <a:cs typeface="Times New Roman"/>
                      </a:endParaRPr>
                    </a:p>
                  </a:txBody>
                  <a:tcPr marL="68580" marR="68580" marT="0" marB="0">
                    <a:solidFill>
                      <a:schemeClr val="tx2">
                        <a:lumMod val="20000"/>
                        <a:lumOff val="80000"/>
                      </a:schemeClr>
                    </a:solidFill>
                  </a:tcPr>
                </a:tc>
                <a:tc>
                  <a:txBody>
                    <a:bodyPr/>
                    <a:lstStyle/>
                    <a:p>
                      <a:pPr>
                        <a:lnSpc>
                          <a:spcPct val="115000"/>
                        </a:lnSpc>
                        <a:spcBef>
                          <a:spcPts val="1000"/>
                        </a:spcBef>
                        <a:spcAft>
                          <a:spcPts val="1000"/>
                        </a:spcAft>
                      </a:pPr>
                      <a:r>
                        <a:rPr lang="en-US" sz="1800" dirty="0"/>
                        <a:t>  </a:t>
                      </a:r>
                      <a:endParaRPr lang="es-PR" sz="1800" dirty="0">
                        <a:latin typeface="Calibri"/>
                        <a:ea typeface="Times New Roman"/>
                        <a:cs typeface="Times New Roman"/>
                      </a:endParaRPr>
                    </a:p>
                  </a:txBody>
                  <a:tcPr marL="68580" marR="68580" marT="0" marB="0">
                    <a:solidFill>
                      <a:schemeClr val="tx2">
                        <a:lumMod val="20000"/>
                        <a:lumOff val="80000"/>
                      </a:schemeClr>
                    </a:solidFill>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Selection of Factors</a:t>
            </a:r>
            <a:endParaRPr lang="es-PR" dirty="0"/>
          </a:p>
        </p:txBody>
      </p:sp>
      <p:sp>
        <p:nvSpPr>
          <p:cNvPr id="4" name="Content Placeholder 3"/>
          <p:cNvSpPr>
            <a:spLocks noGrp="1"/>
          </p:cNvSpPr>
          <p:nvPr>
            <p:ph sz="quarter" idx="1"/>
          </p:nvPr>
        </p:nvSpPr>
        <p:spPr/>
        <p:txBody>
          <a:bodyPr>
            <a:normAutofit/>
          </a:bodyPr>
          <a:lstStyle/>
          <a:p>
            <a:pPr marL="0" indent="0">
              <a:spcBef>
                <a:spcPts val="0"/>
              </a:spcBef>
              <a:buClrTx/>
              <a:buSzTx/>
              <a:defRPr/>
            </a:pPr>
            <a:r>
              <a:rPr lang="en-US" dirty="0" smtClean="0"/>
              <a:t>Previously performed literature review on both transportation and organization was used to select the factors to be studied.  </a:t>
            </a:r>
            <a:endParaRPr lang="es-PR" dirty="0" smtClean="0"/>
          </a:p>
          <a:p>
            <a:pPr marL="0" indent="0">
              <a:spcBef>
                <a:spcPts val="0"/>
              </a:spcBef>
              <a:buClrTx/>
              <a:buSzTx/>
              <a:defRPr/>
            </a:pPr>
            <a:r>
              <a:rPr lang="en-US" dirty="0" smtClean="0"/>
              <a:t>Factors mentioned in literature that, according to Business Dictionary, are also the major components of the internal environment of an organization:  </a:t>
            </a:r>
          </a:p>
          <a:p>
            <a:pPr marL="365760" lvl="1" indent="0">
              <a:spcBef>
                <a:spcPts val="0"/>
              </a:spcBef>
              <a:buClrTx/>
              <a:buSzTx/>
              <a:defRPr/>
            </a:pPr>
            <a:r>
              <a:rPr lang="en-US" dirty="0" smtClean="0"/>
              <a:t>organization's mission statement</a:t>
            </a:r>
          </a:p>
          <a:p>
            <a:pPr marL="365760" lvl="1" indent="0">
              <a:spcBef>
                <a:spcPts val="0"/>
              </a:spcBef>
              <a:buClrTx/>
              <a:buSzTx/>
              <a:defRPr/>
            </a:pPr>
            <a:r>
              <a:rPr lang="en-US" dirty="0" smtClean="0"/>
              <a:t>leadership styles</a:t>
            </a:r>
          </a:p>
          <a:p>
            <a:pPr marL="365760" lvl="1" indent="0">
              <a:spcBef>
                <a:spcPts val="0"/>
              </a:spcBef>
              <a:buClrTx/>
              <a:buSzTx/>
              <a:defRPr/>
            </a:pPr>
            <a:r>
              <a:rPr lang="en-US" dirty="0" smtClean="0"/>
              <a:t>organizational culture.  </a:t>
            </a:r>
          </a:p>
          <a:p>
            <a:pPr marL="0" indent="0">
              <a:spcBef>
                <a:spcPts val="0"/>
              </a:spcBef>
              <a:buClrTx/>
              <a:buSzTx/>
              <a:defRPr/>
            </a:pPr>
            <a:r>
              <a:rPr lang="en-US" b="1" dirty="0" smtClean="0"/>
              <a:t>Institutional structure</a:t>
            </a:r>
            <a:r>
              <a:rPr lang="en-US" dirty="0" smtClean="0"/>
              <a:t> is added, as it was specifically considered important by Leland &amp; </a:t>
            </a:r>
            <a:r>
              <a:rPr lang="en-US" dirty="0" err="1" smtClean="0"/>
              <a:t>Smirnova</a:t>
            </a:r>
            <a:r>
              <a:rPr lang="en-US" dirty="0" smtClean="0"/>
              <a:t> (2008) and Marsden &amp; May (2006). </a:t>
            </a:r>
          </a:p>
          <a:p>
            <a:pPr marL="0" indent="0">
              <a:spcBef>
                <a:spcPts val="0"/>
              </a:spcBef>
              <a:buClrTx/>
              <a:buSzTx/>
              <a:defRPr/>
            </a:pPr>
            <a:endParaRPr lang="en-US" dirty="0" smtClean="0"/>
          </a:p>
          <a:p>
            <a:endParaRPr lang="es-P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Custom 2">
      <a:dk1>
        <a:sysClr val="windowText" lastClr="000000"/>
      </a:dk1>
      <a:lt1>
        <a:sysClr val="window" lastClr="FFFFFF"/>
      </a:lt1>
      <a:dk2>
        <a:srgbClr val="FB5C03"/>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994</TotalTime>
  <Words>4029</Words>
  <Application>Microsoft Office PowerPoint</Application>
  <PresentationFormat>On-screen Show (4:3)</PresentationFormat>
  <Paragraphs>524</Paragraphs>
  <Slides>30</Slides>
  <Notes>8</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Oriel</vt:lpstr>
      <vt:lpstr>Organizational Factors  in Transit</vt:lpstr>
      <vt:lpstr>Agenda</vt:lpstr>
      <vt:lpstr>Introduction</vt:lpstr>
      <vt:lpstr>Objective      Scope</vt:lpstr>
      <vt:lpstr>Background Information</vt:lpstr>
      <vt:lpstr>Methodology</vt:lpstr>
      <vt:lpstr>Methodology</vt:lpstr>
      <vt:lpstr>Cluster Analysis to Determine Sample for Conceptual Analysis </vt:lpstr>
      <vt:lpstr>Selection of Factors</vt:lpstr>
      <vt:lpstr>Selection of Factors</vt:lpstr>
      <vt:lpstr>Survey</vt:lpstr>
      <vt:lpstr> Information Gathered Through Institutions’ Websites</vt:lpstr>
      <vt:lpstr>Results</vt:lpstr>
      <vt:lpstr>Mission</vt:lpstr>
      <vt:lpstr>Mission Statement</vt:lpstr>
      <vt:lpstr>Leadership Style</vt:lpstr>
      <vt:lpstr>Leadership Style…</vt:lpstr>
      <vt:lpstr>Governance</vt:lpstr>
      <vt:lpstr>…Leadership…</vt:lpstr>
      <vt:lpstr>…Leadership…</vt:lpstr>
      <vt:lpstr>Leadership</vt:lpstr>
      <vt:lpstr>Institutional Structure</vt:lpstr>
      <vt:lpstr>Organizational Culture…</vt:lpstr>
      <vt:lpstr>…Organizational Culture</vt:lpstr>
      <vt:lpstr>…Organizational Culture: History…</vt:lpstr>
      <vt:lpstr>…Organizational Culture</vt:lpstr>
      <vt:lpstr>Conclusion and Recommendations</vt:lpstr>
      <vt:lpstr>Concluding Discussion</vt:lpstr>
      <vt:lpstr>Recommendationsfor Further Study</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Organizational Factors  in Transit</dc:title>
  <dc:creator>Zaida</dc:creator>
  <cp:lastModifiedBy>Grisel</cp:lastModifiedBy>
  <cp:revision>98</cp:revision>
  <dcterms:created xsi:type="dcterms:W3CDTF">2010-05-17T14:54:38Z</dcterms:created>
  <dcterms:modified xsi:type="dcterms:W3CDTF">2010-08-12T13:50:18Z</dcterms:modified>
</cp:coreProperties>
</file>