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3" r:id="rId7"/>
    <p:sldId id="262" r:id="rId8"/>
    <p:sldId id="264" r:id="rId9"/>
    <p:sldId id="265" r:id="rId10"/>
    <p:sldId id="266" r:id="rId11"/>
    <p:sldId id="267" r:id="rId12"/>
    <p:sldId id="268" r:id="rId13"/>
    <p:sldId id="269" r:id="rId14"/>
    <p:sldId id="277" r:id="rId15"/>
    <p:sldId id="270" r:id="rId16"/>
    <p:sldId id="271" r:id="rId17"/>
    <p:sldId id="272" r:id="rId18"/>
    <p:sldId id="273" r:id="rId19"/>
    <p:sldId id="274" r:id="rId20"/>
    <p:sldId id="275" r:id="rId21"/>
    <p:sldId id="276" r:id="rId22"/>
    <p:sldId id="278" r:id="rId23"/>
    <p:sldId id="279" r:id="rId24"/>
    <p:sldId id="280" r:id="rId25"/>
    <p:sldId id="282" r:id="rId26"/>
    <p:sldId id="281" r:id="rId27"/>
    <p:sldId id="283" r:id="rId28"/>
    <p:sldId id="284" r:id="rId29"/>
    <p:sldId id="285" r:id="rId30"/>
    <p:sldId id="286" r:id="rId31"/>
    <p:sldId id="287" r:id="rId32"/>
    <p:sldId id="290" r:id="rId33"/>
    <p:sldId id="289" r:id="rId34"/>
    <p:sldId id="288" r:id="rId35"/>
    <p:sldId id="291" r:id="rId36"/>
    <p:sldId id="292" r:id="rId37"/>
    <p:sldId id="293"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8" autoAdjust="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15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ictor\Desktop\INFORME%202009-10%20D.D.E\Copy%20of%20table_03_05_0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Victor\Desktop\INFORME%202009-10%20D.D.E\Copy%20of%20table_03_05_06.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ictor\Desktop\INFORME%202009-10%20D.D.E\estadistica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Victor\Desktop\INFORME%202009-10%20D.D.E\estadistica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Victor\Desktop\INFORME%202009-10%20D.D.E\estadistica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Victor\Desktop\INFORME%202009-10%20D.D.E\estadistica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Victor\Desktop\INFORME%202009-10%20D.D.E\estadistica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Victor\Desktop\INFORME%202009-10%20D.D.E\estadistica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000" dirty="0" err="1"/>
              <a:t>Viajes</a:t>
            </a:r>
            <a:r>
              <a:rPr lang="en-US" sz="2000" dirty="0"/>
              <a:t> </a:t>
            </a:r>
            <a:r>
              <a:rPr lang="en-US" sz="2000" dirty="0" err="1"/>
              <a:t>Anuales</a:t>
            </a:r>
            <a:r>
              <a:rPr lang="en-US" sz="2000" dirty="0"/>
              <a:t> </a:t>
            </a:r>
            <a:r>
              <a:rPr lang="en-US" sz="2000" dirty="0" err="1"/>
              <a:t>Tren</a:t>
            </a:r>
            <a:r>
              <a:rPr lang="en-US" sz="2000" dirty="0"/>
              <a:t> </a:t>
            </a:r>
            <a:r>
              <a:rPr lang="en-US" sz="2000" dirty="0" err="1"/>
              <a:t>Urbano</a:t>
            </a:r>
            <a:endParaRPr lang="en-US" sz="2000" dirty="0"/>
          </a:p>
        </c:rich>
      </c:tx>
    </c:title>
    <c:plotArea>
      <c:layout>
        <c:manualLayout>
          <c:layoutTarget val="inner"/>
          <c:xMode val="edge"/>
          <c:yMode val="edge"/>
          <c:x val="0.21986444529799651"/>
          <c:y val="0.15314102564102575"/>
          <c:w val="0.75777783112476849"/>
          <c:h val="0.74832273369674962"/>
        </c:manualLayout>
      </c:layout>
      <c:lineChart>
        <c:grouping val="standard"/>
        <c:ser>
          <c:idx val="0"/>
          <c:order val="0"/>
          <c:marker>
            <c:symbol val="none"/>
          </c:marker>
          <c:cat>
            <c:numRef>
              <c:f>'3-5-6'!$A$33:$A$36</c:f>
              <c:numCache>
                <c:formatCode>General</c:formatCode>
                <c:ptCount val="4"/>
                <c:pt idx="0">
                  <c:v>2005</c:v>
                </c:pt>
                <c:pt idx="1">
                  <c:v>2006</c:v>
                </c:pt>
                <c:pt idx="2">
                  <c:v>2007</c:v>
                </c:pt>
                <c:pt idx="3">
                  <c:v>2008</c:v>
                </c:pt>
              </c:numCache>
            </c:numRef>
          </c:cat>
          <c:val>
            <c:numRef>
              <c:f>'3-5-6'!$B$33:$B$36</c:f>
              <c:numCache>
                <c:formatCode>#,##0</c:formatCode>
                <c:ptCount val="4"/>
                <c:pt idx="0">
                  <c:v>2182668</c:v>
                </c:pt>
                <c:pt idx="1">
                  <c:v>6895972</c:v>
                </c:pt>
                <c:pt idx="2">
                  <c:v>7822790</c:v>
                </c:pt>
                <c:pt idx="3">
                  <c:v>8699611</c:v>
                </c:pt>
              </c:numCache>
            </c:numRef>
          </c:val>
        </c:ser>
        <c:marker val="1"/>
        <c:axId val="64534400"/>
        <c:axId val="64535936"/>
      </c:lineChart>
      <c:catAx>
        <c:axId val="64534400"/>
        <c:scaling>
          <c:orientation val="minMax"/>
        </c:scaling>
        <c:axPos val="b"/>
        <c:numFmt formatCode="General" sourceLinked="1"/>
        <c:majorTickMark val="none"/>
        <c:tickLblPos val="nextTo"/>
        <c:crossAx val="64535936"/>
        <c:crosses val="autoZero"/>
        <c:auto val="1"/>
        <c:lblAlgn val="ctr"/>
        <c:lblOffset val="100"/>
      </c:catAx>
      <c:valAx>
        <c:axId val="64535936"/>
        <c:scaling>
          <c:orientation val="minMax"/>
        </c:scaling>
        <c:axPos val="l"/>
        <c:majorGridlines/>
        <c:title>
          <c:tx>
            <c:rich>
              <a:bodyPr/>
              <a:lstStyle/>
              <a:p>
                <a:pPr>
                  <a:defRPr/>
                </a:pPr>
                <a:r>
                  <a:rPr lang="en-US" sz="2000" dirty="0" err="1"/>
                  <a:t>Pasajeros</a:t>
                </a:r>
                <a:endParaRPr lang="en-US" sz="2000" dirty="0"/>
              </a:p>
            </c:rich>
          </c:tx>
        </c:title>
        <c:numFmt formatCode="#,##0" sourceLinked="1"/>
        <c:majorTickMark val="none"/>
        <c:tickLblPos val="nextTo"/>
        <c:crossAx val="64534400"/>
        <c:crosses val="autoZero"/>
        <c:crossBetween val="between"/>
      </c:valAx>
      <c:spPr>
        <a:solidFill>
          <a:schemeClr val="accent3">
            <a:lumMod val="40000"/>
            <a:lumOff val="60000"/>
          </a:schemeClr>
        </a:solidFill>
      </c:spPr>
    </c:plotArea>
    <c:plotVisOnly val="1"/>
    <c:dispBlanksAs val="gap"/>
  </c:chart>
  <c:spPr>
    <a:solidFill>
      <a:srgbClr val="9BBB59">
        <a:lumMod val="60000"/>
        <a:lumOff val="40000"/>
      </a:srgbClr>
    </a:solidFill>
    <a:effectLst>
      <a:innerShdw blurRad="114300">
        <a:prstClr val="black"/>
      </a:innerShdw>
    </a:effectLst>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000" b="1" i="0" u="none" strike="noStrike" baseline="0" dirty="0" err="1"/>
              <a:t>Viajes</a:t>
            </a:r>
            <a:r>
              <a:rPr lang="en-US" sz="2000" b="1" i="0" u="none" strike="noStrike" baseline="0" dirty="0"/>
              <a:t> </a:t>
            </a:r>
            <a:r>
              <a:rPr lang="en-US" sz="2000" b="1" i="0" u="none" strike="noStrike" baseline="0" dirty="0" err="1"/>
              <a:t>Anuales</a:t>
            </a:r>
            <a:r>
              <a:rPr lang="en-US" sz="2000" b="1" i="0" u="none" strike="noStrike" baseline="0" dirty="0"/>
              <a:t> Autobuses </a:t>
            </a:r>
            <a:endParaRPr lang="en-US" sz="2000" b="1" dirty="0"/>
          </a:p>
        </c:rich>
      </c:tx>
    </c:title>
    <c:plotArea>
      <c:layout>
        <c:manualLayout>
          <c:layoutTarget val="inner"/>
          <c:xMode val="edge"/>
          <c:yMode val="edge"/>
          <c:x val="0.22008802253376863"/>
          <c:y val="0.1916025641025641"/>
          <c:w val="0.757554253888996"/>
          <c:h val="0.70986119523521096"/>
        </c:manualLayout>
      </c:layout>
      <c:lineChart>
        <c:grouping val="standard"/>
        <c:ser>
          <c:idx val="0"/>
          <c:order val="0"/>
          <c:marker>
            <c:symbol val="none"/>
          </c:marker>
          <c:cat>
            <c:numRef>
              <c:f>'3-5-6'!$A$48:$A$51</c:f>
              <c:numCache>
                <c:formatCode>General</c:formatCode>
                <c:ptCount val="4"/>
                <c:pt idx="0">
                  <c:v>2005</c:v>
                </c:pt>
                <c:pt idx="1">
                  <c:v>2006</c:v>
                </c:pt>
                <c:pt idx="2">
                  <c:v>2007</c:v>
                </c:pt>
                <c:pt idx="3">
                  <c:v>2008</c:v>
                </c:pt>
              </c:numCache>
            </c:numRef>
          </c:cat>
          <c:val>
            <c:numRef>
              <c:f>'3-5-6'!$B$48:$B$51</c:f>
              <c:numCache>
                <c:formatCode>#,##0</c:formatCode>
                <c:ptCount val="4"/>
                <c:pt idx="0">
                  <c:v>28394288</c:v>
                </c:pt>
                <c:pt idx="1">
                  <c:v>22628112</c:v>
                </c:pt>
                <c:pt idx="2">
                  <c:v>17927383</c:v>
                </c:pt>
                <c:pt idx="3">
                  <c:v>14751111</c:v>
                </c:pt>
              </c:numCache>
            </c:numRef>
          </c:val>
        </c:ser>
        <c:marker val="1"/>
        <c:axId val="64548224"/>
        <c:axId val="65475712"/>
      </c:lineChart>
      <c:catAx>
        <c:axId val="64548224"/>
        <c:scaling>
          <c:orientation val="minMax"/>
        </c:scaling>
        <c:axPos val="b"/>
        <c:numFmt formatCode="General" sourceLinked="1"/>
        <c:majorTickMark val="none"/>
        <c:tickLblPos val="nextTo"/>
        <c:crossAx val="65475712"/>
        <c:crosses val="autoZero"/>
        <c:auto val="1"/>
        <c:lblAlgn val="ctr"/>
        <c:lblOffset val="100"/>
      </c:catAx>
      <c:valAx>
        <c:axId val="65475712"/>
        <c:scaling>
          <c:orientation val="minMax"/>
        </c:scaling>
        <c:axPos val="l"/>
        <c:majorGridlines/>
        <c:title>
          <c:tx>
            <c:rich>
              <a:bodyPr/>
              <a:lstStyle/>
              <a:p>
                <a:pPr>
                  <a:defRPr/>
                </a:pPr>
                <a:r>
                  <a:rPr lang="en-US" sz="2000" dirty="0" err="1" smtClean="0"/>
                  <a:t>Pasajeros</a:t>
                </a:r>
                <a:endParaRPr lang="en-US" sz="2000" dirty="0"/>
              </a:p>
            </c:rich>
          </c:tx>
        </c:title>
        <c:numFmt formatCode="#,##0" sourceLinked="1"/>
        <c:majorTickMark val="none"/>
        <c:tickLblPos val="nextTo"/>
        <c:crossAx val="64548224"/>
        <c:crosses val="autoZero"/>
        <c:crossBetween val="between"/>
      </c:valAx>
      <c:spPr>
        <a:solidFill>
          <a:schemeClr val="accent3">
            <a:lumMod val="40000"/>
            <a:lumOff val="60000"/>
          </a:schemeClr>
        </a:solidFill>
      </c:spPr>
    </c:plotArea>
    <c:plotVisOnly val="1"/>
    <c:dispBlanksAs val="gap"/>
  </c:chart>
  <c:spPr>
    <a:solidFill>
      <a:srgbClr val="9BBB59">
        <a:lumMod val="60000"/>
        <a:lumOff val="40000"/>
      </a:srgbClr>
    </a:solidFill>
    <a:effectLst>
      <a:innerShdw blurRad="114300">
        <a:prstClr val="black"/>
      </a:innerShdw>
    </a:effectLst>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Usuarios</a:t>
            </a:r>
          </a:p>
        </c:rich>
      </c:tx>
    </c:title>
    <c:view3D>
      <c:rotX val="30"/>
      <c:perspective val="30"/>
    </c:view3D>
    <c:plotArea>
      <c:layout/>
      <c:pie3DChart>
        <c:varyColors val="1"/>
        <c:ser>
          <c:idx val="0"/>
          <c:order val="0"/>
          <c:spPr>
            <a:effectLst>
              <a:innerShdw blurRad="114300">
                <a:schemeClr val="accent3">
                  <a:lumMod val="50000"/>
                </a:schemeClr>
              </a:innerShdw>
            </a:effectLst>
            <a:scene3d>
              <a:camera prst="orthographicFront"/>
              <a:lightRig rig="threePt" dir="t"/>
            </a:scene3d>
            <a:sp3d prstMaterial="dkEdge"/>
          </c:spPr>
          <c:explosion val="25"/>
          <c:dLbls>
            <c:txPr>
              <a:bodyPr/>
              <a:lstStyle/>
              <a:p>
                <a:pPr>
                  <a:defRPr sz="1100" baseline="0"/>
                </a:pPr>
                <a:endParaRPr lang="en-US"/>
              </a:p>
            </c:txPr>
            <c:showPercent val="1"/>
            <c:showLeaderLines val="1"/>
          </c:dLbls>
          <c:cat>
            <c:strRef>
              <c:f>Sheet1!$A$3:$A$6</c:f>
              <c:strCache>
                <c:ptCount val="4"/>
                <c:pt idx="0">
                  <c:v>Frecuentes</c:v>
                </c:pt>
                <c:pt idx="1">
                  <c:v>Ocasionales</c:v>
                </c:pt>
                <c:pt idx="2">
                  <c:v>No lo he usado</c:v>
                </c:pt>
                <c:pt idx="3">
                  <c:v>No lo conozco</c:v>
                </c:pt>
              </c:strCache>
            </c:strRef>
          </c:cat>
          <c:val>
            <c:numRef>
              <c:f>Sheet1!$B$3:$B$6</c:f>
              <c:numCache>
                <c:formatCode>General</c:formatCode>
                <c:ptCount val="4"/>
                <c:pt idx="0">
                  <c:v>34</c:v>
                </c:pt>
                <c:pt idx="1">
                  <c:v>49</c:v>
                </c:pt>
                <c:pt idx="2">
                  <c:v>51</c:v>
                </c:pt>
                <c:pt idx="3">
                  <c:v>1</c:v>
                </c:pt>
              </c:numCache>
            </c:numRef>
          </c:val>
        </c:ser>
        <c:dLbls>
          <c:showPercent val="1"/>
        </c:dLbls>
      </c:pie3DChart>
    </c:plotArea>
    <c:legend>
      <c:legendPos val="r"/>
      <c:txPr>
        <a:bodyPr/>
        <a:lstStyle/>
        <a:p>
          <a:pPr>
            <a:defRPr sz="1200"/>
          </a:pPr>
          <a:endParaRPr lang="en-US"/>
        </a:p>
      </c:txPr>
    </c:legend>
    <c:plotVisOnly val="1"/>
  </c:chart>
  <c:spPr>
    <a:solidFill>
      <a:schemeClr val="accent3">
        <a:lumMod val="40000"/>
        <a:lumOff val="60000"/>
      </a:schemeClr>
    </a:solidFill>
    <a:effectLst>
      <a:innerShdw blurRad="114300">
        <a:prstClr val="black"/>
      </a:innerShdw>
    </a:effectLst>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Modo utilizado para realizar el viaje</a:t>
            </a:r>
          </a:p>
        </c:rich>
      </c:tx>
    </c:title>
    <c:view3D>
      <c:rotX val="30"/>
      <c:perspective val="30"/>
    </c:view3D>
    <c:plotArea>
      <c:layout/>
      <c:pie3DChart>
        <c:varyColors val="1"/>
        <c:ser>
          <c:idx val="0"/>
          <c:order val="0"/>
          <c:spPr>
            <a:effectLst>
              <a:innerShdw blurRad="114300">
                <a:prstClr val="black"/>
              </a:innerShdw>
            </a:effectLst>
            <a:scene3d>
              <a:camera prst="orthographicFront"/>
              <a:lightRig rig="threePt" dir="t"/>
            </a:scene3d>
            <a:sp3d prstMaterial="dkEdge"/>
          </c:spPr>
          <c:explosion val="25"/>
          <c:dLbls>
            <c:showPercent val="1"/>
            <c:showLeaderLines val="1"/>
          </c:dLbls>
          <c:cat>
            <c:strRef>
              <c:f>Sheet1!$A$16:$A$20</c:f>
              <c:strCache>
                <c:ptCount val="5"/>
                <c:pt idx="0">
                  <c:v>Carro Público</c:v>
                </c:pt>
                <c:pt idx="1">
                  <c:v>Autobuses</c:v>
                </c:pt>
                <c:pt idx="2">
                  <c:v>Tren Urbano</c:v>
                </c:pt>
                <c:pt idx="3">
                  <c:v>Vehículo Privado</c:v>
                </c:pt>
                <c:pt idx="4">
                  <c:v>Caminar</c:v>
                </c:pt>
              </c:strCache>
            </c:strRef>
          </c:cat>
          <c:val>
            <c:numRef>
              <c:f>Sheet1!$B$16:$B$20</c:f>
              <c:numCache>
                <c:formatCode>General</c:formatCode>
                <c:ptCount val="5"/>
                <c:pt idx="0">
                  <c:v>14</c:v>
                </c:pt>
                <c:pt idx="1">
                  <c:v>25</c:v>
                </c:pt>
                <c:pt idx="2">
                  <c:v>40</c:v>
                </c:pt>
                <c:pt idx="3">
                  <c:v>99</c:v>
                </c:pt>
                <c:pt idx="4">
                  <c:v>14</c:v>
                </c:pt>
              </c:numCache>
            </c:numRef>
          </c:val>
        </c:ser>
        <c:dLbls>
          <c:showPercent val="1"/>
        </c:dLbls>
      </c:pie3DChart>
    </c:plotArea>
    <c:legend>
      <c:legendPos val="r"/>
      <c:txPr>
        <a:bodyPr/>
        <a:lstStyle/>
        <a:p>
          <a:pPr>
            <a:defRPr sz="1200"/>
          </a:pPr>
          <a:endParaRPr lang="en-US"/>
        </a:p>
      </c:txPr>
    </c:legend>
    <c:plotVisOnly val="1"/>
  </c:chart>
  <c:spPr>
    <a:solidFill>
      <a:srgbClr val="9BBB59">
        <a:lumMod val="40000"/>
        <a:lumOff val="60000"/>
      </a:srgbClr>
    </a:solidFill>
    <a:effectLst>
      <a:innerShdw blurRad="114300">
        <a:prstClr val="black"/>
      </a:innerShdw>
    </a:effectLst>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u="none" strike="noStrike" baseline="0"/>
              <a:t>Perceptions of private car</a:t>
            </a:r>
            <a:endParaRPr lang="en-US"/>
          </a:p>
        </c:rich>
      </c:tx>
    </c:title>
    <c:view3D>
      <c:rAngAx val="1"/>
    </c:view3D>
    <c:plotArea>
      <c:layout/>
      <c:bar3DChart>
        <c:barDir val="col"/>
        <c:grouping val="clustered"/>
        <c:ser>
          <c:idx val="0"/>
          <c:order val="0"/>
          <c:tx>
            <c:strRef>
              <c:f>Sheet1!$B$55</c:f>
              <c:strCache>
                <c:ptCount val="1"/>
                <c:pt idx="0">
                  <c:v>1</c:v>
                </c:pt>
              </c:strCache>
            </c:strRef>
          </c:tx>
          <c:spPr>
            <a:solidFill>
              <a:srgbClr val="FF0000"/>
            </a:solidFill>
          </c:spPr>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Sheet1!$B$56:$B$63</c:f>
              <c:numCache>
                <c:formatCode>General</c:formatCode>
                <c:ptCount val="8"/>
                <c:pt idx="0">
                  <c:v>56</c:v>
                </c:pt>
                <c:pt idx="1">
                  <c:v>71</c:v>
                </c:pt>
                <c:pt idx="2">
                  <c:v>24</c:v>
                </c:pt>
                <c:pt idx="3">
                  <c:v>13</c:v>
                </c:pt>
                <c:pt idx="4">
                  <c:v>23</c:v>
                </c:pt>
                <c:pt idx="5">
                  <c:v>67</c:v>
                </c:pt>
                <c:pt idx="6">
                  <c:v>97</c:v>
                </c:pt>
                <c:pt idx="7">
                  <c:v>106</c:v>
                </c:pt>
              </c:numCache>
            </c:numRef>
          </c:val>
        </c:ser>
        <c:ser>
          <c:idx val="1"/>
          <c:order val="1"/>
          <c:tx>
            <c:strRef>
              <c:f>Sheet1!$C$55</c:f>
              <c:strCache>
                <c:ptCount val="1"/>
                <c:pt idx="0">
                  <c:v>2</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Sheet1!$C$56:$C$63</c:f>
              <c:numCache>
                <c:formatCode>General</c:formatCode>
                <c:ptCount val="8"/>
                <c:pt idx="0">
                  <c:v>27</c:v>
                </c:pt>
                <c:pt idx="1">
                  <c:v>17</c:v>
                </c:pt>
                <c:pt idx="2">
                  <c:v>20</c:v>
                </c:pt>
                <c:pt idx="3">
                  <c:v>5</c:v>
                </c:pt>
                <c:pt idx="4">
                  <c:v>8</c:v>
                </c:pt>
                <c:pt idx="5">
                  <c:v>22</c:v>
                </c:pt>
                <c:pt idx="6">
                  <c:v>17</c:v>
                </c:pt>
                <c:pt idx="7">
                  <c:v>8</c:v>
                </c:pt>
              </c:numCache>
            </c:numRef>
          </c:val>
        </c:ser>
        <c:ser>
          <c:idx val="2"/>
          <c:order val="2"/>
          <c:tx>
            <c:strRef>
              <c:f>Sheet1!$D$55</c:f>
              <c:strCache>
                <c:ptCount val="1"/>
                <c:pt idx="0">
                  <c:v>3</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Sheet1!$D$56:$D$63</c:f>
              <c:numCache>
                <c:formatCode>General</c:formatCode>
                <c:ptCount val="8"/>
                <c:pt idx="0">
                  <c:v>12</c:v>
                </c:pt>
                <c:pt idx="1">
                  <c:v>11</c:v>
                </c:pt>
                <c:pt idx="2">
                  <c:v>21</c:v>
                </c:pt>
                <c:pt idx="3">
                  <c:v>4</c:v>
                </c:pt>
                <c:pt idx="4">
                  <c:v>12</c:v>
                </c:pt>
                <c:pt idx="5">
                  <c:v>8</c:v>
                </c:pt>
                <c:pt idx="6">
                  <c:v>5</c:v>
                </c:pt>
                <c:pt idx="7">
                  <c:v>2</c:v>
                </c:pt>
              </c:numCache>
            </c:numRef>
          </c:val>
        </c:ser>
        <c:ser>
          <c:idx val="3"/>
          <c:order val="3"/>
          <c:tx>
            <c:strRef>
              <c:f>Sheet1!$E$55</c:f>
              <c:strCache>
                <c:ptCount val="1"/>
                <c:pt idx="0">
                  <c:v>4</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Sheet1!$E$56:$E$63</c:f>
              <c:numCache>
                <c:formatCode>General</c:formatCode>
                <c:ptCount val="8"/>
                <c:pt idx="0">
                  <c:v>13</c:v>
                </c:pt>
                <c:pt idx="1">
                  <c:v>14</c:v>
                </c:pt>
                <c:pt idx="2">
                  <c:v>19</c:v>
                </c:pt>
                <c:pt idx="3">
                  <c:v>1</c:v>
                </c:pt>
                <c:pt idx="4">
                  <c:v>20</c:v>
                </c:pt>
                <c:pt idx="5">
                  <c:v>16</c:v>
                </c:pt>
                <c:pt idx="6">
                  <c:v>6</c:v>
                </c:pt>
                <c:pt idx="7">
                  <c:v>7</c:v>
                </c:pt>
              </c:numCache>
            </c:numRef>
          </c:val>
        </c:ser>
        <c:ser>
          <c:idx val="4"/>
          <c:order val="4"/>
          <c:tx>
            <c:strRef>
              <c:f>Sheet1!$F$55</c:f>
              <c:strCache>
                <c:ptCount val="1"/>
                <c:pt idx="0">
                  <c:v>5</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Sheet1!$F$56:$F$63</c:f>
              <c:numCache>
                <c:formatCode>General</c:formatCode>
                <c:ptCount val="8"/>
                <c:pt idx="0">
                  <c:v>10</c:v>
                </c:pt>
                <c:pt idx="1">
                  <c:v>4</c:v>
                </c:pt>
                <c:pt idx="2">
                  <c:v>10</c:v>
                </c:pt>
                <c:pt idx="3">
                  <c:v>7</c:v>
                </c:pt>
                <c:pt idx="4">
                  <c:v>13</c:v>
                </c:pt>
                <c:pt idx="5">
                  <c:v>7</c:v>
                </c:pt>
                <c:pt idx="6">
                  <c:v>2</c:v>
                </c:pt>
                <c:pt idx="7">
                  <c:v>1</c:v>
                </c:pt>
              </c:numCache>
            </c:numRef>
          </c:val>
        </c:ser>
        <c:ser>
          <c:idx val="5"/>
          <c:order val="5"/>
          <c:tx>
            <c:strRef>
              <c:f>Sheet1!$G$55</c:f>
              <c:strCache>
                <c:ptCount val="1"/>
                <c:pt idx="0">
                  <c:v>6</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Sheet1!$G$56:$G$63</c:f>
              <c:numCache>
                <c:formatCode>General</c:formatCode>
                <c:ptCount val="8"/>
                <c:pt idx="0">
                  <c:v>4</c:v>
                </c:pt>
                <c:pt idx="1">
                  <c:v>6</c:v>
                </c:pt>
                <c:pt idx="2">
                  <c:v>14</c:v>
                </c:pt>
                <c:pt idx="3">
                  <c:v>10</c:v>
                </c:pt>
                <c:pt idx="4">
                  <c:v>20</c:v>
                </c:pt>
                <c:pt idx="5">
                  <c:v>5</c:v>
                </c:pt>
                <c:pt idx="6">
                  <c:v>2</c:v>
                </c:pt>
                <c:pt idx="7">
                  <c:v>3</c:v>
                </c:pt>
              </c:numCache>
            </c:numRef>
          </c:val>
        </c:ser>
        <c:ser>
          <c:idx val="6"/>
          <c:order val="6"/>
          <c:tx>
            <c:strRef>
              <c:f>Sheet1!$H$55</c:f>
              <c:strCache>
                <c:ptCount val="1"/>
                <c:pt idx="0">
                  <c:v>7</c:v>
                </c:pt>
              </c:strCache>
            </c:strRef>
          </c:tx>
          <c:spPr>
            <a:solidFill>
              <a:srgbClr val="FFFF00"/>
            </a:solidFill>
          </c:spPr>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Sheet1!$H$56:$H$63</c:f>
              <c:numCache>
                <c:formatCode>General</c:formatCode>
                <c:ptCount val="8"/>
                <c:pt idx="0">
                  <c:v>10</c:v>
                </c:pt>
                <c:pt idx="1">
                  <c:v>5</c:v>
                </c:pt>
                <c:pt idx="2">
                  <c:v>20</c:v>
                </c:pt>
                <c:pt idx="3">
                  <c:v>88</c:v>
                </c:pt>
                <c:pt idx="4">
                  <c:v>30</c:v>
                </c:pt>
                <c:pt idx="5">
                  <c:v>3</c:v>
                </c:pt>
                <c:pt idx="6">
                  <c:v>5</c:v>
                </c:pt>
                <c:pt idx="7">
                  <c:v>1</c:v>
                </c:pt>
              </c:numCache>
            </c:numRef>
          </c:val>
        </c:ser>
        <c:shape val="box"/>
        <c:axId val="64672512"/>
        <c:axId val="64674048"/>
        <c:axId val="0"/>
      </c:bar3DChart>
      <c:catAx>
        <c:axId val="64672512"/>
        <c:scaling>
          <c:orientation val="minMax"/>
        </c:scaling>
        <c:axPos val="b"/>
        <c:majorTickMark val="none"/>
        <c:tickLblPos val="nextTo"/>
        <c:txPr>
          <a:bodyPr/>
          <a:lstStyle/>
          <a:p>
            <a:pPr>
              <a:defRPr sz="1200"/>
            </a:pPr>
            <a:endParaRPr lang="en-US"/>
          </a:p>
        </c:txPr>
        <c:crossAx val="64674048"/>
        <c:crosses val="autoZero"/>
        <c:auto val="1"/>
        <c:lblAlgn val="ctr"/>
        <c:lblOffset val="100"/>
      </c:catAx>
      <c:valAx>
        <c:axId val="64674048"/>
        <c:scaling>
          <c:orientation val="minMax"/>
        </c:scaling>
        <c:axPos val="l"/>
        <c:majorGridlines/>
        <c:numFmt formatCode="General" sourceLinked="1"/>
        <c:majorTickMark val="none"/>
        <c:tickLblPos val="nextTo"/>
        <c:crossAx val="64672512"/>
        <c:crosses val="autoZero"/>
        <c:crossBetween val="between"/>
      </c:valAx>
    </c:plotArea>
    <c:legend>
      <c:legendPos val="r"/>
    </c:legend>
    <c:plotVisOnly val="1"/>
  </c:chart>
  <c:spPr>
    <a:solidFill>
      <a:schemeClr val="accent3">
        <a:lumMod val="40000"/>
        <a:lumOff val="60000"/>
      </a:schemeClr>
    </a:solidFill>
    <a:scene3d>
      <a:camera prst="orthographicFront"/>
      <a:lightRig rig="threePt" dir="t"/>
    </a:scene3d>
    <a:sp3d>
      <a:bevelT/>
    </a:sp3d>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800" b="1" i="0" u="none" strike="noStrike" baseline="0"/>
              <a:t>Perceptions of autobuses</a:t>
            </a:r>
            <a:endParaRPr lang="en-US"/>
          </a:p>
        </c:rich>
      </c:tx>
    </c:title>
    <c:view3D>
      <c:rAngAx val="1"/>
    </c:view3D>
    <c:plotArea>
      <c:layout/>
      <c:bar3DChart>
        <c:barDir val="col"/>
        <c:grouping val="clustered"/>
        <c:ser>
          <c:idx val="0"/>
          <c:order val="0"/>
          <c:tx>
            <c:strRef>
              <c:f>Sheet1!$B$55</c:f>
              <c:strCache>
                <c:ptCount val="1"/>
                <c:pt idx="0">
                  <c:v>1</c:v>
                </c:pt>
              </c:strCache>
            </c:strRef>
          </c:tx>
          <c:spPr>
            <a:solidFill>
              <a:srgbClr val="FF0000"/>
            </a:solidFill>
          </c:spPr>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Sheet1!$B$78:$B$85</c:f>
              <c:numCache>
                <c:formatCode>General</c:formatCode>
                <c:ptCount val="8"/>
                <c:pt idx="0">
                  <c:v>10</c:v>
                </c:pt>
                <c:pt idx="1">
                  <c:v>7</c:v>
                </c:pt>
                <c:pt idx="2">
                  <c:v>8</c:v>
                </c:pt>
                <c:pt idx="3">
                  <c:v>29</c:v>
                </c:pt>
                <c:pt idx="4">
                  <c:v>5</c:v>
                </c:pt>
                <c:pt idx="5">
                  <c:v>16</c:v>
                </c:pt>
                <c:pt idx="6">
                  <c:v>17</c:v>
                </c:pt>
                <c:pt idx="7">
                  <c:v>14</c:v>
                </c:pt>
              </c:numCache>
            </c:numRef>
          </c:val>
        </c:ser>
        <c:ser>
          <c:idx val="1"/>
          <c:order val="1"/>
          <c:tx>
            <c:strRef>
              <c:f>Sheet1!$C$55</c:f>
              <c:strCache>
                <c:ptCount val="1"/>
                <c:pt idx="0">
                  <c:v>2</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Sheet1!$C$78:$C$85</c:f>
              <c:numCache>
                <c:formatCode>General</c:formatCode>
                <c:ptCount val="8"/>
                <c:pt idx="0">
                  <c:v>4</c:v>
                </c:pt>
                <c:pt idx="1">
                  <c:v>10</c:v>
                </c:pt>
                <c:pt idx="2">
                  <c:v>7</c:v>
                </c:pt>
                <c:pt idx="3">
                  <c:v>19</c:v>
                </c:pt>
                <c:pt idx="4">
                  <c:v>11</c:v>
                </c:pt>
                <c:pt idx="5">
                  <c:v>20</c:v>
                </c:pt>
                <c:pt idx="6">
                  <c:v>13</c:v>
                </c:pt>
                <c:pt idx="7">
                  <c:v>19</c:v>
                </c:pt>
              </c:numCache>
            </c:numRef>
          </c:val>
        </c:ser>
        <c:ser>
          <c:idx val="2"/>
          <c:order val="2"/>
          <c:tx>
            <c:strRef>
              <c:f>Sheet1!$D$55</c:f>
              <c:strCache>
                <c:ptCount val="1"/>
                <c:pt idx="0">
                  <c:v>3</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Sheet1!$D$78:$D$85</c:f>
              <c:numCache>
                <c:formatCode>General</c:formatCode>
                <c:ptCount val="8"/>
                <c:pt idx="0">
                  <c:v>9</c:v>
                </c:pt>
                <c:pt idx="1">
                  <c:v>12</c:v>
                </c:pt>
                <c:pt idx="2">
                  <c:v>9</c:v>
                </c:pt>
                <c:pt idx="3">
                  <c:v>13</c:v>
                </c:pt>
                <c:pt idx="4">
                  <c:v>12</c:v>
                </c:pt>
                <c:pt idx="5">
                  <c:v>16</c:v>
                </c:pt>
                <c:pt idx="6">
                  <c:v>12</c:v>
                </c:pt>
                <c:pt idx="7">
                  <c:v>14</c:v>
                </c:pt>
              </c:numCache>
            </c:numRef>
          </c:val>
        </c:ser>
        <c:ser>
          <c:idx val="3"/>
          <c:order val="3"/>
          <c:tx>
            <c:strRef>
              <c:f>Sheet1!$E$55</c:f>
              <c:strCache>
                <c:ptCount val="1"/>
                <c:pt idx="0">
                  <c:v>4</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Sheet1!$E$78:$E$85</c:f>
              <c:numCache>
                <c:formatCode>General</c:formatCode>
                <c:ptCount val="8"/>
                <c:pt idx="0">
                  <c:v>19</c:v>
                </c:pt>
                <c:pt idx="1">
                  <c:v>25</c:v>
                </c:pt>
                <c:pt idx="2">
                  <c:v>13</c:v>
                </c:pt>
                <c:pt idx="3">
                  <c:v>23</c:v>
                </c:pt>
                <c:pt idx="4">
                  <c:v>22</c:v>
                </c:pt>
                <c:pt idx="5">
                  <c:v>28</c:v>
                </c:pt>
                <c:pt idx="6">
                  <c:v>17</c:v>
                </c:pt>
                <c:pt idx="7">
                  <c:v>26</c:v>
                </c:pt>
              </c:numCache>
            </c:numRef>
          </c:val>
        </c:ser>
        <c:ser>
          <c:idx val="4"/>
          <c:order val="4"/>
          <c:tx>
            <c:strRef>
              <c:f>Sheet1!$F$55</c:f>
              <c:strCache>
                <c:ptCount val="1"/>
                <c:pt idx="0">
                  <c:v>5</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Sheet1!$F$78:$F$85</c:f>
              <c:numCache>
                <c:formatCode>General</c:formatCode>
                <c:ptCount val="8"/>
                <c:pt idx="0">
                  <c:v>10</c:v>
                </c:pt>
                <c:pt idx="1">
                  <c:v>19</c:v>
                </c:pt>
                <c:pt idx="2">
                  <c:v>14</c:v>
                </c:pt>
                <c:pt idx="3">
                  <c:v>9</c:v>
                </c:pt>
                <c:pt idx="4">
                  <c:v>11</c:v>
                </c:pt>
                <c:pt idx="5">
                  <c:v>13</c:v>
                </c:pt>
                <c:pt idx="6">
                  <c:v>17</c:v>
                </c:pt>
                <c:pt idx="7">
                  <c:v>19</c:v>
                </c:pt>
              </c:numCache>
            </c:numRef>
          </c:val>
        </c:ser>
        <c:ser>
          <c:idx val="5"/>
          <c:order val="5"/>
          <c:tx>
            <c:strRef>
              <c:f>Sheet1!$G$55</c:f>
              <c:strCache>
                <c:ptCount val="1"/>
                <c:pt idx="0">
                  <c:v>6</c:v>
                </c:pt>
              </c:strCache>
            </c:strRef>
          </c:tx>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Sheet1!$G$78:$G$85</c:f>
              <c:numCache>
                <c:formatCode>General</c:formatCode>
                <c:ptCount val="8"/>
                <c:pt idx="0">
                  <c:v>21</c:v>
                </c:pt>
                <c:pt idx="1">
                  <c:v>21</c:v>
                </c:pt>
                <c:pt idx="2">
                  <c:v>19</c:v>
                </c:pt>
                <c:pt idx="3">
                  <c:v>15</c:v>
                </c:pt>
                <c:pt idx="4">
                  <c:v>16</c:v>
                </c:pt>
                <c:pt idx="5">
                  <c:v>10</c:v>
                </c:pt>
                <c:pt idx="6">
                  <c:v>23</c:v>
                </c:pt>
                <c:pt idx="7">
                  <c:v>17</c:v>
                </c:pt>
              </c:numCache>
            </c:numRef>
          </c:val>
        </c:ser>
        <c:ser>
          <c:idx val="6"/>
          <c:order val="6"/>
          <c:tx>
            <c:strRef>
              <c:f>Sheet1!$H$55</c:f>
              <c:strCache>
                <c:ptCount val="1"/>
                <c:pt idx="0">
                  <c:v>7</c:v>
                </c:pt>
              </c:strCache>
            </c:strRef>
          </c:tx>
          <c:spPr>
            <a:solidFill>
              <a:srgbClr val="FFFF00"/>
            </a:solidFill>
          </c:spPr>
          <c:cat>
            <c:strRef>
              <c:f>Sheet1!$A$78:$A$85</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Sheet1!$H$78:$H$85</c:f>
              <c:numCache>
                <c:formatCode>General</c:formatCode>
                <c:ptCount val="8"/>
                <c:pt idx="0">
                  <c:v>51</c:v>
                </c:pt>
                <c:pt idx="1">
                  <c:v>28</c:v>
                </c:pt>
                <c:pt idx="2">
                  <c:v>52</c:v>
                </c:pt>
                <c:pt idx="3">
                  <c:v>13</c:v>
                </c:pt>
                <c:pt idx="4">
                  <c:v>43</c:v>
                </c:pt>
                <c:pt idx="5">
                  <c:v>19</c:v>
                </c:pt>
                <c:pt idx="6">
                  <c:v>22</c:v>
                </c:pt>
                <c:pt idx="7">
                  <c:v>13</c:v>
                </c:pt>
              </c:numCache>
            </c:numRef>
          </c:val>
        </c:ser>
        <c:shape val="box"/>
        <c:axId val="65908096"/>
        <c:axId val="65922176"/>
        <c:axId val="0"/>
      </c:bar3DChart>
      <c:catAx>
        <c:axId val="65908096"/>
        <c:scaling>
          <c:orientation val="minMax"/>
        </c:scaling>
        <c:axPos val="b"/>
        <c:numFmt formatCode="General" sourceLinked="1"/>
        <c:majorTickMark val="none"/>
        <c:tickLblPos val="nextTo"/>
        <c:txPr>
          <a:bodyPr/>
          <a:lstStyle/>
          <a:p>
            <a:pPr>
              <a:defRPr sz="1200"/>
            </a:pPr>
            <a:endParaRPr lang="en-US"/>
          </a:p>
        </c:txPr>
        <c:crossAx val="65922176"/>
        <c:crosses val="autoZero"/>
        <c:auto val="1"/>
        <c:lblAlgn val="ctr"/>
        <c:lblOffset val="100"/>
      </c:catAx>
      <c:valAx>
        <c:axId val="65922176"/>
        <c:scaling>
          <c:orientation val="minMax"/>
        </c:scaling>
        <c:axPos val="l"/>
        <c:majorGridlines/>
        <c:numFmt formatCode="General" sourceLinked="1"/>
        <c:majorTickMark val="none"/>
        <c:tickLblPos val="nextTo"/>
        <c:crossAx val="65908096"/>
        <c:crosses val="autoZero"/>
        <c:crossBetween val="between"/>
      </c:valAx>
    </c:plotArea>
    <c:legend>
      <c:legendPos val="r"/>
    </c:legend>
    <c:plotVisOnly val="1"/>
  </c:chart>
  <c:spPr>
    <a:solidFill>
      <a:schemeClr val="accent3">
        <a:lumMod val="40000"/>
        <a:lumOff val="60000"/>
      </a:schemeClr>
    </a:solidFill>
    <a:effectLst>
      <a:innerShdw blurRad="63500" dist="50800" dir="18900000">
        <a:prstClr val="black">
          <a:alpha val="50000"/>
        </a:prstClr>
      </a:innerShdw>
    </a:effectLst>
    <a:scene3d>
      <a:camera prst="orthographicFront"/>
      <a:lightRig rig="threePt" dir="t"/>
    </a:scene3d>
    <a:sp3d>
      <a:bevelT/>
    </a:sp3d>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800" b="1" i="0" u="none" strike="noStrike" baseline="0"/>
              <a:t>Perceptions of Tren Urbano</a:t>
            </a:r>
            <a:endParaRPr lang="en-US"/>
          </a:p>
        </c:rich>
      </c:tx>
    </c:title>
    <c:view3D>
      <c:rAngAx val="1"/>
    </c:view3D>
    <c:plotArea>
      <c:layout/>
      <c:bar3DChart>
        <c:barDir val="col"/>
        <c:grouping val="clustered"/>
        <c:ser>
          <c:idx val="0"/>
          <c:order val="0"/>
          <c:tx>
            <c:strRef>
              <c:f>Sheet1!$B$55</c:f>
              <c:strCache>
                <c:ptCount val="1"/>
                <c:pt idx="0">
                  <c:v>1</c:v>
                </c:pt>
              </c:strCache>
            </c:strRef>
          </c:tx>
          <c:spPr>
            <a:solidFill>
              <a:srgbClr val="FF0000"/>
            </a:solidFill>
          </c:spPr>
          <c:cat>
            <c:strRef>
              <c:f>Sheet1!$A$99:$A$106</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Sheet1!$B$99:$B$106</c:f>
              <c:numCache>
                <c:formatCode>General</c:formatCode>
                <c:ptCount val="8"/>
                <c:pt idx="0">
                  <c:v>74</c:v>
                </c:pt>
                <c:pt idx="1">
                  <c:v>77</c:v>
                </c:pt>
                <c:pt idx="2">
                  <c:v>4</c:v>
                </c:pt>
                <c:pt idx="3">
                  <c:v>7</c:v>
                </c:pt>
                <c:pt idx="4">
                  <c:v>65</c:v>
                </c:pt>
                <c:pt idx="5">
                  <c:v>55</c:v>
                </c:pt>
                <c:pt idx="6">
                  <c:v>53</c:v>
                </c:pt>
                <c:pt idx="7">
                  <c:v>64</c:v>
                </c:pt>
              </c:numCache>
            </c:numRef>
          </c:val>
        </c:ser>
        <c:ser>
          <c:idx val="1"/>
          <c:order val="1"/>
          <c:tx>
            <c:strRef>
              <c:f>Sheet1!$C$55</c:f>
              <c:strCache>
                <c:ptCount val="1"/>
                <c:pt idx="0">
                  <c:v>2</c:v>
                </c:pt>
              </c:strCache>
            </c:strRef>
          </c:tx>
          <c:cat>
            <c:strRef>
              <c:f>Sheet1!$A$99:$A$106</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Sheet1!$C$99:$C$106</c:f>
              <c:numCache>
                <c:formatCode>General</c:formatCode>
                <c:ptCount val="8"/>
                <c:pt idx="0">
                  <c:v>27</c:v>
                </c:pt>
                <c:pt idx="1">
                  <c:v>28</c:v>
                </c:pt>
                <c:pt idx="2">
                  <c:v>13</c:v>
                </c:pt>
                <c:pt idx="3">
                  <c:v>5</c:v>
                </c:pt>
                <c:pt idx="4">
                  <c:v>22</c:v>
                </c:pt>
                <c:pt idx="5">
                  <c:v>25</c:v>
                </c:pt>
                <c:pt idx="6">
                  <c:v>19</c:v>
                </c:pt>
                <c:pt idx="7">
                  <c:v>19</c:v>
                </c:pt>
              </c:numCache>
            </c:numRef>
          </c:val>
        </c:ser>
        <c:ser>
          <c:idx val="2"/>
          <c:order val="2"/>
          <c:tx>
            <c:strRef>
              <c:f>Sheet1!$D$55</c:f>
              <c:strCache>
                <c:ptCount val="1"/>
                <c:pt idx="0">
                  <c:v>3</c:v>
                </c:pt>
              </c:strCache>
            </c:strRef>
          </c:tx>
          <c:cat>
            <c:strRef>
              <c:f>Sheet1!$A$99:$A$106</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Sheet1!$D$99:$D$106</c:f>
              <c:numCache>
                <c:formatCode>General</c:formatCode>
                <c:ptCount val="8"/>
                <c:pt idx="0">
                  <c:v>13</c:v>
                </c:pt>
                <c:pt idx="1">
                  <c:v>8</c:v>
                </c:pt>
                <c:pt idx="2">
                  <c:v>13</c:v>
                </c:pt>
                <c:pt idx="3">
                  <c:v>3</c:v>
                </c:pt>
                <c:pt idx="4">
                  <c:v>7</c:v>
                </c:pt>
                <c:pt idx="5">
                  <c:v>15</c:v>
                </c:pt>
                <c:pt idx="6">
                  <c:v>15</c:v>
                </c:pt>
                <c:pt idx="7">
                  <c:v>14</c:v>
                </c:pt>
              </c:numCache>
            </c:numRef>
          </c:val>
        </c:ser>
        <c:ser>
          <c:idx val="3"/>
          <c:order val="3"/>
          <c:tx>
            <c:strRef>
              <c:f>Sheet1!$E$55</c:f>
              <c:strCache>
                <c:ptCount val="1"/>
                <c:pt idx="0">
                  <c:v>4</c:v>
                </c:pt>
              </c:strCache>
            </c:strRef>
          </c:tx>
          <c:cat>
            <c:strRef>
              <c:f>Sheet1!$A$99:$A$106</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Sheet1!$E$99:$E$106</c:f>
              <c:numCache>
                <c:formatCode>General</c:formatCode>
                <c:ptCount val="8"/>
                <c:pt idx="0">
                  <c:v>9</c:v>
                </c:pt>
                <c:pt idx="1">
                  <c:v>5</c:v>
                </c:pt>
                <c:pt idx="2">
                  <c:v>24</c:v>
                </c:pt>
                <c:pt idx="3">
                  <c:v>15</c:v>
                </c:pt>
                <c:pt idx="4">
                  <c:v>11</c:v>
                </c:pt>
                <c:pt idx="5">
                  <c:v>15</c:v>
                </c:pt>
                <c:pt idx="6">
                  <c:v>16</c:v>
                </c:pt>
                <c:pt idx="7">
                  <c:v>20</c:v>
                </c:pt>
              </c:numCache>
            </c:numRef>
          </c:val>
        </c:ser>
        <c:ser>
          <c:idx val="4"/>
          <c:order val="4"/>
          <c:tx>
            <c:strRef>
              <c:f>Sheet1!$F$55</c:f>
              <c:strCache>
                <c:ptCount val="1"/>
                <c:pt idx="0">
                  <c:v>5</c:v>
                </c:pt>
              </c:strCache>
            </c:strRef>
          </c:tx>
          <c:cat>
            <c:strRef>
              <c:f>Sheet1!$A$99:$A$106</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Sheet1!$F$99:$F$106</c:f>
              <c:numCache>
                <c:formatCode>General</c:formatCode>
                <c:ptCount val="8"/>
                <c:pt idx="0">
                  <c:v>1</c:v>
                </c:pt>
                <c:pt idx="1">
                  <c:v>2</c:v>
                </c:pt>
                <c:pt idx="2">
                  <c:v>9</c:v>
                </c:pt>
                <c:pt idx="3">
                  <c:v>8</c:v>
                </c:pt>
                <c:pt idx="4">
                  <c:v>8</c:v>
                </c:pt>
                <c:pt idx="5">
                  <c:v>3</c:v>
                </c:pt>
                <c:pt idx="6">
                  <c:v>7</c:v>
                </c:pt>
                <c:pt idx="7">
                  <c:v>4</c:v>
                </c:pt>
              </c:numCache>
            </c:numRef>
          </c:val>
        </c:ser>
        <c:ser>
          <c:idx val="5"/>
          <c:order val="5"/>
          <c:tx>
            <c:strRef>
              <c:f>Sheet1!$G$55</c:f>
              <c:strCache>
                <c:ptCount val="1"/>
                <c:pt idx="0">
                  <c:v>6</c:v>
                </c:pt>
              </c:strCache>
            </c:strRef>
          </c:tx>
          <c:cat>
            <c:strRef>
              <c:f>Sheet1!$A$99:$A$106</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Sheet1!$G$99:$G$106</c:f>
              <c:numCache>
                <c:formatCode>General</c:formatCode>
                <c:ptCount val="8"/>
                <c:pt idx="0">
                  <c:v>2</c:v>
                </c:pt>
                <c:pt idx="1">
                  <c:v>1</c:v>
                </c:pt>
                <c:pt idx="2">
                  <c:v>9</c:v>
                </c:pt>
                <c:pt idx="3">
                  <c:v>24</c:v>
                </c:pt>
                <c:pt idx="4">
                  <c:v>7</c:v>
                </c:pt>
                <c:pt idx="5">
                  <c:v>9</c:v>
                </c:pt>
                <c:pt idx="6">
                  <c:v>6</c:v>
                </c:pt>
                <c:pt idx="7">
                  <c:v>2</c:v>
                </c:pt>
              </c:numCache>
            </c:numRef>
          </c:val>
        </c:ser>
        <c:ser>
          <c:idx val="6"/>
          <c:order val="6"/>
          <c:tx>
            <c:strRef>
              <c:f>Sheet1!$H$55</c:f>
              <c:strCache>
                <c:ptCount val="1"/>
                <c:pt idx="0">
                  <c:v>7</c:v>
                </c:pt>
              </c:strCache>
            </c:strRef>
          </c:tx>
          <c:spPr>
            <a:solidFill>
              <a:srgbClr val="FFFF00"/>
            </a:solidFill>
          </c:spPr>
          <c:cat>
            <c:strRef>
              <c:f>Sheet1!$A$99:$A$106</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Sheet1!$H$99:$H$106</c:f>
              <c:numCache>
                <c:formatCode>General</c:formatCode>
                <c:ptCount val="8"/>
                <c:pt idx="0">
                  <c:v>2</c:v>
                </c:pt>
                <c:pt idx="1">
                  <c:v>2</c:v>
                </c:pt>
                <c:pt idx="2">
                  <c:v>51</c:v>
                </c:pt>
                <c:pt idx="3">
                  <c:v>61</c:v>
                </c:pt>
                <c:pt idx="4">
                  <c:v>5</c:v>
                </c:pt>
                <c:pt idx="5">
                  <c:v>2</c:v>
                </c:pt>
                <c:pt idx="6">
                  <c:v>6</c:v>
                </c:pt>
                <c:pt idx="7">
                  <c:v>1</c:v>
                </c:pt>
              </c:numCache>
            </c:numRef>
          </c:val>
        </c:ser>
        <c:shape val="box"/>
        <c:axId val="66357504"/>
        <c:axId val="66379776"/>
        <c:axId val="0"/>
      </c:bar3DChart>
      <c:catAx>
        <c:axId val="66357504"/>
        <c:scaling>
          <c:orientation val="minMax"/>
        </c:scaling>
        <c:axPos val="b"/>
        <c:numFmt formatCode="General" sourceLinked="1"/>
        <c:majorTickMark val="none"/>
        <c:tickLblPos val="nextTo"/>
        <c:txPr>
          <a:bodyPr/>
          <a:lstStyle/>
          <a:p>
            <a:pPr>
              <a:defRPr sz="1200"/>
            </a:pPr>
            <a:endParaRPr lang="en-US"/>
          </a:p>
        </c:txPr>
        <c:crossAx val="66379776"/>
        <c:crosses val="autoZero"/>
        <c:auto val="1"/>
        <c:lblAlgn val="ctr"/>
        <c:lblOffset val="100"/>
      </c:catAx>
      <c:valAx>
        <c:axId val="66379776"/>
        <c:scaling>
          <c:orientation val="minMax"/>
        </c:scaling>
        <c:axPos val="l"/>
        <c:majorGridlines/>
        <c:numFmt formatCode="General" sourceLinked="1"/>
        <c:majorTickMark val="none"/>
        <c:tickLblPos val="nextTo"/>
        <c:crossAx val="66357504"/>
        <c:crosses val="autoZero"/>
        <c:crossBetween val="between"/>
      </c:valAx>
    </c:plotArea>
    <c:legend>
      <c:legendPos val="r"/>
    </c:legend>
    <c:plotVisOnly val="1"/>
  </c:chart>
  <c:spPr>
    <a:solidFill>
      <a:schemeClr val="accent3">
        <a:lumMod val="40000"/>
        <a:lumOff val="60000"/>
      </a:schemeClr>
    </a:solidFill>
    <a:effectLst>
      <a:innerShdw blurRad="114300">
        <a:prstClr val="black"/>
      </a:innerShdw>
    </a:effectLst>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800" b="1" i="0" u="none" strike="noStrike" baseline="0"/>
              <a:t>Perceptions of Carros Publicoso</a:t>
            </a:r>
            <a:endParaRPr lang="en-US"/>
          </a:p>
        </c:rich>
      </c:tx>
    </c:title>
    <c:view3D>
      <c:rAngAx val="1"/>
    </c:view3D>
    <c:plotArea>
      <c:layout/>
      <c:bar3DChart>
        <c:barDir val="col"/>
        <c:grouping val="clustered"/>
        <c:ser>
          <c:idx val="0"/>
          <c:order val="0"/>
          <c:tx>
            <c:strRef>
              <c:f>Sheet1!$B$55</c:f>
              <c:strCache>
                <c:ptCount val="1"/>
                <c:pt idx="0">
                  <c:v>1</c:v>
                </c:pt>
              </c:strCache>
            </c:strRef>
          </c:tx>
          <c:spPr>
            <a:solidFill>
              <a:srgbClr val="FF0000"/>
            </a:solidFill>
          </c:spPr>
          <c:cat>
            <c:strRef>
              <c:f>Sheet1!$A$114:$A$121</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Sheet1!$B$114:$B$121</c:f>
              <c:numCache>
                <c:formatCode>General</c:formatCode>
                <c:ptCount val="8"/>
                <c:pt idx="0">
                  <c:v>11</c:v>
                </c:pt>
                <c:pt idx="1">
                  <c:v>11</c:v>
                </c:pt>
                <c:pt idx="2">
                  <c:v>19</c:v>
                </c:pt>
                <c:pt idx="3">
                  <c:v>50</c:v>
                </c:pt>
                <c:pt idx="4">
                  <c:v>3</c:v>
                </c:pt>
                <c:pt idx="5">
                  <c:v>10</c:v>
                </c:pt>
                <c:pt idx="6">
                  <c:v>7</c:v>
                </c:pt>
                <c:pt idx="7">
                  <c:v>5</c:v>
                </c:pt>
              </c:numCache>
            </c:numRef>
          </c:val>
        </c:ser>
        <c:ser>
          <c:idx val="1"/>
          <c:order val="1"/>
          <c:tx>
            <c:strRef>
              <c:f>Sheet1!$C$55</c:f>
              <c:strCache>
                <c:ptCount val="1"/>
                <c:pt idx="0">
                  <c:v>2</c:v>
                </c:pt>
              </c:strCache>
            </c:strRef>
          </c:tx>
          <c:cat>
            <c:strRef>
              <c:f>Sheet1!$A$114:$A$121</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Sheet1!$C$114:$C$121</c:f>
              <c:numCache>
                <c:formatCode>General</c:formatCode>
                <c:ptCount val="8"/>
                <c:pt idx="0">
                  <c:v>3</c:v>
                </c:pt>
                <c:pt idx="1">
                  <c:v>12</c:v>
                </c:pt>
                <c:pt idx="2">
                  <c:v>9</c:v>
                </c:pt>
                <c:pt idx="3">
                  <c:v>23</c:v>
                </c:pt>
                <c:pt idx="4">
                  <c:v>7</c:v>
                </c:pt>
                <c:pt idx="5">
                  <c:v>12</c:v>
                </c:pt>
                <c:pt idx="6">
                  <c:v>12</c:v>
                </c:pt>
                <c:pt idx="7">
                  <c:v>14</c:v>
                </c:pt>
              </c:numCache>
            </c:numRef>
          </c:val>
        </c:ser>
        <c:ser>
          <c:idx val="2"/>
          <c:order val="2"/>
          <c:tx>
            <c:strRef>
              <c:f>Sheet1!$D$55</c:f>
              <c:strCache>
                <c:ptCount val="1"/>
                <c:pt idx="0">
                  <c:v>3</c:v>
                </c:pt>
              </c:strCache>
            </c:strRef>
          </c:tx>
          <c:cat>
            <c:strRef>
              <c:f>Sheet1!$A$114:$A$121</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Sheet1!$D$114:$D$121</c:f>
              <c:numCache>
                <c:formatCode>General</c:formatCode>
                <c:ptCount val="8"/>
                <c:pt idx="0">
                  <c:v>10</c:v>
                </c:pt>
                <c:pt idx="1">
                  <c:v>9</c:v>
                </c:pt>
                <c:pt idx="2">
                  <c:v>11</c:v>
                </c:pt>
                <c:pt idx="3">
                  <c:v>7</c:v>
                </c:pt>
                <c:pt idx="4">
                  <c:v>10</c:v>
                </c:pt>
                <c:pt idx="5">
                  <c:v>10</c:v>
                </c:pt>
                <c:pt idx="6">
                  <c:v>8</c:v>
                </c:pt>
                <c:pt idx="7">
                  <c:v>8</c:v>
                </c:pt>
              </c:numCache>
            </c:numRef>
          </c:val>
        </c:ser>
        <c:ser>
          <c:idx val="3"/>
          <c:order val="3"/>
          <c:tx>
            <c:strRef>
              <c:f>Sheet1!$E$55</c:f>
              <c:strCache>
                <c:ptCount val="1"/>
                <c:pt idx="0">
                  <c:v>4</c:v>
                </c:pt>
              </c:strCache>
            </c:strRef>
          </c:tx>
          <c:cat>
            <c:strRef>
              <c:f>Sheet1!$A$114:$A$121</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Sheet1!$E$114:$E$121</c:f>
              <c:numCache>
                <c:formatCode>General</c:formatCode>
                <c:ptCount val="8"/>
                <c:pt idx="0">
                  <c:v>15</c:v>
                </c:pt>
                <c:pt idx="1">
                  <c:v>13</c:v>
                </c:pt>
                <c:pt idx="2">
                  <c:v>22</c:v>
                </c:pt>
                <c:pt idx="3">
                  <c:v>14</c:v>
                </c:pt>
                <c:pt idx="4">
                  <c:v>23</c:v>
                </c:pt>
                <c:pt idx="5">
                  <c:v>29</c:v>
                </c:pt>
                <c:pt idx="6">
                  <c:v>32</c:v>
                </c:pt>
                <c:pt idx="7">
                  <c:v>39</c:v>
                </c:pt>
              </c:numCache>
            </c:numRef>
          </c:val>
        </c:ser>
        <c:ser>
          <c:idx val="4"/>
          <c:order val="4"/>
          <c:tx>
            <c:strRef>
              <c:f>Sheet1!$F$55</c:f>
              <c:strCache>
                <c:ptCount val="1"/>
                <c:pt idx="0">
                  <c:v>5</c:v>
                </c:pt>
              </c:strCache>
            </c:strRef>
          </c:tx>
          <c:cat>
            <c:strRef>
              <c:f>Sheet1!$A$114:$A$121</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Sheet1!$F$114:$F$121</c:f>
              <c:numCache>
                <c:formatCode>General</c:formatCode>
                <c:ptCount val="8"/>
                <c:pt idx="0">
                  <c:v>15</c:v>
                </c:pt>
                <c:pt idx="1">
                  <c:v>17</c:v>
                </c:pt>
                <c:pt idx="2">
                  <c:v>11</c:v>
                </c:pt>
                <c:pt idx="3">
                  <c:v>6</c:v>
                </c:pt>
                <c:pt idx="4">
                  <c:v>12</c:v>
                </c:pt>
                <c:pt idx="5">
                  <c:v>16</c:v>
                </c:pt>
                <c:pt idx="6">
                  <c:v>17</c:v>
                </c:pt>
                <c:pt idx="7">
                  <c:v>18</c:v>
                </c:pt>
              </c:numCache>
            </c:numRef>
          </c:val>
        </c:ser>
        <c:ser>
          <c:idx val="5"/>
          <c:order val="5"/>
          <c:tx>
            <c:strRef>
              <c:f>Sheet1!$G$55</c:f>
              <c:strCache>
                <c:ptCount val="1"/>
                <c:pt idx="0">
                  <c:v>6</c:v>
                </c:pt>
              </c:strCache>
            </c:strRef>
          </c:tx>
          <c:cat>
            <c:strRef>
              <c:f>Sheet1!$A$114:$A$121</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Sheet1!$G$114:$G$121</c:f>
              <c:numCache>
                <c:formatCode>General</c:formatCode>
                <c:ptCount val="8"/>
                <c:pt idx="0">
                  <c:v>22</c:v>
                </c:pt>
                <c:pt idx="1">
                  <c:v>20</c:v>
                </c:pt>
                <c:pt idx="2">
                  <c:v>14</c:v>
                </c:pt>
                <c:pt idx="3">
                  <c:v>6</c:v>
                </c:pt>
                <c:pt idx="4">
                  <c:v>19</c:v>
                </c:pt>
                <c:pt idx="5">
                  <c:v>15</c:v>
                </c:pt>
                <c:pt idx="6">
                  <c:v>17</c:v>
                </c:pt>
                <c:pt idx="7">
                  <c:v>21</c:v>
                </c:pt>
              </c:numCache>
            </c:numRef>
          </c:val>
        </c:ser>
        <c:ser>
          <c:idx val="6"/>
          <c:order val="6"/>
          <c:tx>
            <c:strRef>
              <c:f>Sheet1!$H$55</c:f>
              <c:strCache>
                <c:ptCount val="1"/>
                <c:pt idx="0">
                  <c:v>7</c:v>
                </c:pt>
              </c:strCache>
            </c:strRef>
          </c:tx>
          <c:spPr>
            <a:solidFill>
              <a:srgbClr val="FFFF00"/>
            </a:solidFill>
          </c:spPr>
          <c:cat>
            <c:strRef>
              <c:f>Sheet1!$A$114:$A$121</c:f>
              <c:strCache>
                <c:ptCount val="8"/>
                <c:pt idx="0">
                  <c:v>Fast</c:v>
                </c:pt>
                <c:pt idx="1">
                  <c:v>Clean</c:v>
                </c:pt>
                <c:pt idx="2">
                  <c:v>Expensive</c:v>
                </c:pt>
                <c:pt idx="3">
                  <c:v>Unconfortable</c:v>
                </c:pt>
                <c:pt idx="4">
                  <c:v>Eco-friendly</c:v>
                </c:pt>
                <c:pt idx="5">
                  <c:v>Safety</c:v>
                </c:pt>
                <c:pt idx="6">
                  <c:v>Accessibility</c:v>
                </c:pt>
                <c:pt idx="7">
                  <c:v>Availability</c:v>
                </c:pt>
              </c:strCache>
            </c:strRef>
          </c:cat>
          <c:val>
            <c:numRef>
              <c:f>Sheet1!$H$114:$H$121</c:f>
              <c:numCache>
                <c:formatCode>General</c:formatCode>
                <c:ptCount val="8"/>
                <c:pt idx="0">
                  <c:v>46</c:v>
                </c:pt>
                <c:pt idx="1">
                  <c:v>38</c:v>
                </c:pt>
                <c:pt idx="2">
                  <c:v>30</c:v>
                </c:pt>
                <c:pt idx="3">
                  <c:v>13</c:v>
                </c:pt>
                <c:pt idx="4">
                  <c:v>45</c:v>
                </c:pt>
                <c:pt idx="5">
                  <c:v>26</c:v>
                </c:pt>
                <c:pt idx="6">
                  <c:v>26</c:v>
                </c:pt>
                <c:pt idx="7">
                  <c:v>14</c:v>
                </c:pt>
              </c:numCache>
            </c:numRef>
          </c:val>
        </c:ser>
        <c:shape val="box"/>
        <c:axId val="67925120"/>
        <c:axId val="67926656"/>
        <c:axId val="0"/>
      </c:bar3DChart>
      <c:catAx>
        <c:axId val="67925120"/>
        <c:scaling>
          <c:orientation val="minMax"/>
        </c:scaling>
        <c:axPos val="b"/>
        <c:numFmt formatCode="General" sourceLinked="1"/>
        <c:majorTickMark val="none"/>
        <c:tickLblPos val="nextTo"/>
        <c:txPr>
          <a:bodyPr/>
          <a:lstStyle/>
          <a:p>
            <a:pPr>
              <a:defRPr sz="1200"/>
            </a:pPr>
            <a:endParaRPr lang="en-US"/>
          </a:p>
        </c:txPr>
        <c:crossAx val="67926656"/>
        <c:crosses val="autoZero"/>
        <c:auto val="1"/>
        <c:lblAlgn val="ctr"/>
        <c:lblOffset val="100"/>
      </c:catAx>
      <c:valAx>
        <c:axId val="67926656"/>
        <c:scaling>
          <c:orientation val="minMax"/>
        </c:scaling>
        <c:axPos val="l"/>
        <c:majorGridlines/>
        <c:numFmt formatCode="General" sourceLinked="1"/>
        <c:majorTickMark val="none"/>
        <c:tickLblPos val="nextTo"/>
        <c:crossAx val="67925120"/>
        <c:crosses val="autoZero"/>
        <c:crossBetween val="between"/>
      </c:valAx>
    </c:plotArea>
    <c:legend>
      <c:legendPos val="r"/>
    </c:legend>
    <c:plotVisOnly val="1"/>
  </c:chart>
  <c:spPr>
    <a:solidFill>
      <a:schemeClr val="accent3">
        <a:lumMod val="40000"/>
        <a:lumOff val="60000"/>
      </a:schemeClr>
    </a:solidFill>
  </c:sp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562C930-4087-4C8B-B942-AF72BFFEAEC3}" type="datetimeFigureOut">
              <a:rPr lang="es-PR" smtClean="0"/>
              <a:pPr/>
              <a:t>12/08/2010</a:t>
            </a:fld>
            <a:endParaRPr lang="es-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A47B3A7-0A87-4C4D-936B-4CA6F1E78D72}" type="slidenum">
              <a:rPr lang="es-PR" smtClean="0"/>
              <a:pPr/>
              <a:t>‹#›</a:t>
            </a:fld>
            <a:endParaRPr lang="es-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62C930-4087-4C8B-B942-AF72BFFEAEC3}" type="datetimeFigureOut">
              <a:rPr lang="es-PR" smtClean="0"/>
              <a:pPr/>
              <a:t>12/08/2010</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1A47B3A7-0A87-4C4D-936B-4CA6F1E78D72}" type="slidenum">
              <a:rPr lang="es-PR" smtClean="0"/>
              <a:pPr/>
              <a:t>‹#›</a:t>
            </a:fld>
            <a:endParaRPr lang="es-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562C930-4087-4C8B-B942-AF72BFFEAEC3}" type="datetimeFigureOut">
              <a:rPr lang="es-PR" smtClean="0"/>
              <a:pPr/>
              <a:t>12/08/2010</a:t>
            </a:fld>
            <a:endParaRPr lang="es-PR"/>
          </a:p>
        </p:txBody>
      </p:sp>
      <p:sp>
        <p:nvSpPr>
          <p:cNvPr id="5" name="Footer Placeholder 4"/>
          <p:cNvSpPr>
            <a:spLocks noGrp="1"/>
          </p:cNvSpPr>
          <p:nvPr>
            <p:ph type="ftr" sz="quarter" idx="11"/>
          </p:nvPr>
        </p:nvSpPr>
        <p:spPr>
          <a:xfrm>
            <a:off x="457201" y="6248207"/>
            <a:ext cx="5573483" cy="365125"/>
          </a:xfrm>
        </p:spPr>
        <p:txBody>
          <a:bodyPr/>
          <a:lstStyle/>
          <a:p>
            <a:endParaRPr lang="es-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A47B3A7-0A87-4C4D-936B-4CA6F1E78D72}" type="slidenum">
              <a:rPr lang="es-PR" smtClean="0"/>
              <a:pPr/>
              <a:t>‹#›</a:t>
            </a:fld>
            <a:endParaRPr lang="es-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62C930-4087-4C8B-B942-AF72BFFEAEC3}" type="datetimeFigureOut">
              <a:rPr lang="es-PR" smtClean="0"/>
              <a:pPr/>
              <a:t>12/08/2010</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47B3A7-0A87-4C4D-936B-4CA6F1E78D72}" type="slidenum">
              <a:rPr lang="es-PR" smtClean="0"/>
              <a:pPr/>
              <a:t>‹#›</a:t>
            </a:fld>
            <a:endParaRPr lang="es-P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562C930-4087-4C8B-B942-AF72BFFEAEC3}" type="datetimeFigureOut">
              <a:rPr lang="es-PR" smtClean="0"/>
              <a:pPr/>
              <a:t>12/08/2010</a:t>
            </a:fld>
            <a:endParaRPr lang="es-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A47B3A7-0A87-4C4D-936B-4CA6F1E78D72}" type="slidenum">
              <a:rPr lang="es-PR" smtClean="0"/>
              <a:pPr/>
              <a:t>‹#›</a:t>
            </a:fld>
            <a:endParaRPr lang="es-PR"/>
          </a:p>
        </p:txBody>
      </p:sp>
      <p:sp>
        <p:nvSpPr>
          <p:cNvPr id="14" name="Footer Placeholder 13"/>
          <p:cNvSpPr>
            <a:spLocks noGrp="1"/>
          </p:cNvSpPr>
          <p:nvPr>
            <p:ph type="ftr" sz="quarter" idx="12"/>
          </p:nvPr>
        </p:nvSpPr>
        <p:spPr/>
        <p:txBody>
          <a:bodyPr/>
          <a:lstStyle/>
          <a:p>
            <a:endParaRPr lang="es-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562C930-4087-4C8B-B942-AF72BFFEAEC3}" type="datetimeFigureOut">
              <a:rPr lang="es-PR" smtClean="0"/>
              <a:pPr/>
              <a:t>12/08/2010</a:t>
            </a:fld>
            <a:endParaRPr lang="es-PR"/>
          </a:p>
        </p:txBody>
      </p:sp>
      <p:sp>
        <p:nvSpPr>
          <p:cNvPr id="10" name="Slide Number Placeholder 9"/>
          <p:cNvSpPr>
            <a:spLocks noGrp="1"/>
          </p:cNvSpPr>
          <p:nvPr>
            <p:ph type="sldNum" sz="quarter" idx="16"/>
          </p:nvPr>
        </p:nvSpPr>
        <p:spPr/>
        <p:txBody>
          <a:bodyPr rtlCol="0"/>
          <a:lstStyle/>
          <a:p>
            <a:fld id="{1A47B3A7-0A87-4C4D-936B-4CA6F1E78D72}" type="slidenum">
              <a:rPr lang="es-PR" smtClean="0"/>
              <a:pPr/>
              <a:t>‹#›</a:t>
            </a:fld>
            <a:endParaRPr lang="es-PR"/>
          </a:p>
        </p:txBody>
      </p:sp>
      <p:sp>
        <p:nvSpPr>
          <p:cNvPr id="12" name="Footer Placeholder 11"/>
          <p:cNvSpPr>
            <a:spLocks noGrp="1"/>
          </p:cNvSpPr>
          <p:nvPr>
            <p:ph type="ftr" sz="quarter" idx="17"/>
          </p:nvPr>
        </p:nvSpPr>
        <p:spPr/>
        <p:txBody>
          <a:bodyPr rtlCol="0"/>
          <a:lstStyle/>
          <a:p>
            <a:endParaRPr lang="es-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562C930-4087-4C8B-B942-AF72BFFEAEC3}" type="datetimeFigureOut">
              <a:rPr lang="es-PR" smtClean="0"/>
              <a:pPr/>
              <a:t>12/08/2010</a:t>
            </a:fld>
            <a:endParaRPr lang="es-PR"/>
          </a:p>
        </p:txBody>
      </p:sp>
      <p:sp>
        <p:nvSpPr>
          <p:cNvPr id="12" name="Slide Number Placeholder 11"/>
          <p:cNvSpPr>
            <a:spLocks noGrp="1"/>
          </p:cNvSpPr>
          <p:nvPr>
            <p:ph type="sldNum" sz="quarter" idx="16"/>
          </p:nvPr>
        </p:nvSpPr>
        <p:spPr/>
        <p:txBody>
          <a:bodyPr rtlCol="0"/>
          <a:lstStyle/>
          <a:p>
            <a:fld id="{1A47B3A7-0A87-4C4D-936B-4CA6F1E78D72}" type="slidenum">
              <a:rPr lang="es-PR" smtClean="0"/>
              <a:pPr/>
              <a:t>‹#›</a:t>
            </a:fld>
            <a:endParaRPr lang="es-PR"/>
          </a:p>
        </p:txBody>
      </p:sp>
      <p:sp>
        <p:nvSpPr>
          <p:cNvPr id="14" name="Footer Placeholder 13"/>
          <p:cNvSpPr>
            <a:spLocks noGrp="1"/>
          </p:cNvSpPr>
          <p:nvPr>
            <p:ph type="ftr" sz="quarter" idx="17"/>
          </p:nvPr>
        </p:nvSpPr>
        <p:spPr/>
        <p:txBody>
          <a:bodyPr rtlCol="0"/>
          <a:lstStyle/>
          <a:p>
            <a:endParaRPr lang="es-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62C930-4087-4C8B-B942-AF72BFFEAEC3}" type="datetimeFigureOut">
              <a:rPr lang="es-PR" smtClean="0"/>
              <a:pPr/>
              <a:t>12/08/2010</a:t>
            </a:fld>
            <a:endParaRPr lang="es-PR"/>
          </a:p>
        </p:txBody>
      </p:sp>
      <p:sp>
        <p:nvSpPr>
          <p:cNvPr id="4" name="Footer Placeholder 3"/>
          <p:cNvSpPr>
            <a:spLocks noGrp="1"/>
          </p:cNvSpPr>
          <p:nvPr>
            <p:ph type="ftr" sz="quarter" idx="11"/>
          </p:nvPr>
        </p:nvSpPr>
        <p:spPr/>
        <p:txBody>
          <a:bodyPr/>
          <a:lstStyle/>
          <a:p>
            <a:endParaRPr lang="es-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A47B3A7-0A87-4C4D-936B-4CA6F1E78D72}" type="slidenum">
              <a:rPr lang="es-PR" smtClean="0"/>
              <a:pPr/>
              <a:t>‹#›</a:t>
            </a:fld>
            <a:endParaRPr lang="es-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2C930-4087-4C8B-B942-AF72BFFEAEC3}" type="datetimeFigureOut">
              <a:rPr lang="es-PR" smtClean="0"/>
              <a:pPr/>
              <a:t>12/08/2010</a:t>
            </a:fld>
            <a:endParaRPr lang="es-PR"/>
          </a:p>
        </p:txBody>
      </p:sp>
      <p:sp>
        <p:nvSpPr>
          <p:cNvPr id="3" name="Footer Placeholder 2"/>
          <p:cNvSpPr>
            <a:spLocks noGrp="1"/>
          </p:cNvSpPr>
          <p:nvPr>
            <p:ph type="ftr" sz="quarter" idx="11"/>
          </p:nvPr>
        </p:nvSpPr>
        <p:spPr/>
        <p:txBody>
          <a:bodyPr/>
          <a:lstStyle/>
          <a:p>
            <a:endParaRPr lang="es-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A47B3A7-0A87-4C4D-936B-4CA6F1E78D72}" type="slidenum">
              <a:rPr lang="es-PR" smtClean="0"/>
              <a:pPr/>
              <a:t>‹#›</a:t>
            </a:fld>
            <a:endParaRPr lang="es-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62C930-4087-4C8B-B942-AF72BFFEAEC3}" type="datetimeFigureOut">
              <a:rPr lang="es-PR" smtClean="0"/>
              <a:pPr/>
              <a:t>12/08/2010</a:t>
            </a:fld>
            <a:endParaRPr lang="es-PR"/>
          </a:p>
        </p:txBody>
      </p:sp>
      <p:sp>
        <p:nvSpPr>
          <p:cNvPr id="6" name="Footer Placeholder 5"/>
          <p:cNvSpPr>
            <a:spLocks noGrp="1"/>
          </p:cNvSpPr>
          <p:nvPr>
            <p:ph type="ftr" sz="quarter" idx="11"/>
          </p:nvPr>
        </p:nvSpPr>
        <p:spPr/>
        <p:txBody>
          <a:bodyPr/>
          <a:lstStyle/>
          <a:p>
            <a:endParaRPr lang="es-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47B3A7-0A87-4C4D-936B-4CA6F1E78D72}" type="slidenum">
              <a:rPr lang="es-PR" smtClean="0"/>
              <a:pPr/>
              <a:t>‹#›</a:t>
            </a:fld>
            <a:endParaRPr lang="es-P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562C930-4087-4C8B-B942-AF72BFFEAEC3}" type="datetimeFigureOut">
              <a:rPr lang="es-PR" smtClean="0"/>
              <a:pPr/>
              <a:t>12/08/2010</a:t>
            </a:fld>
            <a:endParaRPr lang="es-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A47B3A7-0A87-4C4D-936B-4CA6F1E78D72}" type="slidenum">
              <a:rPr lang="es-PR" smtClean="0"/>
              <a:pPr/>
              <a:t>‹#›</a:t>
            </a:fld>
            <a:endParaRPr lang="es-PR"/>
          </a:p>
        </p:txBody>
      </p:sp>
      <p:sp>
        <p:nvSpPr>
          <p:cNvPr id="14" name="Footer Placeholder 13"/>
          <p:cNvSpPr>
            <a:spLocks noGrp="1"/>
          </p:cNvSpPr>
          <p:nvPr>
            <p:ph type="ftr" sz="quarter" idx="12"/>
          </p:nvPr>
        </p:nvSpPr>
        <p:spPr>
          <a:xfrm>
            <a:off x="1600200" y="6248206"/>
            <a:ext cx="4572000" cy="365125"/>
          </a:xfrm>
        </p:spPr>
        <p:txBody>
          <a:bodyPr rtlCol="0"/>
          <a:lstStyle/>
          <a:p>
            <a:endParaRPr lang="es-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562C930-4087-4C8B-B942-AF72BFFEAEC3}" type="datetimeFigureOut">
              <a:rPr lang="es-PR" smtClean="0"/>
              <a:pPr/>
              <a:t>12/08/2010</a:t>
            </a:fld>
            <a:endParaRPr lang="es-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A47B3A7-0A87-4C4D-936B-4CA6F1E78D72}" type="slidenum">
              <a:rPr lang="es-PR" smtClean="0"/>
              <a:pPr/>
              <a:t>‹#›</a:t>
            </a:fld>
            <a:endParaRPr lang="es-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gif"/></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8382000" cy="1676400"/>
          </a:xfrm>
        </p:spPr>
        <p:txBody>
          <a:bodyPr>
            <a:normAutofit/>
          </a:bodyPr>
          <a:lstStyle/>
          <a:p>
            <a:pPr algn="ctr"/>
            <a:r>
              <a:rPr lang="en-US" sz="3200" b="1" dirty="0"/>
              <a:t>BEHAVIORAL FACTORS AND PREFERENCES TOWARD TRANSPORTATION TRANSIT USE OF RESIDENTS IN URBAN METROPOLITAN AREAS </a:t>
            </a:r>
            <a:endParaRPr lang="en-US" sz="3200" dirty="0"/>
          </a:p>
        </p:txBody>
      </p:sp>
      <p:sp>
        <p:nvSpPr>
          <p:cNvPr id="3" name="Subtitle 2"/>
          <p:cNvSpPr>
            <a:spLocks noGrp="1"/>
          </p:cNvSpPr>
          <p:nvPr>
            <p:ph type="subTitle" idx="1"/>
          </p:nvPr>
        </p:nvSpPr>
        <p:spPr>
          <a:xfrm>
            <a:off x="1447800" y="3200400"/>
            <a:ext cx="6400800" cy="1905000"/>
          </a:xfrm>
        </p:spPr>
        <p:txBody>
          <a:bodyPr>
            <a:noAutofit/>
          </a:bodyPr>
          <a:lstStyle/>
          <a:p>
            <a:pPr algn="ctr"/>
            <a:r>
              <a:rPr lang="es-PR" sz="1800" b="1" dirty="0" err="1" smtClean="0">
                <a:solidFill>
                  <a:schemeClr val="tx1"/>
                </a:solidFill>
              </a:rPr>
              <a:t>Victor</a:t>
            </a:r>
            <a:r>
              <a:rPr lang="es-PR" sz="1800" b="1" dirty="0" smtClean="0">
                <a:solidFill>
                  <a:schemeClr val="tx1"/>
                </a:solidFill>
              </a:rPr>
              <a:t> Mauricio Uribe F., Estudiante Graduado</a:t>
            </a:r>
            <a:endParaRPr lang="es-PR" sz="1800" dirty="0" smtClean="0">
              <a:solidFill>
                <a:schemeClr val="tx1"/>
              </a:solidFill>
            </a:endParaRPr>
          </a:p>
          <a:p>
            <a:pPr algn="ctr"/>
            <a:r>
              <a:rPr lang="es-PR" sz="1800" dirty="0" smtClean="0">
                <a:solidFill>
                  <a:schemeClr val="tx1"/>
                </a:solidFill>
              </a:rPr>
              <a:t>victor.uribe@upr.edu</a:t>
            </a:r>
          </a:p>
          <a:p>
            <a:pPr algn="ctr"/>
            <a:r>
              <a:rPr lang="es-PR" sz="1800" dirty="0" smtClean="0">
                <a:solidFill>
                  <a:schemeClr val="tx1"/>
                </a:solidFill>
              </a:rPr>
              <a:t>Departamento de Ingeniería Civil y Agrimensura</a:t>
            </a:r>
          </a:p>
          <a:p>
            <a:pPr algn="ctr"/>
            <a:r>
              <a:rPr lang="es-PR" sz="1800" dirty="0" smtClean="0">
                <a:solidFill>
                  <a:schemeClr val="tx1"/>
                </a:solidFill>
              </a:rPr>
              <a:t>Universidad de Puerto Rico - Mayagüez</a:t>
            </a:r>
          </a:p>
          <a:p>
            <a:pPr algn="ctr"/>
            <a:r>
              <a:rPr lang="es-PR" sz="1800" dirty="0" smtClean="0">
                <a:solidFill>
                  <a:schemeClr val="tx1"/>
                </a:solidFill>
              </a:rPr>
              <a:t> </a:t>
            </a:r>
          </a:p>
          <a:p>
            <a:pPr algn="ctr"/>
            <a:r>
              <a:rPr lang="es-PR" sz="1800" b="1" i="1" dirty="0" smtClean="0">
                <a:solidFill>
                  <a:schemeClr val="tx1"/>
                </a:solidFill>
              </a:rPr>
              <a:t>Consejero:</a:t>
            </a:r>
            <a:endParaRPr lang="es-PR" sz="1800" dirty="0" smtClean="0">
              <a:solidFill>
                <a:schemeClr val="tx1"/>
              </a:solidFill>
            </a:endParaRPr>
          </a:p>
          <a:p>
            <a:pPr algn="ctr"/>
            <a:r>
              <a:rPr lang="es-PR" sz="1800" b="1" dirty="0" smtClean="0">
                <a:solidFill>
                  <a:schemeClr val="tx1"/>
                </a:solidFill>
              </a:rPr>
              <a:t>Alberto </a:t>
            </a:r>
            <a:r>
              <a:rPr lang="es-PR" sz="1800" b="1" dirty="0">
                <a:solidFill>
                  <a:schemeClr val="tx1"/>
                </a:solidFill>
              </a:rPr>
              <a:t>M. Figueroa M. </a:t>
            </a:r>
            <a:r>
              <a:rPr lang="es-PR" sz="1800" b="1" dirty="0" err="1">
                <a:solidFill>
                  <a:schemeClr val="tx1"/>
                </a:solidFill>
              </a:rPr>
              <a:t>Ph.D.</a:t>
            </a:r>
            <a:r>
              <a:rPr lang="es-PR" sz="1800" b="1" dirty="0">
                <a:solidFill>
                  <a:schemeClr val="tx1"/>
                </a:solidFill>
              </a:rPr>
              <a:t> P.E</a:t>
            </a:r>
            <a:r>
              <a:rPr lang="es-PR" sz="1800" b="1" dirty="0" smtClean="0">
                <a:solidFill>
                  <a:schemeClr val="tx1"/>
                </a:solidFill>
              </a:rPr>
              <a:t>.</a:t>
            </a:r>
            <a:endParaRPr lang="es-PR" sz="1800" dirty="0" smtClean="0">
              <a:solidFill>
                <a:schemeClr val="tx1"/>
              </a:solidFill>
            </a:endParaRPr>
          </a:p>
          <a:p>
            <a:pPr algn="ctr"/>
            <a:r>
              <a:rPr lang="es-PR" sz="1800" dirty="0" smtClean="0">
                <a:solidFill>
                  <a:schemeClr val="tx1"/>
                </a:solidFill>
              </a:rPr>
              <a:t>Alberto.figueroa3@uprm.edu</a:t>
            </a:r>
            <a:endParaRPr lang="es-PR" sz="1800" dirty="0">
              <a:solidFill>
                <a:schemeClr val="tx1"/>
              </a:solidFill>
            </a:endParaRPr>
          </a:p>
        </p:txBody>
      </p:sp>
      <p:sp>
        <p:nvSpPr>
          <p:cNvPr id="6" name="TextBox 5"/>
          <p:cNvSpPr txBox="1"/>
          <p:nvPr/>
        </p:nvSpPr>
        <p:spPr>
          <a:xfrm>
            <a:off x="838200" y="304800"/>
            <a:ext cx="7696200" cy="461665"/>
          </a:xfrm>
          <a:prstGeom prst="rect">
            <a:avLst/>
          </a:prstGeom>
          <a:noFill/>
        </p:spPr>
        <p:txBody>
          <a:bodyPr wrap="square" rtlCol="0">
            <a:spAutoFit/>
          </a:bodyPr>
          <a:lstStyle/>
          <a:p>
            <a:pPr algn="ctr"/>
            <a:r>
              <a:rPr lang="en-US" sz="2400" b="1" i="1" dirty="0"/>
              <a:t>Dwight David Eisenhower Transportation Fellowship Program</a:t>
            </a:r>
            <a:endParaRPr lang="es-PR" sz="2400" dirty="0"/>
          </a:p>
        </p:txBody>
      </p:sp>
      <p:pic>
        <p:nvPicPr>
          <p:cNvPr id="7" name="Picture 6"/>
          <p:cNvPicPr>
            <a:picLocks noChangeAspect="1" noChangeArrowheads="1"/>
          </p:cNvPicPr>
          <p:nvPr/>
        </p:nvPicPr>
        <p:blipFill>
          <a:blip r:embed="rId2" cstate="print"/>
          <a:srcRect/>
          <a:stretch>
            <a:fillRect/>
          </a:stretch>
        </p:blipFill>
        <p:spPr bwMode="auto">
          <a:xfrm>
            <a:off x="0" y="6019800"/>
            <a:ext cx="2286000" cy="762000"/>
          </a:xfrm>
          <a:prstGeom prst="rect">
            <a:avLst/>
          </a:prstGeom>
          <a:noFill/>
          <a:ln w="9525">
            <a:noFill/>
            <a:miter lim="800000"/>
            <a:headEnd/>
            <a:tailEnd/>
          </a:ln>
        </p:spPr>
      </p:pic>
      <p:pic>
        <p:nvPicPr>
          <p:cNvPr id="8" name="Picture 8" descr="UPRM.jpg"/>
          <p:cNvPicPr>
            <a:picLocks noChangeAspect="1"/>
          </p:cNvPicPr>
          <p:nvPr/>
        </p:nvPicPr>
        <p:blipFill>
          <a:blip r:embed="rId3" cstate="print"/>
          <a:srcRect/>
          <a:stretch>
            <a:fillRect/>
          </a:stretch>
        </p:blipFill>
        <p:spPr bwMode="auto">
          <a:xfrm>
            <a:off x="8305800" y="6019800"/>
            <a:ext cx="756708" cy="762000"/>
          </a:xfrm>
          <a:prstGeom prst="rect">
            <a:avLst/>
          </a:prstGeom>
          <a:noFill/>
          <a:ln w="9525">
            <a:noFill/>
            <a:miter lim="800000"/>
            <a:headEnd/>
            <a:tailEnd/>
          </a:ln>
        </p:spPr>
      </p:pic>
      <p:pic>
        <p:nvPicPr>
          <p:cNvPr id="9" name="Picture 2" descr="http://www.fhwa.dot.gov/opd/2009_grad_app_clip_image001.gif"/>
          <p:cNvPicPr>
            <a:picLocks noChangeAspect="1" noChangeArrowheads="1"/>
          </p:cNvPicPr>
          <p:nvPr/>
        </p:nvPicPr>
        <p:blipFill>
          <a:blip r:embed="rId4" cstate="print"/>
          <a:srcRect/>
          <a:stretch>
            <a:fillRect/>
          </a:stretch>
        </p:blipFill>
        <p:spPr bwMode="auto">
          <a:xfrm>
            <a:off x="2390775" y="5972175"/>
            <a:ext cx="885825" cy="8858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61248" cy="990600"/>
          </a:xfrm>
        </p:spPr>
        <p:txBody>
          <a:bodyPr>
            <a:normAutofit fontScale="90000"/>
          </a:bodyPr>
          <a:lstStyle/>
          <a:p>
            <a:r>
              <a:rPr lang="es-PR" dirty="0" smtClean="0"/>
              <a:t>METODOLOGÍA – </a:t>
            </a:r>
            <a:r>
              <a:rPr lang="es-PR" sz="3600" dirty="0" smtClean="0"/>
              <a:t>CONDICIONES ACTUALES</a:t>
            </a:r>
            <a:endParaRPr lang="es-PR" sz="3600" dirty="0"/>
          </a:p>
        </p:txBody>
      </p:sp>
      <p:sp>
        <p:nvSpPr>
          <p:cNvPr id="3" name="Content Placeholder 2"/>
          <p:cNvSpPr>
            <a:spLocks noGrp="1"/>
          </p:cNvSpPr>
          <p:nvPr>
            <p:ph sz="quarter" idx="1"/>
          </p:nvPr>
        </p:nvSpPr>
        <p:spPr/>
        <p:txBody>
          <a:bodyPr/>
          <a:lstStyle/>
          <a:p>
            <a:r>
              <a:rPr lang="es-PR" dirty="0" smtClean="0"/>
              <a:t>Usuarios Tren Urbano</a:t>
            </a:r>
          </a:p>
          <a:p>
            <a:endParaRPr lang="es-PR" dirty="0"/>
          </a:p>
        </p:txBody>
      </p:sp>
      <p:graphicFrame>
        <p:nvGraphicFramePr>
          <p:cNvPr id="5" name="Chart 4"/>
          <p:cNvGraphicFramePr>
            <a:graphicFrameLocks/>
          </p:cNvGraphicFramePr>
          <p:nvPr/>
        </p:nvGraphicFramePr>
        <p:xfrm>
          <a:off x="1676400" y="2209800"/>
          <a:ext cx="6248400" cy="3962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61248" cy="990600"/>
          </a:xfrm>
        </p:spPr>
        <p:txBody>
          <a:bodyPr>
            <a:normAutofit fontScale="90000"/>
          </a:bodyPr>
          <a:lstStyle/>
          <a:p>
            <a:r>
              <a:rPr lang="es-PR" dirty="0" smtClean="0"/>
              <a:t>METODOLOGÍA – </a:t>
            </a:r>
            <a:r>
              <a:rPr lang="es-PR" sz="3600" dirty="0" smtClean="0"/>
              <a:t>CONDICIONES ACTUALES</a:t>
            </a:r>
            <a:endParaRPr lang="es-PR" sz="3600" dirty="0"/>
          </a:p>
        </p:txBody>
      </p:sp>
      <p:sp>
        <p:nvSpPr>
          <p:cNvPr id="3" name="Content Placeholder 2"/>
          <p:cNvSpPr>
            <a:spLocks noGrp="1"/>
          </p:cNvSpPr>
          <p:nvPr>
            <p:ph sz="quarter" idx="1"/>
          </p:nvPr>
        </p:nvSpPr>
        <p:spPr/>
        <p:txBody>
          <a:bodyPr/>
          <a:lstStyle/>
          <a:p>
            <a:r>
              <a:rPr lang="es-PR" dirty="0" smtClean="0"/>
              <a:t>Usuarios Autobuses</a:t>
            </a:r>
          </a:p>
          <a:p>
            <a:endParaRPr lang="es-PR" dirty="0"/>
          </a:p>
        </p:txBody>
      </p:sp>
      <p:graphicFrame>
        <p:nvGraphicFramePr>
          <p:cNvPr id="6" name="Chart 5"/>
          <p:cNvGraphicFramePr>
            <a:graphicFrameLocks/>
          </p:cNvGraphicFramePr>
          <p:nvPr/>
        </p:nvGraphicFramePr>
        <p:xfrm>
          <a:off x="1676400" y="2209800"/>
          <a:ext cx="6248400" cy="3962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990600"/>
          </a:xfrm>
        </p:spPr>
        <p:txBody>
          <a:bodyPr>
            <a:normAutofit fontScale="90000"/>
          </a:bodyPr>
          <a:lstStyle/>
          <a:p>
            <a:r>
              <a:rPr lang="es-PR" dirty="0" smtClean="0"/>
              <a:t>METODOLOGÍA – </a:t>
            </a:r>
            <a:r>
              <a:rPr lang="es-PR" sz="3600" dirty="0" smtClean="0"/>
              <a:t>CONDICIONES ACTUALES</a:t>
            </a:r>
            <a:endParaRPr lang="es-PR" sz="3600" dirty="0"/>
          </a:p>
        </p:txBody>
      </p:sp>
      <p:graphicFrame>
        <p:nvGraphicFramePr>
          <p:cNvPr id="3" name="Table 2"/>
          <p:cNvGraphicFramePr>
            <a:graphicFrameLocks noGrp="1"/>
          </p:cNvGraphicFramePr>
          <p:nvPr/>
        </p:nvGraphicFramePr>
        <p:xfrm>
          <a:off x="609599" y="1981201"/>
          <a:ext cx="8001001" cy="4267200"/>
        </p:xfrm>
        <a:graphic>
          <a:graphicData uri="http://schemas.openxmlformats.org/drawingml/2006/table">
            <a:tbl>
              <a:tblPr/>
              <a:tblGrid>
                <a:gridCol w="2136824"/>
                <a:gridCol w="1365735"/>
                <a:gridCol w="1285148"/>
                <a:gridCol w="1606647"/>
                <a:gridCol w="1606647"/>
              </a:tblGrid>
              <a:tr h="1075513">
                <a:tc>
                  <a:txBody>
                    <a:bodyPr/>
                    <a:lstStyle/>
                    <a:p>
                      <a:pPr marL="0" marR="0" algn="just">
                        <a:lnSpc>
                          <a:spcPct val="150000"/>
                        </a:lnSpc>
                        <a:spcBef>
                          <a:spcPts val="0"/>
                        </a:spcBef>
                        <a:spcAft>
                          <a:spcPts val="1000"/>
                        </a:spcAft>
                      </a:pPr>
                      <a:r>
                        <a:rPr lang="es-PR" sz="2000" b="1" dirty="0" err="1">
                          <a:solidFill>
                            <a:srgbClr val="FFFFFF"/>
                          </a:solidFill>
                          <a:latin typeface="Calibri"/>
                          <a:ea typeface="Calibri"/>
                          <a:cs typeface="Calibri"/>
                        </a:rPr>
                        <a:t>Urbanized</a:t>
                      </a:r>
                      <a:r>
                        <a:rPr lang="es-PR" sz="2000" b="1" dirty="0">
                          <a:solidFill>
                            <a:srgbClr val="FFFFFF"/>
                          </a:solidFill>
                          <a:latin typeface="Calibri"/>
                          <a:ea typeface="Calibri"/>
                          <a:cs typeface="Calibri"/>
                        </a:rPr>
                        <a:t> </a:t>
                      </a:r>
                      <a:r>
                        <a:rPr lang="es-PR" sz="2000" b="1" dirty="0" err="1">
                          <a:solidFill>
                            <a:srgbClr val="FFFFFF"/>
                          </a:solidFill>
                          <a:latin typeface="Calibri"/>
                          <a:ea typeface="Calibri"/>
                          <a:cs typeface="Calibri"/>
                        </a:rPr>
                        <a:t>Area</a:t>
                      </a:r>
                      <a:r>
                        <a:rPr lang="es-PR" sz="2000" b="1" dirty="0">
                          <a:solidFill>
                            <a:srgbClr val="FFFFFF"/>
                          </a:solidFill>
                          <a:latin typeface="Calibri"/>
                          <a:ea typeface="Calibri"/>
                          <a:cs typeface="Calibri"/>
                        </a:rPr>
                        <a:t> (UZA) </a:t>
                      </a:r>
                      <a:r>
                        <a:rPr lang="es-PR" sz="2000" b="1" dirty="0" err="1">
                          <a:solidFill>
                            <a:srgbClr val="FFFFFF"/>
                          </a:solidFill>
                          <a:latin typeface="Calibri"/>
                          <a:ea typeface="Calibri"/>
                          <a:cs typeface="Calibri"/>
                        </a:rPr>
                        <a:t>Statistics</a:t>
                      </a:r>
                      <a:r>
                        <a:rPr lang="es-PR" sz="2000" b="1" dirty="0">
                          <a:solidFill>
                            <a:srgbClr val="FFFFFF"/>
                          </a:solidFill>
                          <a:latin typeface="Calibri"/>
                          <a:ea typeface="Calibri"/>
                          <a:cs typeface="Calibri"/>
                        </a:rPr>
                        <a:t> </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just">
                        <a:lnSpc>
                          <a:spcPct val="150000"/>
                        </a:lnSpc>
                        <a:spcBef>
                          <a:spcPts val="0"/>
                        </a:spcBef>
                        <a:spcAft>
                          <a:spcPts val="1000"/>
                        </a:spcAft>
                      </a:pPr>
                      <a:r>
                        <a:rPr lang="es-PR" sz="2000" b="1">
                          <a:solidFill>
                            <a:srgbClr val="FFFFFF"/>
                          </a:solidFill>
                          <a:latin typeface="Calibri"/>
                          <a:ea typeface="Calibri"/>
                          <a:cs typeface="Calibri"/>
                        </a:rPr>
                        <a:t>POP. 1996 </a:t>
                      </a:r>
                      <a:endParaRPr lang="en-US" sz="200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just">
                        <a:lnSpc>
                          <a:spcPct val="150000"/>
                        </a:lnSpc>
                        <a:spcBef>
                          <a:spcPts val="0"/>
                        </a:spcBef>
                        <a:spcAft>
                          <a:spcPts val="1000"/>
                        </a:spcAft>
                      </a:pPr>
                      <a:r>
                        <a:rPr lang="es-PR" sz="2000" b="1">
                          <a:solidFill>
                            <a:srgbClr val="FFFFFF"/>
                          </a:solidFill>
                          <a:latin typeface="Calibri"/>
                          <a:ea typeface="Calibri"/>
                          <a:cs typeface="Calibri"/>
                        </a:rPr>
                        <a:t>POP. 2007 </a:t>
                      </a:r>
                      <a:endParaRPr lang="en-US" sz="200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just">
                        <a:lnSpc>
                          <a:spcPct val="150000"/>
                        </a:lnSpc>
                        <a:spcBef>
                          <a:spcPts val="0"/>
                        </a:spcBef>
                        <a:spcAft>
                          <a:spcPts val="1000"/>
                        </a:spcAft>
                      </a:pPr>
                      <a:r>
                        <a:rPr lang="es-PR" sz="2000" b="1" dirty="0" smtClean="0">
                          <a:solidFill>
                            <a:srgbClr val="FFFFFF"/>
                          </a:solidFill>
                          <a:latin typeface="Calibri"/>
                          <a:ea typeface="Calibri"/>
                          <a:cs typeface="Calibri"/>
                        </a:rPr>
                        <a:t>Viajes Anuales </a:t>
                      </a:r>
                      <a:r>
                        <a:rPr lang="es-PR" sz="2000" b="1" dirty="0">
                          <a:solidFill>
                            <a:srgbClr val="FFFFFF"/>
                          </a:solidFill>
                          <a:latin typeface="Calibri"/>
                          <a:ea typeface="Calibri"/>
                          <a:cs typeface="Calibri"/>
                        </a:rPr>
                        <a:t>1996 </a:t>
                      </a:r>
                      <a:endParaRPr lang="en-US" sz="20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just">
                        <a:lnSpc>
                          <a:spcPct val="150000"/>
                        </a:lnSpc>
                        <a:spcBef>
                          <a:spcPts val="0"/>
                        </a:spcBef>
                        <a:spcAft>
                          <a:spcPts val="1000"/>
                        </a:spcAft>
                      </a:pPr>
                      <a:r>
                        <a:rPr lang="es-PR" sz="2000" b="1" dirty="0" smtClean="0">
                          <a:solidFill>
                            <a:srgbClr val="FFFFFF"/>
                          </a:solidFill>
                          <a:latin typeface="Calibri"/>
                          <a:ea typeface="Calibri"/>
                          <a:cs typeface="Calibri"/>
                        </a:rPr>
                        <a:t>Viajes Anuales 2007</a:t>
                      </a:r>
                      <a:endParaRPr lang="en-US" sz="2000" dirty="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636097">
                <a:tc>
                  <a:txBody>
                    <a:bodyPr/>
                    <a:lstStyle/>
                    <a:p>
                      <a:pPr marL="0" marR="0">
                        <a:lnSpc>
                          <a:spcPct val="150000"/>
                        </a:lnSpc>
                        <a:spcBef>
                          <a:spcPts val="0"/>
                        </a:spcBef>
                        <a:spcAft>
                          <a:spcPts val="1000"/>
                        </a:spcAft>
                      </a:pPr>
                      <a:r>
                        <a:rPr lang="es-PR" sz="2000" b="1">
                          <a:latin typeface="Calibri"/>
                          <a:ea typeface="Calibri"/>
                          <a:cs typeface="Calibri"/>
                        </a:rPr>
                        <a:t>BALTIMORE</a:t>
                      </a:r>
                      <a:endParaRPr lang="en-US" sz="20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s-PR" sz="2000">
                          <a:latin typeface="Calibri"/>
                          <a:ea typeface="Calibri"/>
                          <a:cs typeface="Calibri"/>
                        </a:rPr>
                        <a:t>1,889,873</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s-PR" sz="2000">
                          <a:latin typeface="Calibri"/>
                          <a:ea typeface="Calibri"/>
                          <a:cs typeface="Calibri"/>
                        </a:rPr>
                        <a:t>2,076,354</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s-PR" sz="2000">
                          <a:latin typeface="Calibri"/>
                          <a:ea typeface="Calibri"/>
                          <a:cs typeface="Calibri"/>
                        </a:rPr>
                        <a:t>78,160,177</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s-PR" sz="2000">
                          <a:latin typeface="Calibri"/>
                          <a:ea typeface="Calibri"/>
                          <a:cs typeface="Calibri"/>
                        </a:rPr>
                        <a:t>80,186,666</a:t>
                      </a:r>
                      <a:endParaRPr lang="en-US" sz="200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893">
                <a:tc>
                  <a:txBody>
                    <a:bodyPr/>
                    <a:lstStyle/>
                    <a:p>
                      <a:pPr marL="0" marR="0">
                        <a:lnSpc>
                          <a:spcPct val="150000"/>
                        </a:lnSpc>
                        <a:spcBef>
                          <a:spcPts val="0"/>
                        </a:spcBef>
                        <a:spcAft>
                          <a:spcPts val="1000"/>
                        </a:spcAft>
                        <a:tabLst>
                          <a:tab pos="2971800" algn="ctr"/>
                          <a:tab pos="5943600" algn="r"/>
                        </a:tabLst>
                      </a:pPr>
                      <a:r>
                        <a:rPr lang="es-PR" sz="2000" b="1">
                          <a:latin typeface="Calibri"/>
                          <a:ea typeface="Calibri"/>
                          <a:cs typeface="Calibri"/>
                        </a:rPr>
                        <a:t>CHARLOTTE</a:t>
                      </a:r>
                      <a:endParaRPr lang="en-US" sz="20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455,597</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758,927</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11,512,975</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19,851,092</a:t>
                      </a:r>
                      <a:endParaRPr lang="en-US" sz="200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9707">
                <a:tc>
                  <a:txBody>
                    <a:bodyPr/>
                    <a:lstStyle/>
                    <a:p>
                      <a:pPr marL="0" marR="0">
                        <a:lnSpc>
                          <a:spcPct val="150000"/>
                        </a:lnSpc>
                        <a:spcBef>
                          <a:spcPts val="0"/>
                        </a:spcBef>
                        <a:spcAft>
                          <a:spcPts val="1000"/>
                        </a:spcAft>
                        <a:tabLst>
                          <a:tab pos="2971800" algn="ctr"/>
                          <a:tab pos="5943600" algn="r"/>
                        </a:tabLst>
                      </a:pPr>
                      <a:r>
                        <a:rPr lang="es-PR" sz="2000" b="1">
                          <a:latin typeface="Calibri"/>
                          <a:ea typeface="Calibri"/>
                          <a:cs typeface="Calibri"/>
                        </a:rPr>
                        <a:t>MIAMI</a:t>
                      </a:r>
                      <a:endParaRPr lang="en-US" sz="20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1,914,660</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4,919,036</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61,405,604</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83,458,376</a:t>
                      </a:r>
                      <a:endParaRPr lang="en-US" sz="200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097">
                <a:tc>
                  <a:txBody>
                    <a:bodyPr/>
                    <a:lstStyle/>
                    <a:p>
                      <a:pPr marL="0" marR="0">
                        <a:lnSpc>
                          <a:spcPct val="150000"/>
                        </a:lnSpc>
                        <a:spcBef>
                          <a:spcPts val="0"/>
                        </a:spcBef>
                        <a:spcAft>
                          <a:spcPts val="1000"/>
                        </a:spcAft>
                        <a:tabLst>
                          <a:tab pos="2971800" algn="ctr"/>
                          <a:tab pos="5943600" algn="r"/>
                        </a:tabLst>
                      </a:pPr>
                      <a:r>
                        <a:rPr lang="es-PR" sz="2000" b="1">
                          <a:latin typeface="Calibri"/>
                          <a:ea typeface="Calibri"/>
                          <a:cs typeface="Calibri"/>
                        </a:rPr>
                        <a:t>JACKSONVILLE</a:t>
                      </a:r>
                      <a:endParaRPr lang="en-US" sz="20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738,413</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882,295</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8,366,290</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10,171,201</a:t>
                      </a:r>
                      <a:endParaRPr lang="en-US" sz="200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893">
                <a:tc>
                  <a:txBody>
                    <a:bodyPr/>
                    <a:lstStyle/>
                    <a:p>
                      <a:pPr marL="0" marR="0">
                        <a:lnSpc>
                          <a:spcPct val="150000"/>
                        </a:lnSpc>
                        <a:spcBef>
                          <a:spcPts val="0"/>
                        </a:spcBef>
                        <a:spcAft>
                          <a:spcPts val="1000"/>
                        </a:spcAft>
                        <a:tabLst>
                          <a:tab pos="2971800" algn="ctr"/>
                          <a:tab pos="5943600" algn="r"/>
                        </a:tabLst>
                      </a:pPr>
                      <a:r>
                        <a:rPr lang="es-PR" sz="2000" b="1">
                          <a:latin typeface="Calibri"/>
                          <a:ea typeface="Calibri"/>
                          <a:cs typeface="Calibri"/>
                        </a:rPr>
                        <a:t>SAN JUAN</a:t>
                      </a:r>
                      <a:endParaRPr lang="en-US" sz="20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1,221,080</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2,216,616</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a:latin typeface="Calibri"/>
                          <a:ea typeface="Calibri"/>
                          <a:cs typeface="Calibri"/>
                        </a:rPr>
                        <a:t>17,232,826</a:t>
                      </a:r>
                      <a:endParaRPr lang="en-US" sz="20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tabLst>
                          <a:tab pos="2971800" algn="ctr"/>
                          <a:tab pos="5943600" algn="r"/>
                        </a:tabLst>
                      </a:pPr>
                      <a:r>
                        <a:rPr lang="es-PR" sz="2000" dirty="0">
                          <a:latin typeface="Calibri"/>
                          <a:ea typeface="Calibri"/>
                          <a:cs typeface="Calibri"/>
                        </a:rPr>
                        <a:t>17,927,383</a:t>
                      </a:r>
                      <a:endParaRPr lang="en-US" sz="20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PR" dirty="0" smtClean="0"/>
              <a:t>METODOLOGÍA – </a:t>
            </a:r>
            <a:r>
              <a:rPr lang="es-PR" sz="3200" dirty="0" smtClean="0"/>
              <a:t>ENCUESTA</a:t>
            </a:r>
            <a:endParaRPr lang="es-PR" sz="3200" dirty="0"/>
          </a:p>
        </p:txBody>
      </p:sp>
      <p:sp>
        <p:nvSpPr>
          <p:cNvPr id="3" name="Content Placeholder 2"/>
          <p:cNvSpPr>
            <a:spLocks noGrp="1"/>
          </p:cNvSpPr>
          <p:nvPr>
            <p:ph sz="quarter" idx="1"/>
          </p:nvPr>
        </p:nvSpPr>
        <p:spPr>
          <a:xfrm>
            <a:off x="612648" y="1600200"/>
            <a:ext cx="8153400" cy="4876800"/>
          </a:xfrm>
        </p:spPr>
        <p:txBody>
          <a:bodyPr>
            <a:normAutofit fontScale="92500"/>
          </a:bodyPr>
          <a:lstStyle/>
          <a:p>
            <a:r>
              <a:rPr lang="es-PR" dirty="0" smtClean="0"/>
              <a:t>La encuesta se realizó en el pueblo de Rio Piedras, Viejo San Juan, Universidad Politécnica, Universidad Metropolitana, cercanías a las estaciones Sagrado corazón, Bayamón, Universidad del Tren Urbano, en Santurce en la Av. Ponce de León, entre otros lugares. </a:t>
            </a:r>
          </a:p>
          <a:p>
            <a:r>
              <a:rPr lang="es-PR" dirty="0" smtClean="0"/>
              <a:t>La colección de datos se realizó a través de una encuesta donde se les preguntaba a los participantes aspectos relacionados a los sistemas de transportación con el fin de realizar un análisis estadístico que ayude a determinar los diferentes factores asociados con la selección de modos de transportación.</a:t>
            </a:r>
          </a:p>
          <a:p>
            <a:endParaRPr lang="es-P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METODOLOGÍA – </a:t>
            </a:r>
            <a:r>
              <a:rPr lang="es-PR" sz="3200" dirty="0" smtClean="0"/>
              <a:t>ENCUESTA</a:t>
            </a:r>
            <a:endParaRPr lang="es-PR" dirty="0"/>
          </a:p>
        </p:txBody>
      </p:sp>
      <p:sp>
        <p:nvSpPr>
          <p:cNvPr id="3" name="Content Placeholder 2"/>
          <p:cNvSpPr>
            <a:spLocks noGrp="1"/>
          </p:cNvSpPr>
          <p:nvPr>
            <p:ph sz="quarter" idx="1"/>
          </p:nvPr>
        </p:nvSpPr>
        <p:spPr>
          <a:xfrm>
            <a:off x="612648" y="1600200"/>
            <a:ext cx="8153400" cy="5029200"/>
          </a:xfrm>
        </p:spPr>
        <p:txBody>
          <a:bodyPr>
            <a:normAutofit fontScale="85000" lnSpcReduction="20000"/>
          </a:bodyPr>
          <a:lstStyle/>
          <a:p>
            <a:r>
              <a:rPr lang="es-PR" dirty="0" smtClean="0"/>
              <a:t>La encuesta incluye 28 preguntas divididas en tres secciones.</a:t>
            </a:r>
          </a:p>
          <a:p>
            <a:pPr lvl="1"/>
            <a:r>
              <a:rPr lang="es-PR" dirty="0" smtClean="0"/>
              <a:t> </a:t>
            </a:r>
            <a:r>
              <a:rPr lang="es-PR" b="1" dirty="0" smtClean="0"/>
              <a:t>Sección A </a:t>
            </a:r>
            <a:r>
              <a:rPr lang="es-PR" dirty="0" smtClean="0"/>
              <a:t>preguntas sobre aspectos generales del modos de transportación y tipo de viaje en un día típico</a:t>
            </a:r>
          </a:p>
          <a:p>
            <a:pPr lvl="1"/>
            <a:endParaRPr lang="es-PR" dirty="0" smtClean="0"/>
          </a:p>
          <a:p>
            <a:pPr lvl="1"/>
            <a:r>
              <a:rPr lang="es-PR" b="1" dirty="0" smtClean="0"/>
              <a:t>Sección B </a:t>
            </a:r>
            <a:r>
              <a:rPr lang="es-PR" dirty="0" smtClean="0"/>
              <a:t>se desarrolló a base de un diferencial semántico con una escala se 1 a 7 donde se incluían 8 par de adjetivos  opuestos relacionados a la percepción y calidad del viaje en los modos vehículo privado, autobús, Tren Urbano y carro público.</a:t>
            </a:r>
          </a:p>
          <a:p>
            <a:pPr lvl="1"/>
            <a:endParaRPr lang="es-PR" dirty="0" smtClean="0"/>
          </a:p>
          <a:p>
            <a:pPr lvl="1"/>
            <a:r>
              <a:rPr lang="es-PR" b="1" dirty="0" smtClean="0"/>
              <a:t>Sección C </a:t>
            </a:r>
            <a:r>
              <a:rPr lang="es-PR" dirty="0" smtClean="0"/>
              <a:t>se divide en dos partes , la primera relacionada a estados de preferencias sobre características de viaje, así como distancias en tiempo caminables, tiempos de espera, costos de transporte, costos de combustibles,  costos de estacionamientos y de multas por estar mal estacionado. La segunda parte incluye preguntas asociadas a aspectos demográficos y económicos.</a:t>
            </a:r>
          </a:p>
          <a:p>
            <a:endParaRPr lang="es-P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METODOLOGÍA – </a:t>
            </a:r>
            <a:r>
              <a:rPr lang="es-PR" sz="3200" dirty="0" smtClean="0"/>
              <a:t>ENCUESTA</a:t>
            </a:r>
            <a:endParaRPr lang="es-PR" dirty="0"/>
          </a:p>
        </p:txBody>
      </p:sp>
      <p:pic>
        <p:nvPicPr>
          <p:cNvPr id="26626" name="Picture 2"/>
          <p:cNvPicPr>
            <a:picLocks noChangeAspect="1" noChangeArrowheads="1"/>
          </p:cNvPicPr>
          <p:nvPr/>
        </p:nvPicPr>
        <p:blipFill>
          <a:blip r:embed="rId2" cstate="print"/>
          <a:srcRect/>
          <a:stretch>
            <a:fillRect/>
          </a:stretch>
        </p:blipFill>
        <p:spPr bwMode="auto">
          <a:xfrm>
            <a:off x="533400" y="1828800"/>
            <a:ext cx="8001000" cy="452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cstate="print"/>
          <a:srcRect/>
          <a:stretch>
            <a:fillRect/>
          </a:stretch>
        </p:blipFill>
        <p:spPr bwMode="auto">
          <a:xfrm>
            <a:off x="552450" y="1900238"/>
            <a:ext cx="8039100" cy="3057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cstate="print"/>
          <a:srcRect/>
          <a:stretch>
            <a:fillRect/>
          </a:stretch>
        </p:blipFill>
        <p:spPr bwMode="auto">
          <a:xfrm>
            <a:off x="457200" y="1066800"/>
            <a:ext cx="8382000" cy="4838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cstate="print"/>
          <a:srcRect/>
          <a:stretch>
            <a:fillRect/>
          </a:stretch>
        </p:blipFill>
        <p:spPr bwMode="auto">
          <a:xfrm>
            <a:off x="457200" y="1066800"/>
            <a:ext cx="8401050" cy="4781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457200" y="228601"/>
            <a:ext cx="5114925" cy="1752600"/>
          </a:xfrm>
          <a:prstGeom prst="rect">
            <a:avLst/>
          </a:prstGeom>
          <a:noFill/>
          <a:ln w="9525">
            <a:noFill/>
            <a:miter lim="800000"/>
            <a:headEnd/>
            <a:tailEnd/>
          </a:ln>
        </p:spPr>
      </p:pic>
      <p:pic>
        <p:nvPicPr>
          <p:cNvPr id="30723" name="Picture 3"/>
          <p:cNvPicPr>
            <a:picLocks noChangeAspect="1" noChangeArrowheads="1"/>
          </p:cNvPicPr>
          <p:nvPr/>
        </p:nvPicPr>
        <p:blipFill>
          <a:blip r:embed="rId3" cstate="print"/>
          <a:srcRect/>
          <a:stretch>
            <a:fillRect/>
          </a:stretch>
        </p:blipFill>
        <p:spPr bwMode="auto">
          <a:xfrm>
            <a:off x="457200" y="1905000"/>
            <a:ext cx="8229600" cy="477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AGENDA</a:t>
            </a:r>
            <a:endParaRPr lang="es-PR" dirty="0"/>
          </a:p>
        </p:txBody>
      </p:sp>
      <p:sp>
        <p:nvSpPr>
          <p:cNvPr id="3" name="Content Placeholder 2"/>
          <p:cNvSpPr>
            <a:spLocks noGrp="1"/>
          </p:cNvSpPr>
          <p:nvPr>
            <p:ph sz="quarter" idx="1"/>
          </p:nvPr>
        </p:nvSpPr>
        <p:spPr/>
        <p:txBody>
          <a:bodyPr>
            <a:normAutofit lnSpcReduction="10000"/>
          </a:bodyPr>
          <a:lstStyle/>
          <a:p>
            <a:pPr marL="571500" indent="-571500">
              <a:buFont typeface="+mj-lt"/>
              <a:buAutoNum type="romanUcPeriod"/>
            </a:pPr>
            <a:r>
              <a:rPr lang="es-PR" dirty="0" smtClean="0"/>
              <a:t>INTRODUCCIÓN</a:t>
            </a:r>
          </a:p>
          <a:p>
            <a:pPr marL="571500" indent="-571500">
              <a:buFont typeface="+mj-lt"/>
              <a:buAutoNum type="romanUcPeriod"/>
            </a:pPr>
            <a:r>
              <a:rPr lang="es-PR" dirty="0" smtClean="0"/>
              <a:t>OBJETIVOS</a:t>
            </a:r>
          </a:p>
          <a:p>
            <a:pPr marL="571500" indent="-571500">
              <a:buFont typeface="+mj-lt"/>
              <a:buAutoNum type="romanUcPeriod"/>
            </a:pPr>
            <a:r>
              <a:rPr lang="es-PR" dirty="0" smtClean="0"/>
              <a:t>METODOLOGIA</a:t>
            </a:r>
          </a:p>
          <a:p>
            <a:pPr marL="891540" lvl="1" indent="-571500">
              <a:buFont typeface="+mj-lt"/>
              <a:buAutoNum type="romanUcPeriod"/>
            </a:pPr>
            <a:r>
              <a:rPr lang="es-PR" dirty="0" smtClean="0"/>
              <a:t>Revisión de literatura</a:t>
            </a:r>
          </a:p>
          <a:p>
            <a:pPr marL="891540" lvl="1" indent="-571500">
              <a:buFont typeface="+mj-lt"/>
              <a:buAutoNum type="romanUcPeriod"/>
            </a:pPr>
            <a:r>
              <a:rPr lang="es-PR" dirty="0" smtClean="0"/>
              <a:t>Condiciones actuales</a:t>
            </a:r>
          </a:p>
          <a:p>
            <a:pPr marL="891540" lvl="1" indent="-571500">
              <a:buFont typeface="+mj-lt"/>
              <a:buAutoNum type="romanUcPeriod"/>
            </a:pPr>
            <a:r>
              <a:rPr lang="es-PR" dirty="0" smtClean="0"/>
              <a:t>Encuesta</a:t>
            </a:r>
          </a:p>
          <a:p>
            <a:pPr marL="891540" lvl="1" indent="-571500">
              <a:buFont typeface="+mj-lt"/>
              <a:buAutoNum type="romanUcPeriod"/>
            </a:pPr>
            <a:r>
              <a:rPr lang="es-PR" dirty="0" smtClean="0"/>
              <a:t>Análisis de datos</a:t>
            </a:r>
          </a:p>
          <a:p>
            <a:pPr marL="571500" indent="-571500">
              <a:buFont typeface="+mj-lt"/>
              <a:buAutoNum type="romanUcPeriod"/>
            </a:pPr>
            <a:r>
              <a:rPr lang="es-PR" dirty="0" smtClean="0"/>
              <a:t>RESULTADOS</a:t>
            </a:r>
          </a:p>
          <a:p>
            <a:pPr marL="571500" indent="-571500">
              <a:buFont typeface="+mj-lt"/>
              <a:buAutoNum type="romanUcPeriod"/>
            </a:pPr>
            <a:r>
              <a:rPr lang="es-PR" dirty="0" smtClean="0"/>
              <a:t>CONCLUSIONES Y RECOMENDACIONES</a:t>
            </a:r>
          </a:p>
          <a:p>
            <a:endParaRPr lang="es-P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cstate="print"/>
          <a:srcRect/>
          <a:stretch>
            <a:fillRect/>
          </a:stretch>
        </p:blipFill>
        <p:spPr bwMode="auto">
          <a:xfrm>
            <a:off x="585788" y="2281238"/>
            <a:ext cx="7972425" cy="2295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METODOLOGÍA – </a:t>
            </a:r>
            <a:r>
              <a:rPr lang="es-PR" sz="3200" dirty="0" smtClean="0"/>
              <a:t>ANÁLISIS DE DATOS</a:t>
            </a:r>
            <a:endParaRPr lang="es-PR" dirty="0"/>
          </a:p>
        </p:txBody>
      </p:sp>
      <p:sp>
        <p:nvSpPr>
          <p:cNvPr id="3" name="Content Placeholder 2"/>
          <p:cNvSpPr>
            <a:spLocks noGrp="1"/>
          </p:cNvSpPr>
          <p:nvPr>
            <p:ph sz="quarter" idx="1"/>
          </p:nvPr>
        </p:nvSpPr>
        <p:spPr>
          <a:xfrm>
            <a:off x="612648" y="1600200"/>
            <a:ext cx="8153400" cy="4648200"/>
          </a:xfrm>
        </p:spPr>
        <p:txBody>
          <a:bodyPr>
            <a:normAutofit fontScale="92500" lnSpcReduction="10000"/>
          </a:bodyPr>
          <a:lstStyle/>
          <a:p>
            <a:r>
              <a:rPr lang="es-PR" dirty="0" smtClean="0"/>
              <a:t>El análisis de datos fue realizado utilizando el programa estadístico  SPSS. </a:t>
            </a:r>
          </a:p>
          <a:p>
            <a:r>
              <a:rPr lang="es-PR" dirty="0" smtClean="0"/>
              <a:t>El análisis incluye los cálculos de frecuencias y cruce de tablas con el fin de determinar las percepciones de las personas en relación de los modos bajo estudio con la combinación de diferentes variables. </a:t>
            </a:r>
          </a:p>
          <a:p>
            <a:r>
              <a:rPr lang="es-PR" dirty="0" smtClean="0"/>
              <a:t>El cruce de tablas se realizó para el análisis del diferencial semántico el cual corresponde a diferentes adjetivos que representan el significado de variables según el estudio de la literatura sobre percepción en la transportación.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ANÁLISIS DE RESULTADOS</a:t>
            </a:r>
            <a:endParaRPr lang="es-PR" dirty="0"/>
          </a:p>
        </p:txBody>
      </p:sp>
      <p:graphicFrame>
        <p:nvGraphicFramePr>
          <p:cNvPr id="3" name="Chart 2"/>
          <p:cNvGraphicFramePr/>
          <p:nvPr/>
        </p:nvGraphicFramePr>
        <p:xfrm>
          <a:off x="152400" y="1600200"/>
          <a:ext cx="59436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2438400" y="4267200"/>
          <a:ext cx="6486525" cy="24098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PERCEPCIONES VEHÍCULO PRIVADO</a:t>
            </a:r>
            <a:endParaRPr lang="es-PR" dirty="0"/>
          </a:p>
        </p:txBody>
      </p:sp>
      <p:graphicFrame>
        <p:nvGraphicFramePr>
          <p:cNvPr id="3" name="Chart 2"/>
          <p:cNvGraphicFramePr/>
          <p:nvPr/>
        </p:nvGraphicFramePr>
        <p:xfrm>
          <a:off x="457200" y="1645920"/>
          <a:ext cx="8229600" cy="51206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PR" dirty="0" smtClean="0"/>
              <a:t>PERCEPCIONES AUTOBUSES</a:t>
            </a:r>
            <a:endParaRPr lang="es-PR" dirty="0"/>
          </a:p>
        </p:txBody>
      </p:sp>
      <p:graphicFrame>
        <p:nvGraphicFramePr>
          <p:cNvPr id="3" name="Chart 2"/>
          <p:cNvGraphicFramePr/>
          <p:nvPr/>
        </p:nvGraphicFramePr>
        <p:xfrm>
          <a:off x="533400" y="1600200"/>
          <a:ext cx="82296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PR" dirty="0" smtClean="0"/>
              <a:t>PERCEPCIONES TREN URBANO</a:t>
            </a:r>
            <a:endParaRPr lang="es-PR" dirty="0"/>
          </a:p>
        </p:txBody>
      </p:sp>
      <p:graphicFrame>
        <p:nvGraphicFramePr>
          <p:cNvPr id="3" name="Chart 2"/>
          <p:cNvGraphicFramePr/>
          <p:nvPr/>
        </p:nvGraphicFramePr>
        <p:xfrm>
          <a:off x="533400" y="1524000"/>
          <a:ext cx="8229600" cy="533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PERCEPCIONES CARROS PÚBLICOS</a:t>
            </a:r>
            <a:endParaRPr lang="es-PR" dirty="0"/>
          </a:p>
        </p:txBody>
      </p:sp>
      <p:graphicFrame>
        <p:nvGraphicFramePr>
          <p:cNvPr id="3" name="Chart 2"/>
          <p:cNvGraphicFramePr/>
          <p:nvPr/>
        </p:nvGraphicFramePr>
        <p:xfrm>
          <a:off x="533400" y="1524000"/>
          <a:ext cx="8229600" cy="51206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990600"/>
          </a:xfrm>
        </p:spPr>
        <p:txBody>
          <a:bodyPr>
            <a:normAutofit fontScale="90000"/>
          </a:bodyPr>
          <a:lstStyle/>
          <a:p>
            <a:r>
              <a:rPr lang="es-PR" dirty="0" smtClean="0"/>
              <a:t>CRUCE DE TABLAS – </a:t>
            </a:r>
            <a:r>
              <a:rPr lang="es-PR" sz="3600" dirty="0" smtClean="0"/>
              <a:t>VEH_PR_RA VS usuarios</a:t>
            </a:r>
            <a:endParaRPr lang="es-PR" sz="3600" dirty="0"/>
          </a:p>
        </p:txBody>
      </p:sp>
      <p:pic>
        <p:nvPicPr>
          <p:cNvPr id="3" name="Picture 2"/>
          <p:cNvPicPr/>
          <p:nvPr/>
        </p:nvPicPr>
        <p:blipFill>
          <a:blip r:embed="rId2" cstate="print"/>
          <a:srcRect/>
          <a:stretch>
            <a:fillRect/>
          </a:stretch>
        </p:blipFill>
        <p:spPr bwMode="auto">
          <a:xfrm>
            <a:off x="838200" y="1600200"/>
            <a:ext cx="7391399" cy="5055782"/>
          </a:xfrm>
          <a:prstGeom prst="rect">
            <a:avLst/>
          </a:prstGeom>
          <a:noFill/>
          <a:ln w="9525">
            <a:noFill/>
            <a:miter lim="800000"/>
            <a:headEnd/>
            <a:tailEnd/>
          </a:ln>
        </p:spPr>
      </p:pic>
      <p:sp>
        <p:nvSpPr>
          <p:cNvPr id="1026" name="Text Box 2"/>
          <p:cNvSpPr txBox="1">
            <a:spLocks noChangeArrowheads="1"/>
          </p:cNvSpPr>
          <p:nvPr/>
        </p:nvSpPr>
        <p:spPr bwMode="auto">
          <a:xfrm>
            <a:off x="7772400" y="2514600"/>
            <a:ext cx="2376487" cy="10874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Fast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Neutral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Slow</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990600"/>
          </a:xfrm>
        </p:spPr>
        <p:txBody>
          <a:bodyPr>
            <a:normAutofit fontScale="90000"/>
          </a:bodyPr>
          <a:lstStyle/>
          <a:p>
            <a:r>
              <a:rPr lang="es-PR" dirty="0" smtClean="0"/>
              <a:t>CRUCE DE TABLAS – </a:t>
            </a:r>
            <a:r>
              <a:rPr lang="es-PR" sz="3600" dirty="0" smtClean="0"/>
              <a:t>VEH_PR_COST VS usuarios</a:t>
            </a:r>
            <a:endParaRPr lang="es-PR" sz="3600" dirty="0"/>
          </a:p>
        </p:txBody>
      </p:sp>
      <p:pic>
        <p:nvPicPr>
          <p:cNvPr id="3" name="Picture 2"/>
          <p:cNvPicPr/>
          <p:nvPr/>
        </p:nvPicPr>
        <p:blipFill>
          <a:blip r:embed="rId2" cstate="print"/>
          <a:srcRect/>
          <a:stretch>
            <a:fillRect/>
          </a:stretch>
        </p:blipFill>
        <p:spPr bwMode="auto">
          <a:xfrm>
            <a:off x="1219200" y="1600200"/>
            <a:ext cx="6781800" cy="4953000"/>
          </a:xfrm>
          <a:prstGeom prst="rect">
            <a:avLst/>
          </a:prstGeom>
          <a:noFill/>
          <a:ln w="9525">
            <a:noFill/>
            <a:miter lim="800000"/>
            <a:headEnd/>
            <a:tailEnd/>
          </a:ln>
        </p:spPr>
      </p:pic>
      <p:sp>
        <p:nvSpPr>
          <p:cNvPr id="2050" name="Text Box 2"/>
          <p:cNvSpPr txBox="1">
            <a:spLocks noChangeArrowheads="1"/>
          </p:cNvSpPr>
          <p:nvPr/>
        </p:nvSpPr>
        <p:spPr bwMode="auto">
          <a:xfrm>
            <a:off x="7772400" y="2438400"/>
            <a:ext cx="2378075" cy="10874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Expensive</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Neutral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Cheap</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CRUCE DE TABLAS – TREN_RA VS usuarios</a:t>
            </a:r>
            <a:endParaRPr lang="es-PR" dirty="0"/>
          </a:p>
        </p:txBody>
      </p:sp>
      <p:pic>
        <p:nvPicPr>
          <p:cNvPr id="3" name="Picture 2"/>
          <p:cNvPicPr/>
          <p:nvPr/>
        </p:nvPicPr>
        <p:blipFill>
          <a:blip r:embed="rId2" cstate="print"/>
          <a:srcRect/>
          <a:stretch>
            <a:fillRect/>
          </a:stretch>
        </p:blipFill>
        <p:spPr bwMode="auto">
          <a:xfrm>
            <a:off x="1295400" y="1676400"/>
            <a:ext cx="6629400" cy="4953000"/>
          </a:xfrm>
          <a:prstGeom prst="rect">
            <a:avLst/>
          </a:prstGeom>
          <a:noFill/>
          <a:ln w="9525">
            <a:noFill/>
            <a:miter lim="800000"/>
            <a:headEnd/>
            <a:tailEnd/>
          </a:ln>
        </p:spPr>
      </p:pic>
      <p:sp>
        <p:nvSpPr>
          <p:cNvPr id="4" name="Text Box 2"/>
          <p:cNvSpPr txBox="1">
            <a:spLocks noChangeArrowheads="1"/>
          </p:cNvSpPr>
          <p:nvPr/>
        </p:nvSpPr>
        <p:spPr bwMode="auto">
          <a:xfrm>
            <a:off x="7772400" y="2514600"/>
            <a:ext cx="2376487" cy="10874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Fast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Neutral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Slow</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INTRODUCCIÓN</a:t>
            </a:r>
            <a:endParaRPr lang="es-PR" dirty="0"/>
          </a:p>
        </p:txBody>
      </p:sp>
      <p:sp>
        <p:nvSpPr>
          <p:cNvPr id="3" name="Content Placeholder 2"/>
          <p:cNvSpPr>
            <a:spLocks noGrp="1"/>
          </p:cNvSpPr>
          <p:nvPr>
            <p:ph sz="quarter" idx="1"/>
          </p:nvPr>
        </p:nvSpPr>
        <p:spPr/>
        <p:txBody>
          <a:bodyPr>
            <a:normAutofit/>
          </a:bodyPr>
          <a:lstStyle/>
          <a:p>
            <a:r>
              <a:rPr lang="es-PR" dirty="0" smtClean="0"/>
              <a:t>La transportación es uno de los más importantes elementos para el desarrollo social y económico de una región.</a:t>
            </a:r>
          </a:p>
          <a:p>
            <a:pPr>
              <a:buNone/>
            </a:pPr>
            <a:endParaRPr lang="es-PR" dirty="0" smtClean="0"/>
          </a:p>
          <a:p>
            <a:r>
              <a:rPr lang="es-PR" dirty="0" smtClean="0"/>
              <a:t>La misión de un adecuado proceso de planificación del la transportación es facilitar el movimiento de personas, servicios y bienes entre diferentes lugares en un área. </a:t>
            </a:r>
            <a:endParaRPr lang="es-P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CRUCE DE TABLAS – TREN_COST VS usuarios</a:t>
            </a:r>
            <a:endParaRPr lang="es-PR" dirty="0"/>
          </a:p>
        </p:txBody>
      </p:sp>
      <p:pic>
        <p:nvPicPr>
          <p:cNvPr id="3" name="Picture 2"/>
          <p:cNvPicPr/>
          <p:nvPr/>
        </p:nvPicPr>
        <p:blipFill>
          <a:blip r:embed="rId2" cstate="print"/>
          <a:srcRect/>
          <a:stretch>
            <a:fillRect/>
          </a:stretch>
        </p:blipFill>
        <p:spPr bwMode="auto">
          <a:xfrm>
            <a:off x="1143000" y="1600200"/>
            <a:ext cx="6781800" cy="4952999"/>
          </a:xfrm>
          <a:prstGeom prst="rect">
            <a:avLst/>
          </a:prstGeom>
          <a:noFill/>
          <a:ln w="9525">
            <a:noFill/>
            <a:miter lim="800000"/>
            <a:headEnd/>
            <a:tailEnd/>
          </a:ln>
        </p:spPr>
      </p:pic>
      <p:sp>
        <p:nvSpPr>
          <p:cNvPr id="4" name="Text Box 2"/>
          <p:cNvSpPr txBox="1">
            <a:spLocks noChangeArrowheads="1"/>
          </p:cNvSpPr>
          <p:nvPr/>
        </p:nvSpPr>
        <p:spPr bwMode="auto">
          <a:xfrm>
            <a:off x="7696200" y="2362200"/>
            <a:ext cx="2378075" cy="10874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Expensive</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Neutral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Cheap</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CRUCE DE TABLAS – PUB_RA VS usuarios</a:t>
            </a:r>
            <a:endParaRPr lang="es-PR" dirty="0"/>
          </a:p>
        </p:txBody>
      </p:sp>
      <p:pic>
        <p:nvPicPr>
          <p:cNvPr id="3" name="Picture 2"/>
          <p:cNvPicPr/>
          <p:nvPr/>
        </p:nvPicPr>
        <p:blipFill>
          <a:blip r:embed="rId2" cstate="print"/>
          <a:srcRect/>
          <a:stretch>
            <a:fillRect/>
          </a:stretch>
        </p:blipFill>
        <p:spPr bwMode="auto">
          <a:xfrm>
            <a:off x="990600" y="1600200"/>
            <a:ext cx="6858000" cy="5257800"/>
          </a:xfrm>
          <a:prstGeom prst="rect">
            <a:avLst/>
          </a:prstGeom>
          <a:noFill/>
          <a:ln w="9525">
            <a:noFill/>
            <a:miter lim="800000"/>
            <a:headEnd/>
            <a:tailEnd/>
          </a:ln>
        </p:spPr>
      </p:pic>
      <p:sp>
        <p:nvSpPr>
          <p:cNvPr id="4" name="Text Box 2"/>
          <p:cNvSpPr txBox="1">
            <a:spLocks noChangeArrowheads="1"/>
          </p:cNvSpPr>
          <p:nvPr/>
        </p:nvSpPr>
        <p:spPr bwMode="auto">
          <a:xfrm>
            <a:off x="7772400" y="2514600"/>
            <a:ext cx="2376487" cy="10874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Fast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Neutral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Slow</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CRUCE DE TABLAS – PUB_COST VS usuarios</a:t>
            </a:r>
            <a:endParaRPr lang="es-PR" dirty="0"/>
          </a:p>
        </p:txBody>
      </p:sp>
      <p:pic>
        <p:nvPicPr>
          <p:cNvPr id="3" name="Picture 2"/>
          <p:cNvPicPr/>
          <p:nvPr/>
        </p:nvPicPr>
        <p:blipFill>
          <a:blip r:embed="rId2" cstate="print"/>
          <a:srcRect/>
          <a:stretch>
            <a:fillRect/>
          </a:stretch>
        </p:blipFill>
        <p:spPr bwMode="auto">
          <a:xfrm>
            <a:off x="1219200" y="1600200"/>
            <a:ext cx="6705600" cy="5257800"/>
          </a:xfrm>
          <a:prstGeom prst="rect">
            <a:avLst/>
          </a:prstGeom>
          <a:noFill/>
          <a:ln w="9525">
            <a:noFill/>
            <a:miter lim="800000"/>
            <a:headEnd/>
            <a:tailEnd/>
          </a:ln>
        </p:spPr>
      </p:pic>
      <p:sp>
        <p:nvSpPr>
          <p:cNvPr id="4" name="Text Box 2"/>
          <p:cNvSpPr txBox="1">
            <a:spLocks noChangeArrowheads="1"/>
          </p:cNvSpPr>
          <p:nvPr/>
        </p:nvSpPr>
        <p:spPr bwMode="auto">
          <a:xfrm>
            <a:off x="7772400" y="2590800"/>
            <a:ext cx="2378075" cy="10874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Expensive</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Neutral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Cheap</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CRUCE DE TABLAS – BUSES_RA VS usuarios</a:t>
            </a:r>
            <a:endParaRPr lang="es-PR" dirty="0"/>
          </a:p>
        </p:txBody>
      </p:sp>
      <p:pic>
        <p:nvPicPr>
          <p:cNvPr id="7" name="Picture 6"/>
          <p:cNvPicPr/>
          <p:nvPr/>
        </p:nvPicPr>
        <p:blipFill>
          <a:blip r:embed="rId2" cstate="print"/>
          <a:srcRect/>
          <a:stretch>
            <a:fillRect/>
          </a:stretch>
        </p:blipFill>
        <p:spPr bwMode="auto">
          <a:xfrm>
            <a:off x="1295400" y="1752600"/>
            <a:ext cx="7162800" cy="4800600"/>
          </a:xfrm>
          <a:prstGeom prst="rect">
            <a:avLst/>
          </a:prstGeom>
          <a:noFill/>
          <a:ln w="9525">
            <a:noFill/>
            <a:miter lim="800000"/>
            <a:headEnd/>
            <a:tailEnd/>
          </a:ln>
        </p:spPr>
      </p:pic>
      <p:sp>
        <p:nvSpPr>
          <p:cNvPr id="8" name="Text Box 2"/>
          <p:cNvSpPr txBox="1">
            <a:spLocks noChangeArrowheads="1"/>
          </p:cNvSpPr>
          <p:nvPr/>
        </p:nvSpPr>
        <p:spPr bwMode="auto">
          <a:xfrm>
            <a:off x="7696200" y="2819400"/>
            <a:ext cx="2376487" cy="10874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Fast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Neutral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Slow</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CRUCE DE TABLAS – BUSES_COST VS usuarios</a:t>
            </a:r>
            <a:endParaRPr lang="es-PR" dirty="0"/>
          </a:p>
        </p:txBody>
      </p:sp>
      <p:pic>
        <p:nvPicPr>
          <p:cNvPr id="3" name="Picture 2"/>
          <p:cNvPicPr/>
          <p:nvPr/>
        </p:nvPicPr>
        <p:blipFill>
          <a:blip r:embed="rId2" cstate="print"/>
          <a:srcRect/>
          <a:stretch>
            <a:fillRect/>
          </a:stretch>
        </p:blipFill>
        <p:spPr bwMode="auto">
          <a:xfrm>
            <a:off x="990600" y="1524000"/>
            <a:ext cx="7239000" cy="5181600"/>
          </a:xfrm>
          <a:prstGeom prst="rect">
            <a:avLst/>
          </a:prstGeom>
          <a:noFill/>
          <a:ln w="9525">
            <a:noFill/>
            <a:miter lim="800000"/>
            <a:headEnd/>
            <a:tailEnd/>
          </a:ln>
        </p:spPr>
      </p:pic>
      <p:sp>
        <p:nvSpPr>
          <p:cNvPr id="4" name="Text Box 2"/>
          <p:cNvSpPr txBox="1">
            <a:spLocks noChangeArrowheads="1"/>
          </p:cNvSpPr>
          <p:nvPr/>
        </p:nvSpPr>
        <p:spPr bwMode="auto">
          <a:xfrm>
            <a:off x="7620000" y="2743200"/>
            <a:ext cx="2378075" cy="10874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Expensive</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Neutral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cs typeface="Arial" pitchFamily="34" charset="0"/>
              </a:rPr>
              <a:t>Cheap</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CONCLUSIONES Y RECOMENDACIONES</a:t>
            </a:r>
            <a:endParaRPr lang="es-PR" dirty="0"/>
          </a:p>
        </p:txBody>
      </p:sp>
      <p:sp>
        <p:nvSpPr>
          <p:cNvPr id="3" name="Content Placeholder 2"/>
          <p:cNvSpPr>
            <a:spLocks noGrp="1"/>
          </p:cNvSpPr>
          <p:nvPr>
            <p:ph sz="quarter" idx="1"/>
          </p:nvPr>
        </p:nvSpPr>
        <p:spPr/>
        <p:txBody>
          <a:bodyPr>
            <a:normAutofit/>
          </a:bodyPr>
          <a:lstStyle/>
          <a:p>
            <a:r>
              <a:rPr lang="es-PR" dirty="0" smtClean="0"/>
              <a:t>Tomando en cuenta la frecuencia de las respuestas, de los usuarios de los modos de transportación, se puede determinar que en general para los tres grupos de usuarios, el vehículo privado y el Tren Urbano tienen una percepción positiva.</a:t>
            </a:r>
          </a:p>
          <a:p>
            <a:endParaRPr lang="es-PR" dirty="0" smtClean="0"/>
          </a:p>
          <a:p>
            <a:r>
              <a:rPr lang="es-PR" dirty="0" smtClean="0"/>
              <a:t>Los sistemas de autobuses y carros públicos presentan una baja percepción de servir como alternativa de modo de transportación.</a:t>
            </a:r>
          </a:p>
          <a:p>
            <a:endParaRPr lang="es-P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CONCLUSIONES Y RECOMENDACIONES</a:t>
            </a:r>
            <a:endParaRPr lang="es-PR" dirty="0"/>
          </a:p>
        </p:txBody>
      </p:sp>
      <p:sp>
        <p:nvSpPr>
          <p:cNvPr id="3" name="Content Placeholder 2"/>
          <p:cNvSpPr>
            <a:spLocks noGrp="1"/>
          </p:cNvSpPr>
          <p:nvPr>
            <p:ph sz="quarter" idx="1"/>
          </p:nvPr>
        </p:nvSpPr>
        <p:spPr>
          <a:xfrm>
            <a:off x="612648" y="1600200"/>
            <a:ext cx="8153400" cy="4800600"/>
          </a:xfrm>
        </p:spPr>
        <p:txBody>
          <a:bodyPr>
            <a:normAutofit fontScale="92500" lnSpcReduction="10000"/>
          </a:bodyPr>
          <a:lstStyle/>
          <a:p>
            <a:r>
              <a:rPr lang="es-PR" dirty="0" smtClean="0"/>
              <a:t>Aunque la percepción de las personas es que el sistema de autobuses es económico, y según la literatura este es uno de los factores principales para la elección de un modo, la demora del viaje, la incomodidad y limpieza de los vehículos pueden ser parte de las razones que para que el sistema este disminuyendo en número de usuarios.</a:t>
            </a:r>
          </a:p>
          <a:p>
            <a:r>
              <a:rPr lang="es-PR" dirty="0" smtClean="0"/>
              <a:t>El estudio muestra en todas las variables que el Tren Urbano presenta una percepción favorable, lo cual puede ser el elemento principal para que las personas estén utilizando este modo como una alternativa al vehículo privado.</a:t>
            </a:r>
            <a:endParaRPr lang="es-P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CONCLUSIONES Y RECOMENDACIONES</a:t>
            </a:r>
            <a:endParaRPr lang="es-PR" dirty="0"/>
          </a:p>
        </p:txBody>
      </p:sp>
      <p:sp>
        <p:nvSpPr>
          <p:cNvPr id="3" name="Content Placeholder 2"/>
          <p:cNvSpPr>
            <a:spLocks noGrp="1"/>
          </p:cNvSpPr>
          <p:nvPr>
            <p:ph sz="quarter" idx="1"/>
          </p:nvPr>
        </p:nvSpPr>
        <p:spPr/>
        <p:txBody>
          <a:bodyPr>
            <a:normAutofit fontScale="92500"/>
          </a:bodyPr>
          <a:lstStyle/>
          <a:p>
            <a:r>
              <a:rPr lang="es-PR" dirty="0" smtClean="0"/>
              <a:t>Tomando en cuenta las respuestas, se puede decir que si el sistema de autobuses mejora (disminuye) el tiempo de viaje, y al hacerlos más cómodos puede que aumente el número de usuarios.</a:t>
            </a:r>
          </a:p>
          <a:p>
            <a:r>
              <a:rPr lang="es-PR" dirty="0" smtClean="0"/>
              <a:t>Para aumentar el número de usuarios se debe aumentar igualmente la cobertura del sistema. </a:t>
            </a:r>
          </a:p>
          <a:p>
            <a:r>
              <a:rPr lang="es-PR" dirty="0" smtClean="0"/>
              <a:t>Según las percepciones de las personas la ampliación del Tren Urbano o un sistema con características similares se implanta y se une al TU en el AMSJ podría atraer un gran número de nuevos usuarios.    </a:t>
            </a:r>
            <a:endParaRPr lang="es-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s-PR" dirty="0"/>
          </a:p>
        </p:txBody>
      </p:sp>
      <p:sp>
        <p:nvSpPr>
          <p:cNvPr id="6" name="Rectangle 5"/>
          <p:cNvSpPr/>
          <p:nvPr/>
        </p:nvSpPr>
        <p:spPr>
          <a:xfrm>
            <a:off x="1981200" y="3733800"/>
            <a:ext cx="4537589" cy="101566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PR" sz="6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PREGUNTAS?</a:t>
            </a:r>
            <a:endParaRPr lang="es-PR" sz="6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TextBox 6"/>
          <p:cNvSpPr txBox="1"/>
          <p:nvPr/>
        </p:nvSpPr>
        <p:spPr>
          <a:xfrm>
            <a:off x="4876800" y="5638800"/>
            <a:ext cx="3581400" cy="830997"/>
          </a:xfrm>
          <a:prstGeom prst="rect">
            <a:avLst/>
          </a:prstGeom>
          <a:noFill/>
        </p:spPr>
        <p:txBody>
          <a:bodyPr wrap="square" rtlCol="0">
            <a:spAutoFit/>
          </a:bodyPr>
          <a:lstStyle/>
          <a:p>
            <a:r>
              <a:rPr lang="es-PR" sz="4800" b="1" dirty="0" smtClean="0">
                <a:latin typeface="Algerian" pitchFamily="82" charset="0"/>
              </a:rPr>
              <a:t>GRACIAS</a:t>
            </a:r>
            <a:endParaRPr lang="es-PR" sz="4800" b="1" dirty="0">
              <a:latin typeface="Algerian" pitchFamily="8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INTRODUCCIÓN</a:t>
            </a:r>
            <a:endParaRPr lang="es-PR" dirty="0"/>
          </a:p>
        </p:txBody>
      </p:sp>
      <p:sp>
        <p:nvSpPr>
          <p:cNvPr id="3" name="Content Placeholder 2"/>
          <p:cNvSpPr>
            <a:spLocks noGrp="1"/>
          </p:cNvSpPr>
          <p:nvPr>
            <p:ph sz="quarter" idx="1"/>
          </p:nvPr>
        </p:nvSpPr>
        <p:spPr>
          <a:xfrm>
            <a:off x="612648" y="1600200"/>
            <a:ext cx="8153400" cy="4724400"/>
          </a:xfrm>
        </p:spPr>
        <p:txBody>
          <a:bodyPr>
            <a:normAutofit/>
          </a:bodyPr>
          <a:lstStyle/>
          <a:p>
            <a:r>
              <a:rPr lang="es-PR" dirty="0" smtClean="0"/>
              <a:t>El comportamiento de las personas, motivado por preferencias y percepciones hacia los sistemas de transportación pública, juegan un papel importante en el proceso de toma de decisión al momento de elegir un modo de transportación. </a:t>
            </a:r>
          </a:p>
          <a:p>
            <a:endParaRPr lang="es-PR" dirty="0" smtClean="0"/>
          </a:p>
          <a:p>
            <a:r>
              <a:rPr lang="es-PR" dirty="0" smtClean="0"/>
              <a:t>Partición modal, tercer paso del Modelo del Sistema de Transportación Urbana –UTMS por siglas en inglés. </a:t>
            </a:r>
          </a:p>
          <a:p>
            <a:endParaRPr lang="es-P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OBJETIVOS</a:t>
            </a:r>
            <a:endParaRPr lang="es-PR" dirty="0"/>
          </a:p>
        </p:txBody>
      </p:sp>
      <p:sp>
        <p:nvSpPr>
          <p:cNvPr id="3" name="Content Placeholder 2"/>
          <p:cNvSpPr>
            <a:spLocks noGrp="1"/>
          </p:cNvSpPr>
          <p:nvPr>
            <p:ph sz="quarter" idx="1"/>
          </p:nvPr>
        </p:nvSpPr>
        <p:spPr>
          <a:xfrm>
            <a:off x="612648" y="1600200"/>
            <a:ext cx="8153400" cy="4800600"/>
          </a:xfrm>
        </p:spPr>
        <p:txBody>
          <a:bodyPr>
            <a:normAutofit fontScale="92500" lnSpcReduction="20000"/>
          </a:bodyPr>
          <a:lstStyle/>
          <a:p>
            <a:r>
              <a:rPr lang="es-PR" dirty="0" smtClean="0"/>
              <a:t>El objetivo de esta investigación es determinar las percepciones y actitudes de residentes del Área Metropolitana de San Juan AMSJ sobre los sistemas de transportación y las preferencias en la calidad del servicio de diferentes modos de transportación.  </a:t>
            </a:r>
          </a:p>
          <a:p>
            <a:endParaRPr lang="es-PR" dirty="0" smtClean="0"/>
          </a:p>
          <a:p>
            <a:r>
              <a:rPr lang="es-PR" dirty="0" smtClean="0"/>
              <a:t>Un objetivo complementario es la realización de una encuesta a residentes o trabajadores del AMSJ ubicados a una distancia caminable (500 mts) de las estaciones o paradas de sistemas de transportación colectiva, con el fin de identificar las percepciones, preferencias y actitudes hacia los modos de transportación.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METODOLOGÍA</a:t>
            </a:r>
            <a:endParaRPr lang="es-PR" dirty="0"/>
          </a:p>
        </p:txBody>
      </p:sp>
      <p:sp>
        <p:nvSpPr>
          <p:cNvPr id="3" name="Content Placeholder 2"/>
          <p:cNvSpPr>
            <a:spLocks noGrp="1"/>
          </p:cNvSpPr>
          <p:nvPr>
            <p:ph sz="quarter" idx="1"/>
          </p:nvPr>
        </p:nvSpPr>
        <p:spPr/>
        <p:txBody>
          <a:bodyPr>
            <a:normAutofit fontScale="92500"/>
          </a:bodyPr>
          <a:lstStyle/>
          <a:p>
            <a:r>
              <a:rPr lang="es-PR" dirty="0" smtClean="0"/>
              <a:t>La metodología de esta investigación se desarrollo en cuatro pasos.</a:t>
            </a:r>
          </a:p>
          <a:p>
            <a:endParaRPr lang="es-PR" dirty="0" smtClean="0"/>
          </a:p>
          <a:p>
            <a:pPr marL="514350" indent="-514350">
              <a:buFont typeface="+mj-lt"/>
              <a:buAutoNum type="arabicPeriod"/>
            </a:pPr>
            <a:r>
              <a:rPr lang="es-PR" dirty="0" smtClean="0"/>
              <a:t>Revisión de literatura.</a:t>
            </a:r>
          </a:p>
          <a:p>
            <a:pPr marL="514350" indent="-514350">
              <a:buFont typeface="+mj-lt"/>
              <a:buAutoNum type="arabicPeriod"/>
            </a:pPr>
            <a:r>
              <a:rPr lang="es-PR" dirty="0" smtClean="0"/>
              <a:t>Análisis de condiciones actuales del sistema de transportación en el AMSJ y comparación con otras ciudades en Estados Unidos.</a:t>
            </a:r>
          </a:p>
          <a:p>
            <a:pPr marL="514350" indent="-514350">
              <a:buFont typeface="+mj-lt"/>
              <a:buAutoNum type="arabicPeriod"/>
            </a:pPr>
            <a:r>
              <a:rPr lang="es-PR" dirty="0" smtClean="0"/>
              <a:t>Desarrollo de la encuesta de percepciones y actitudes</a:t>
            </a:r>
          </a:p>
          <a:p>
            <a:pPr marL="514350" indent="-514350">
              <a:buFont typeface="+mj-lt"/>
              <a:buAutoNum type="arabicPeriod"/>
            </a:pPr>
            <a:r>
              <a:rPr lang="es-PR" dirty="0" smtClean="0"/>
              <a:t>Análisis de datos a través de SPSS</a:t>
            </a:r>
          </a:p>
          <a:p>
            <a:endParaRPr lang="es-P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METODOLOGÍA - </a:t>
            </a:r>
            <a:r>
              <a:rPr lang="es-PR" sz="3600" dirty="0" smtClean="0"/>
              <a:t>REVISIÓN DE LITERATURA</a:t>
            </a:r>
            <a:endParaRPr lang="es-PR" sz="3600" dirty="0"/>
          </a:p>
        </p:txBody>
      </p:sp>
      <p:sp>
        <p:nvSpPr>
          <p:cNvPr id="3" name="Content Placeholder 2"/>
          <p:cNvSpPr>
            <a:spLocks noGrp="1"/>
          </p:cNvSpPr>
          <p:nvPr>
            <p:ph sz="quarter" idx="1"/>
          </p:nvPr>
        </p:nvSpPr>
        <p:spPr/>
        <p:txBody>
          <a:bodyPr>
            <a:normAutofit lnSpcReduction="10000"/>
          </a:bodyPr>
          <a:lstStyle/>
          <a:p>
            <a:r>
              <a:rPr lang="es-PR" dirty="0" err="1" smtClean="0"/>
              <a:t>Transit</a:t>
            </a:r>
            <a:r>
              <a:rPr lang="es-PR" dirty="0" smtClean="0"/>
              <a:t> </a:t>
            </a:r>
            <a:r>
              <a:rPr lang="es-PR" dirty="0" err="1" smtClean="0"/>
              <a:t>Capacity</a:t>
            </a:r>
            <a:r>
              <a:rPr lang="es-PR" dirty="0" smtClean="0"/>
              <a:t> and </a:t>
            </a:r>
            <a:r>
              <a:rPr lang="es-PR" dirty="0" err="1" smtClean="0"/>
              <a:t>Quality</a:t>
            </a:r>
            <a:r>
              <a:rPr lang="es-PR" dirty="0" smtClean="0"/>
              <a:t> of </a:t>
            </a:r>
            <a:r>
              <a:rPr lang="es-PR" dirty="0" err="1" smtClean="0"/>
              <a:t>Service</a:t>
            </a:r>
            <a:r>
              <a:rPr lang="es-PR" dirty="0" smtClean="0"/>
              <a:t> Manual TCQSM 2003, </a:t>
            </a:r>
          </a:p>
          <a:p>
            <a:r>
              <a:rPr lang="es-PR" dirty="0" err="1" smtClean="0"/>
              <a:t>Segmenting</a:t>
            </a:r>
            <a:r>
              <a:rPr lang="es-PR" dirty="0" smtClean="0"/>
              <a:t> </a:t>
            </a:r>
            <a:r>
              <a:rPr lang="es-PR" dirty="0" err="1" smtClean="0"/>
              <a:t>Preferences</a:t>
            </a:r>
            <a:r>
              <a:rPr lang="es-PR" dirty="0" smtClean="0"/>
              <a:t> and </a:t>
            </a:r>
            <a:r>
              <a:rPr lang="es-PR" dirty="0" err="1" smtClean="0"/>
              <a:t>Habits</a:t>
            </a:r>
            <a:r>
              <a:rPr lang="es-PR" dirty="0" smtClean="0"/>
              <a:t> of </a:t>
            </a:r>
            <a:r>
              <a:rPr lang="es-PR" dirty="0" err="1" smtClean="0"/>
              <a:t>Transit</a:t>
            </a:r>
            <a:r>
              <a:rPr lang="es-PR" dirty="0" smtClean="0"/>
              <a:t> </a:t>
            </a:r>
            <a:r>
              <a:rPr lang="es-PR" dirty="0" err="1" smtClean="0"/>
              <a:t>Users</a:t>
            </a:r>
            <a:r>
              <a:rPr lang="es-PR" dirty="0" smtClean="0"/>
              <a:t> and Non-</a:t>
            </a:r>
            <a:r>
              <a:rPr lang="es-PR" dirty="0" err="1" smtClean="0"/>
              <a:t>Users</a:t>
            </a:r>
            <a:r>
              <a:rPr lang="es-PR" dirty="0" smtClean="0"/>
              <a:t> de </a:t>
            </a:r>
            <a:r>
              <a:rPr lang="es-PR" dirty="0" err="1" smtClean="0"/>
              <a:t>Krizer</a:t>
            </a:r>
            <a:r>
              <a:rPr lang="es-PR" dirty="0" smtClean="0"/>
              <a:t> and </a:t>
            </a:r>
            <a:r>
              <a:rPr lang="es-PR" dirty="0" err="1" smtClean="0"/>
              <a:t>Geneidy</a:t>
            </a:r>
            <a:r>
              <a:rPr lang="es-PR" dirty="0" smtClean="0"/>
              <a:t> 2007,</a:t>
            </a:r>
          </a:p>
          <a:p>
            <a:r>
              <a:rPr lang="es-PR" dirty="0" smtClean="0"/>
              <a:t> </a:t>
            </a:r>
            <a:r>
              <a:rPr lang="es-PR" dirty="0" err="1" smtClean="0"/>
              <a:t>Quality</a:t>
            </a:r>
            <a:r>
              <a:rPr lang="es-PR" dirty="0" smtClean="0"/>
              <a:t> </a:t>
            </a:r>
            <a:r>
              <a:rPr lang="es-PR" dirty="0" err="1" smtClean="0"/>
              <a:t>Factors</a:t>
            </a:r>
            <a:r>
              <a:rPr lang="es-PR" dirty="0" smtClean="0"/>
              <a:t> in </a:t>
            </a:r>
            <a:r>
              <a:rPr lang="es-PR" dirty="0" err="1" smtClean="0"/>
              <a:t>Public</a:t>
            </a:r>
            <a:r>
              <a:rPr lang="es-PR" dirty="0" smtClean="0"/>
              <a:t> </a:t>
            </a:r>
            <a:r>
              <a:rPr lang="es-PR" dirty="0" err="1" smtClean="0"/>
              <a:t>Transport</a:t>
            </a:r>
            <a:r>
              <a:rPr lang="es-PR" dirty="0" smtClean="0"/>
              <a:t> de </a:t>
            </a:r>
            <a:r>
              <a:rPr lang="es-PR" dirty="0" err="1" smtClean="0"/>
              <a:t>Vanhanen</a:t>
            </a:r>
            <a:r>
              <a:rPr lang="es-PR" dirty="0" smtClean="0"/>
              <a:t> K. and </a:t>
            </a:r>
            <a:r>
              <a:rPr lang="es-PR" dirty="0" err="1" smtClean="0"/>
              <a:t>Kurri</a:t>
            </a:r>
            <a:r>
              <a:rPr lang="es-PR" dirty="0" smtClean="0"/>
              <a:t> J. (2007) entre otros, </a:t>
            </a:r>
          </a:p>
          <a:p>
            <a:r>
              <a:rPr lang="es-PR" dirty="0" smtClean="0"/>
              <a:t>han desarrollado factores o medidas de calidad de servicio en sistemas de </a:t>
            </a:r>
            <a:r>
              <a:rPr lang="es-PR" dirty="0" err="1" smtClean="0"/>
              <a:t>transportacion</a:t>
            </a:r>
            <a:r>
              <a:rPr lang="es-PR" dirty="0" smtClean="0"/>
              <a:t> con el fin de entender la </a:t>
            </a:r>
            <a:r>
              <a:rPr lang="es-PR" dirty="0" err="1" smtClean="0"/>
              <a:t>eleccion</a:t>
            </a:r>
            <a:r>
              <a:rPr lang="es-PR" dirty="0" smtClean="0"/>
              <a:t> de las personas al momento de utilizar un modo de transportación sobre otro.</a:t>
            </a:r>
            <a:endParaRPr lang="es-P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PR" sz="4000" dirty="0" smtClean="0"/>
              <a:t>METODOLOGÍA</a:t>
            </a:r>
            <a:r>
              <a:rPr lang="es-PR" sz="3200" dirty="0" smtClean="0"/>
              <a:t> - REVISIÓN DE LITERATURA</a:t>
            </a:r>
            <a:endParaRPr lang="en-US" sz="3200" dirty="0"/>
          </a:p>
        </p:txBody>
      </p:sp>
      <p:sp>
        <p:nvSpPr>
          <p:cNvPr id="3" name="Content Placeholder 2"/>
          <p:cNvSpPr>
            <a:spLocks noGrp="1"/>
          </p:cNvSpPr>
          <p:nvPr>
            <p:ph sz="quarter" idx="1"/>
          </p:nvPr>
        </p:nvSpPr>
        <p:spPr/>
        <p:txBody>
          <a:bodyPr>
            <a:normAutofit fontScale="92500" lnSpcReduction="10000"/>
          </a:bodyPr>
          <a:lstStyle/>
          <a:p>
            <a:r>
              <a:rPr lang="es-PR" dirty="0" err="1" smtClean="0"/>
              <a:t>Transit</a:t>
            </a:r>
            <a:r>
              <a:rPr lang="es-PR" dirty="0" smtClean="0"/>
              <a:t> </a:t>
            </a:r>
            <a:r>
              <a:rPr lang="es-PR" dirty="0" err="1" smtClean="0"/>
              <a:t>Capacity</a:t>
            </a:r>
            <a:r>
              <a:rPr lang="es-PR" dirty="0" smtClean="0"/>
              <a:t> and </a:t>
            </a:r>
            <a:r>
              <a:rPr lang="es-PR" dirty="0" err="1" smtClean="0"/>
              <a:t>Quality</a:t>
            </a:r>
            <a:r>
              <a:rPr lang="es-PR" dirty="0" smtClean="0"/>
              <a:t> of </a:t>
            </a:r>
            <a:r>
              <a:rPr lang="es-PR" dirty="0" err="1" smtClean="0"/>
              <a:t>Service</a:t>
            </a:r>
            <a:r>
              <a:rPr lang="es-PR" dirty="0" smtClean="0"/>
              <a:t> Manual, 2003</a:t>
            </a:r>
            <a:endParaRPr lang="en-US" dirty="0" smtClean="0"/>
          </a:p>
          <a:p>
            <a:pPr lvl="1"/>
            <a:r>
              <a:rPr lang="es-PR" dirty="0" smtClean="0"/>
              <a:t>Frecuencia del servicio</a:t>
            </a:r>
          </a:p>
          <a:p>
            <a:pPr lvl="1"/>
            <a:r>
              <a:rPr lang="es-PR" dirty="0" smtClean="0"/>
              <a:t>Accesos y salidas del sistema</a:t>
            </a:r>
          </a:p>
          <a:p>
            <a:pPr lvl="1"/>
            <a:r>
              <a:rPr lang="es-PR" dirty="0" smtClean="0"/>
              <a:t>Tiempo y costo </a:t>
            </a:r>
          </a:p>
          <a:p>
            <a:pPr lvl="1"/>
            <a:r>
              <a:rPr lang="es-PR" dirty="0" smtClean="0"/>
              <a:t>Población</a:t>
            </a:r>
          </a:p>
          <a:p>
            <a:pPr lvl="1"/>
            <a:r>
              <a:rPr lang="es-PR" dirty="0" smtClean="0"/>
              <a:t>Empleo</a:t>
            </a:r>
          </a:p>
          <a:p>
            <a:pPr lvl="1"/>
            <a:r>
              <a:rPr lang="es-PR" dirty="0" smtClean="0"/>
              <a:t>Tenencia de vehículo</a:t>
            </a:r>
          </a:p>
          <a:p>
            <a:pPr lvl="1"/>
            <a:r>
              <a:rPr lang="es-PR" dirty="0" smtClean="0"/>
              <a:t>Distancia caminable</a:t>
            </a:r>
          </a:p>
        </p:txBody>
      </p:sp>
      <p:sp>
        <p:nvSpPr>
          <p:cNvPr id="4" name="Content Placeholder 3"/>
          <p:cNvSpPr>
            <a:spLocks noGrp="1"/>
          </p:cNvSpPr>
          <p:nvPr>
            <p:ph sz="quarter" idx="2"/>
          </p:nvPr>
        </p:nvSpPr>
        <p:spPr/>
        <p:txBody>
          <a:bodyPr>
            <a:normAutofit fontScale="92500" lnSpcReduction="10000"/>
          </a:bodyPr>
          <a:lstStyle/>
          <a:p>
            <a:pPr marL="514350" indent="-514350"/>
            <a:r>
              <a:rPr lang="es-PR" dirty="0" err="1" smtClean="0"/>
              <a:t>Krizer</a:t>
            </a:r>
            <a:r>
              <a:rPr lang="es-PR" dirty="0" smtClean="0"/>
              <a:t>, K and </a:t>
            </a:r>
            <a:r>
              <a:rPr lang="es-PR" dirty="0" err="1" smtClean="0"/>
              <a:t>Geneidy</a:t>
            </a:r>
            <a:r>
              <a:rPr lang="es-PR" dirty="0" smtClean="0"/>
              <a:t>, A., 2007</a:t>
            </a:r>
          </a:p>
          <a:p>
            <a:pPr marL="834390" lvl="1" indent="-514350"/>
            <a:r>
              <a:rPr lang="es-PR" dirty="0" smtClean="0"/>
              <a:t>Tipo de usuario</a:t>
            </a:r>
          </a:p>
          <a:p>
            <a:pPr marL="1108710" lvl="2" indent="-514350"/>
            <a:r>
              <a:rPr lang="es-PR" dirty="0" smtClean="0"/>
              <a:t>Cautivo vs. por elección </a:t>
            </a:r>
          </a:p>
          <a:p>
            <a:pPr marL="1108710" lvl="2" indent="-514350"/>
            <a:r>
              <a:rPr lang="es-PR" dirty="0" smtClean="0"/>
              <a:t>Regulares vs. irregulares (habituales vs. ocasionales)</a:t>
            </a:r>
          </a:p>
          <a:p>
            <a:pPr marL="834390" lvl="1" indent="-514350"/>
            <a:r>
              <a:rPr lang="es-PR" dirty="0" smtClean="0"/>
              <a:t>Costos del sistema</a:t>
            </a:r>
          </a:p>
          <a:p>
            <a:pPr marL="834390" lvl="1" indent="-514350"/>
            <a:r>
              <a:rPr lang="es-PR" dirty="0" smtClean="0"/>
              <a:t>Tiempo de viaje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PR" sz="4000" dirty="0" smtClean="0"/>
              <a:t>METODOLOGÍA</a:t>
            </a:r>
            <a:r>
              <a:rPr lang="es-PR" sz="3600" dirty="0" smtClean="0"/>
              <a:t> - </a:t>
            </a:r>
            <a:r>
              <a:rPr lang="es-PR" sz="3200" dirty="0" smtClean="0"/>
              <a:t>REVISIÓN DE LITERATURA</a:t>
            </a:r>
            <a:endParaRPr lang="es-PR" sz="3200" dirty="0"/>
          </a:p>
        </p:txBody>
      </p:sp>
      <p:sp>
        <p:nvSpPr>
          <p:cNvPr id="3" name="Content Placeholder 2"/>
          <p:cNvSpPr>
            <a:spLocks noGrp="1"/>
          </p:cNvSpPr>
          <p:nvPr>
            <p:ph sz="quarter" idx="1"/>
          </p:nvPr>
        </p:nvSpPr>
        <p:spPr/>
        <p:txBody>
          <a:bodyPr>
            <a:normAutofit fontScale="85000" lnSpcReduction="20000"/>
          </a:bodyPr>
          <a:lstStyle/>
          <a:p>
            <a:r>
              <a:rPr lang="es-ES" smtClean="0"/>
              <a:t>Atributos de transportación urbana</a:t>
            </a:r>
          </a:p>
          <a:p>
            <a:pPr lvl="1"/>
            <a:r>
              <a:rPr lang="es-ES" smtClean="0"/>
              <a:t>Disponibilidad</a:t>
            </a:r>
          </a:p>
          <a:p>
            <a:pPr lvl="1"/>
            <a:r>
              <a:rPr lang="es-ES" smtClean="0"/>
              <a:t>Accesibilidad</a:t>
            </a:r>
          </a:p>
          <a:p>
            <a:pPr lvl="1"/>
            <a:r>
              <a:rPr lang="es-ES" smtClean="0"/>
              <a:t>Información</a:t>
            </a:r>
          </a:p>
          <a:p>
            <a:pPr lvl="1"/>
            <a:r>
              <a:rPr lang="es-ES" smtClean="0"/>
              <a:t>Tiempo de viaje</a:t>
            </a:r>
          </a:p>
          <a:p>
            <a:pPr lvl="1"/>
            <a:r>
              <a:rPr lang="es-ES" smtClean="0"/>
              <a:t>Cuidado de usuarios</a:t>
            </a:r>
          </a:p>
          <a:p>
            <a:pPr lvl="1"/>
            <a:r>
              <a:rPr lang="es-ES" smtClean="0"/>
              <a:t>Comodidad</a:t>
            </a:r>
          </a:p>
          <a:p>
            <a:pPr lvl="1"/>
            <a:r>
              <a:rPr lang="es-ES" smtClean="0"/>
              <a:t>Seguridad </a:t>
            </a:r>
          </a:p>
          <a:p>
            <a:pPr lvl="1"/>
            <a:r>
              <a:rPr lang="es-ES" smtClean="0"/>
              <a:t>Ambiente</a:t>
            </a:r>
          </a:p>
          <a:p>
            <a:r>
              <a:rPr lang="es-ES" smtClean="0"/>
              <a:t>Cada categoría incluye un número de características de calidad</a:t>
            </a:r>
            <a:endParaRPr lang="es-ES" dirty="0" smtClean="0"/>
          </a:p>
        </p:txBody>
      </p:sp>
      <p:sp>
        <p:nvSpPr>
          <p:cNvPr id="6" name="Content Placeholder 5"/>
          <p:cNvSpPr>
            <a:spLocks noGrp="1"/>
          </p:cNvSpPr>
          <p:nvPr>
            <p:ph sz="quarter" idx="2"/>
          </p:nvPr>
        </p:nvSpPr>
        <p:spPr>
          <a:xfrm>
            <a:off x="4844901" y="1589566"/>
            <a:ext cx="3886200" cy="5039833"/>
          </a:xfrm>
        </p:spPr>
        <p:txBody>
          <a:bodyPr>
            <a:normAutofit fontScale="85000" lnSpcReduction="20000"/>
          </a:bodyPr>
          <a:lstStyle/>
          <a:p>
            <a:r>
              <a:rPr lang="es-ES" dirty="0" smtClean="0"/>
              <a:t>Otros factores de estudio </a:t>
            </a:r>
          </a:p>
          <a:p>
            <a:pPr lvl="1"/>
            <a:r>
              <a:rPr lang="es-ES" dirty="0" smtClean="0"/>
              <a:t>Red de cobertura</a:t>
            </a:r>
          </a:p>
          <a:p>
            <a:pPr lvl="1"/>
            <a:r>
              <a:rPr lang="es-ES" dirty="0" smtClean="0"/>
              <a:t>Información sobre boletos de abordar y tarjetas </a:t>
            </a:r>
          </a:p>
          <a:p>
            <a:pPr lvl="1"/>
            <a:r>
              <a:rPr lang="es-ES" dirty="0" smtClean="0"/>
              <a:t>Tipos y precios de boletos</a:t>
            </a:r>
          </a:p>
          <a:p>
            <a:pPr lvl="1"/>
            <a:r>
              <a:rPr lang="es-ES" dirty="0" smtClean="0"/>
              <a:t>Comportamiento del personal </a:t>
            </a:r>
          </a:p>
          <a:p>
            <a:pPr lvl="1"/>
            <a:r>
              <a:rPr lang="es-ES" dirty="0" smtClean="0"/>
              <a:t>Distancia caminable</a:t>
            </a:r>
          </a:p>
          <a:p>
            <a:pPr lvl="1"/>
            <a:r>
              <a:rPr lang="es-ES" dirty="0" smtClean="0"/>
              <a:t>Condiciones del bus y de las paradas</a:t>
            </a:r>
          </a:p>
          <a:p>
            <a:pPr lvl="1"/>
            <a:r>
              <a:rPr lang="es-ES" dirty="0" smtClean="0"/>
              <a:t>Limpieza del vehículo</a:t>
            </a:r>
          </a:p>
          <a:p>
            <a:pPr lvl="1"/>
            <a:r>
              <a:rPr lang="es-ES" dirty="0" smtClean="0"/>
              <a:t>Tiempo de espera en intercambios</a:t>
            </a:r>
          </a:p>
          <a:p>
            <a:pPr lvl="1"/>
            <a:r>
              <a:rPr lang="es-ES" dirty="0" smtClean="0"/>
              <a:t>Condición del vehículo entre otras.</a:t>
            </a:r>
            <a:endParaRPr lang="es-PR"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338</TotalTime>
  <Words>1313</Words>
  <Application>Microsoft Office PowerPoint</Application>
  <PresentationFormat>On-screen Show (4:3)</PresentationFormat>
  <Paragraphs>190</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Median</vt:lpstr>
      <vt:lpstr>BEHAVIORAL FACTORS AND PREFERENCES TOWARD TRANSPORTATION TRANSIT USE OF RESIDENTS IN URBAN METROPOLITAN AREAS </vt:lpstr>
      <vt:lpstr>AGENDA</vt:lpstr>
      <vt:lpstr>INTRODUCCIÓN</vt:lpstr>
      <vt:lpstr>INTRODUCCIÓN</vt:lpstr>
      <vt:lpstr>OBJETIVOS</vt:lpstr>
      <vt:lpstr>METODOLOGÍA</vt:lpstr>
      <vt:lpstr>METODOLOGÍA - REVISIÓN DE LITERATURA</vt:lpstr>
      <vt:lpstr>METODOLOGÍA - REVISIÓN DE LITERATURA</vt:lpstr>
      <vt:lpstr>METODOLOGÍA - REVISIÓN DE LITERATURA</vt:lpstr>
      <vt:lpstr>METODOLOGÍA – CONDICIONES ACTUALES</vt:lpstr>
      <vt:lpstr>METODOLOGÍA – CONDICIONES ACTUALES</vt:lpstr>
      <vt:lpstr>METODOLOGÍA – CONDICIONES ACTUALES</vt:lpstr>
      <vt:lpstr>METODOLOGÍA – ENCUESTA</vt:lpstr>
      <vt:lpstr>METODOLOGÍA – ENCUESTA</vt:lpstr>
      <vt:lpstr>METODOLOGÍA – ENCUESTA</vt:lpstr>
      <vt:lpstr>Slide 16</vt:lpstr>
      <vt:lpstr>Slide 17</vt:lpstr>
      <vt:lpstr>Slide 18</vt:lpstr>
      <vt:lpstr>Slide 19</vt:lpstr>
      <vt:lpstr>Slide 20</vt:lpstr>
      <vt:lpstr>METODOLOGÍA – ANÁLISIS DE DATOS</vt:lpstr>
      <vt:lpstr>ANÁLISIS DE RESULTADOS</vt:lpstr>
      <vt:lpstr>PERCEPCIONES VEHÍCULO PRIVADO</vt:lpstr>
      <vt:lpstr>PERCEPCIONES AUTOBUSES</vt:lpstr>
      <vt:lpstr>PERCEPCIONES TREN URBANO</vt:lpstr>
      <vt:lpstr>PERCEPCIONES CARROS PÚBLICOS</vt:lpstr>
      <vt:lpstr>CRUCE DE TABLAS – VEH_PR_RA VS usuarios</vt:lpstr>
      <vt:lpstr>CRUCE DE TABLAS – VEH_PR_COST VS usuarios</vt:lpstr>
      <vt:lpstr>CRUCE DE TABLAS – TREN_RA VS usuarios</vt:lpstr>
      <vt:lpstr>CRUCE DE TABLAS – TREN_COST VS usuarios</vt:lpstr>
      <vt:lpstr>CRUCE DE TABLAS – PUB_RA VS usuarios</vt:lpstr>
      <vt:lpstr>CRUCE DE TABLAS – PUB_COST VS usuarios</vt:lpstr>
      <vt:lpstr>CRUCE DE TABLAS – BUSES_RA VS usuarios</vt:lpstr>
      <vt:lpstr>CRUCE DE TABLAS – BUSES_COST VS usuarios</vt:lpstr>
      <vt:lpstr>CONCLUSIONES Y RECOMENDACIONES</vt:lpstr>
      <vt:lpstr>CONCLUSIONES Y RECOMENDACIONES</vt:lpstr>
      <vt:lpstr>CONCLUSIONES Y RECOMENDACIONES</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BEHAVIORAL FACTORS AND PREFERENCES TOWARD TRANSPORTATION TRANSIT USE OF RESIDENTS IN URBAN METROPOLITAN AREAS</dc:title>
  <dc:creator>Victor</dc:creator>
  <cp:lastModifiedBy>Grisel</cp:lastModifiedBy>
  <cp:revision>22</cp:revision>
  <dcterms:created xsi:type="dcterms:W3CDTF">2010-08-11T15:37:11Z</dcterms:created>
  <dcterms:modified xsi:type="dcterms:W3CDTF">2010-08-12T13:44:16Z</dcterms:modified>
</cp:coreProperties>
</file>