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58" r:id="rId4"/>
    <p:sldId id="280" r:id="rId5"/>
    <p:sldId id="282" r:id="rId6"/>
    <p:sldId id="283" r:id="rId7"/>
    <p:sldId id="259" r:id="rId8"/>
    <p:sldId id="284" r:id="rId9"/>
    <p:sldId id="285" r:id="rId10"/>
    <p:sldId id="286" r:id="rId11"/>
    <p:sldId id="287" r:id="rId12"/>
    <p:sldId id="288" r:id="rId13"/>
    <p:sldId id="277" r:id="rId14"/>
    <p:sldId id="289" r:id="rId15"/>
    <p:sldId id="291" r:id="rId16"/>
    <p:sldId id="292" r:id="rId17"/>
    <p:sldId id="269" r:id="rId18"/>
    <p:sldId id="293" r:id="rId19"/>
    <p:sldId id="263" r:id="rId20"/>
    <p:sldId id="272" r:id="rId21"/>
    <p:sldId id="264" r:id="rId22"/>
    <p:sldId id="290" r:id="rId23"/>
    <p:sldId id="295" r:id="rId24"/>
    <p:sldId id="296" r:id="rId25"/>
    <p:sldId id="297" r:id="rId26"/>
    <p:sldId id="298" r:id="rId27"/>
    <p:sldId id="299" r:id="rId28"/>
    <p:sldId id="300" r:id="rId29"/>
    <p:sldId id="274" r:id="rId30"/>
    <p:sldId id="267" r:id="rId31"/>
  </p:sldIdLst>
  <p:sldSz cx="9144000" cy="6858000" type="screen4x3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E0155-38C3-41E5-B14C-C9708A208CEF}" type="doc">
      <dgm:prSet loTypeId="urn:microsoft.com/office/officeart/2005/8/layout/gear1" loCatId="relationship" qsTypeId="urn:microsoft.com/office/officeart/2005/8/quickstyle/simple1" qsCatId="simple" csTypeId="urn:microsoft.com/office/officeart/2005/8/colors/colorful2" csCatId="colorful" phldr="1"/>
      <dgm:spPr/>
    </dgm:pt>
    <dgm:pt modelId="{4B57852E-FE1A-4A3A-A208-8A1414C58870}">
      <dgm:prSet phldrT="[Text]"/>
      <dgm:spPr/>
      <dgm:t>
        <a:bodyPr/>
        <a:lstStyle/>
        <a:p>
          <a:r>
            <a:rPr lang="en-US" dirty="0" err="1" smtClean="0"/>
            <a:t>Selección</a:t>
          </a:r>
          <a:r>
            <a:rPr lang="en-US" dirty="0" smtClean="0"/>
            <a:t> de </a:t>
          </a:r>
          <a:r>
            <a:rPr lang="en-US" dirty="0" err="1" smtClean="0"/>
            <a:t>Modos</a:t>
          </a:r>
          <a:endParaRPr lang="es-PR" dirty="0"/>
        </a:p>
      </dgm:t>
    </dgm:pt>
    <dgm:pt modelId="{1472BE6A-4CFC-4184-A24E-8DEE58AF775C}" type="parTrans" cxnId="{06D929B7-DB29-45A1-8F17-7470F771E1CA}">
      <dgm:prSet/>
      <dgm:spPr/>
      <dgm:t>
        <a:bodyPr/>
        <a:lstStyle/>
        <a:p>
          <a:endParaRPr lang="es-PR"/>
        </a:p>
      </dgm:t>
    </dgm:pt>
    <dgm:pt modelId="{04B6046F-63C4-4DDA-BAE7-F607168EB1FE}" type="sibTrans" cxnId="{06D929B7-DB29-45A1-8F17-7470F771E1CA}">
      <dgm:prSet/>
      <dgm:spPr/>
      <dgm:t>
        <a:bodyPr/>
        <a:lstStyle/>
        <a:p>
          <a:endParaRPr lang="es-PR"/>
        </a:p>
      </dgm:t>
    </dgm:pt>
    <dgm:pt modelId="{27799EA6-99F1-4D0D-8196-95111243D655}">
      <dgm:prSet phldrT="[Text]"/>
      <dgm:spPr/>
      <dgm:t>
        <a:bodyPr/>
        <a:lstStyle/>
        <a:p>
          <a:r>
            <a:rPr lang="en-US" dirty="0" err="1" smtClean="0"/>
            <a:t>Dsitribución</a:t>
          </a:r>
          <a:r>
            <a:rPr lang="en-US" dirty="0" smtClean="0"/>
            <a:t> de </a:t>
          </a:r>
          <a:r>
            <a:rPr lang="en-US" dirty="0" err="1" smtClean="0"/>
            <a:t>Viajes</a:t>
          </a:r>
          <a:endParaRPr lang="es-PR" dirty="0"/>
        </a:p>
      </dgm:t>
    </dgm:pt>
    <dgm:pt modelId="{374F0362-3DC6-474F-A317-6E4A6E6A8CA1}" type="parTrans" cxnId="{1397E646-1F39-4BA7-ADB1-035E3E180A01}">
      <dgm:prSet/>
      <dgm:spPr/>
      <dgm:t>
        <a:bodyPr/>
        <a:lstStyle/>
        <a:p>
          <a:endParaRPr lang="es-PR"/>
        </a:p>
      </dgm:t>
    </dgm:pt>
    <dgm:pt modelId="{FEA2D6B7-D46A-41ED-BFBF-D9A860DC145D}" type="sibTrans" cxnId="{1397E646-1F39-4BA7-ADB1-035E3E180A01}">
      <dgm:prSet/>
      <dgm:spPr/>
      <dgm:t>
        <a:bodyPr/>
        <a:lstStyle/>
        <a:p>
          <a:endParaRPr lang="es-PR"/>
        </a:p>
      </dgm:t>
    </dgm:pt>
    <dgm:pt modelId="{4B97E223-86F8-4958-B7E8-78DC3D10544E}">
      <dgm:prSet phldrT="[Text]"/>
      <dgm:spPr/>
      <dgm:t>
        <a:bodyPr/>
        <a:lstStyle/>
        <a:p>
          <a:r>
            <a:rPr lang="en-US" dirty="0" err="1" smtClean="0"/>
            <a:t>Generación</a:t>
          </a:r>
          <a:r>
            <a:rPr lang="en-US" dirty="0" smtClean="0"/>
            <a:t> de </a:t>
          </a:r>
          <a:r>
            <a:rPr lang="en-US" dirty="0" err="1" smtClean="0"/>
            <a:t>Viajes</a:t>
          </a:r>
          <a:endParaRPr lang="es-PR" dirty="0"/>
        </a:p>
      </dgm:t>
    </dgm:pt>
    <dgm:pt modelId="{7C4E3AE3-22DD-458E-A82B-66FA35A16993}" type="parTrans" cxnId="{A4CC4AFF-B0C3-4FF1-B705-A3F0A019E1AF}">
      <dgm:prSet/>
      <dgm:spPr/>
      <dgm:t>
        <a:bodyPr/>
        <a:lstStyle/>
        <a:p>
          <a:endParaRPr lang="es-PR"/>
        </a:p>
      </dgm:t>
    </dgm:pt>
    <dgm:pt modelId="{EE785775-FA96-4479-A13C-AF24CFC68E5C}" type="sibTrans" cxnId="{A4CC4AFF-B0C3-4FF1-B705-A3F0A019E1AF}">
      <dgm:prSet/>
      <dgm:spPr/>
      <dgm:t>
        <a:bodyPr/>
        <a:lstStyle/>
        <a:p>
          <a:endParaRPr lang="es-PR"/>
        </a:p>
      </dgm:t>
    </dgm:pt>
    <dgm:pt modelId="{10C1C1FB-746C-47C9-96D8-0AD504134C3E}" type="pres">
      <dgm:prSet presAssocID="{83CE0155-38C3-41E5-B14C-C9708A208CE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91821E8-0D4E-4DEF-AFD0-D04EBCCF4C51}" type="pres">
      <dgm:prSet presAssocID="{4B57852E-FE1A-4A3A-A208-8A1414C58870}" presName="gear1" presStyleLbl="node1" presStyleIdx="0" presStyleCnt="3" custScaleX="80478" custScaleY="73378">
        <dgm:presLayoutVars>
          <dgm:chMax val="1"/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A719E816-4205-4354-B99C-746F6866A5BC}" type="pres">
      <dgm:prSet presAssocID="{4B57852E-FE1A-4A3A-A208-8A1414C58870}" presName="gear1srcNode" presStyleLbl="node1" presStyleIdx="0" presStyleCnt="3"/>
      <dgm:spPr/>
      <dgm:t>
        <a:bodyPr/>
        <a:lstStyle/>
        <a:p>
          <a:endParaRPr lang="es-PR"/>
        </a:p>
      </dgm:t>
    </dgm:pt>
    <dgm:pt modelId="{C03DCBFC-A752-442C-933C-8A2A7E846961}" type="pres">
      <dgm:prSet presAssocID="{4B57852E-FE1A-4A3A-A208-8A1414C58870}" presName="gear1dstNode" presStyleLbl="node1" presStyleIdx="0" presStyleCnt="3"/>
      <dgm:spPr/>
      <dgm:t>
        <a:bodyPr/>
        <a:lstStyle/>
        <a:p>
          <a:endParaRPr lang="es-PR"/>
        </a:p>
      </dgm:t>
    </dgm:pt>
    <dgm:pt modelId="{937FAD88-31B4-4ADE-B5E6-7C927098F900}" type="pres">
      <dgm:prSet presAssocID="{27799EA6-99F1-4D0D-8196-95111243D655}" presName="gear2" presStyleLbl="node1" presStyleIdx="1" presStyleCnt="3" custScaleX="115613" custScaleY="115675">
        <dgm:presLayoutVars>
          <dgm:chMax val="1"/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A57857F0-46DB-48EA-9467-CD8ECC4DFEFE}" type="pres">
      <dgm:prSet presAssocID="{27799EA6-99F1-4D0D-8196-95111243D655}" presName="gear2srcNode" presStyleLbl="node1" presStyleIdx="1" presStyleCnt="3"/>
      <dgm:spPr/>
      <dgm:t>
        <a:bodyPr/>
        <a:lstStyle/>
        <a:p>
          <a:endParaRPr lang="es-PR"/>
        </a:p>
      </dgm:t>
    </dgm:pt>
    <dgm:pt modelId="{65E5FEA5-BD6E-4680-80C8-63E9C4999F5E}" type="pres">
      <dgm:prSet presAssocID="{27799EA6-99F1-4D0D-8196-95111243D655}" presName="gear2dstNode" presStyleLbl="node1" presStyleIdx="1" presStyleCnt="3"/>
      <dgm:spPr/>
      <dgm:t>
        <a:bodyPr/>
        <a:lstStyle/>
        <a:p>
          <a:endParaRPr lang="es-PR"/>
        </a:p>
      </dgm:t>
    </dgm:pt>
    <dgm:pt modelId="{1CA9049B-FA0B-49FA-B4B1-F59EC7FDDBAA}" type="pres">
      <dgm:prSet presAssocID="{4B97E223-86F8-4958-B7E8-78DC3D10544E}" presName="gear3" presStyleLbl="node1" presStyleIdx="2" presStyleCnt="3" custAng="442968" custScaleX="110945" custScaleY="114508" custLinFactNeighborX="8982" custLinFactNeighborY="-7970"/>
      <dgm:spPr/>
      <dgm:t>
        <a:bodyPr/>
        <a:lstStyle/>
        <a:p>
          <a:endParaRPr lang="es-PR"/>
        </a:p>
      </dgm:t>
    </dgm:pt>
    <dgm:pt modelId="{D80E48FD-0288-45A2-A572-5ABC1C4E1DBF}" type="pres">
      <dgm:prSet presAssocID="{4B97E223-86F8-4958-B7E8-78DC3D1054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26C6BBAF-CA06-4209-A152-C972A30D6641}" type="pres">
      <dgm:prSet presAssocID="{4B97E223-86F8-4958-B7E8-78DC3D10544E}" presName="gear3srcNode" presStyleLbl="node1" presStyleIdx="2" presStyleCnt="3"/>
      <dgm:spPr/>
      <dgm:t>
        <a:bodyPr/>
        <a:lstStyle/>
        <a:p>
          <a:endParaRPr lang="es-PR"/>
        </a:p>
      </dgm:t>
    </dgm:pt>
    <dgm:pt modelId="{37DE96F7-23F3-419F-B2B1-ED285C9437B5}" type="pres">
      <dgm:prSet presAssocID="{4B97E223-86F8-4958-B7E8-78DC3D10544E}" presName="gear3dstNode" presStyleLbl="node1" presStyleIdx="2" presStyleCnt="3"/>
      <dgm:spPr/>
      <dgm:t>
        <a:bodyPr/>
        <a:lstStyle/>
        <a:p>
          <a:endParaRPr lang="es-PR"/>
        </a:p>
      </dgm:t>
    </dgm:pt>
    <dgm:pt modelId="{6B32B9C0-9C7F-425A-923D-6D2FA1043EF7}" type="pres">
      <dgm:prSet presAssocID="{04B6046F-63C4-4DDA-BAE7-F607168EB1FE}" presName="connector1" presStyleLbl="sibTrans2D1" presStyleIdx="0" presStyleCnt="3" custScaleX="86917" custScaleY="85960"/>
      <dgm:spPr/>
      <dgm:t>
        <a:bodyPr/>
        <a:lstStyle/>
        <a:p>
          <a:endParaRPr lang="es-PR"/>
        </a:p>
      </dgm:t>
    </dgm:pt>
    <dgm:pt modelId="{34E04A84-4FB0-478E-8AD7-2FCF2E138706}" type="pres">
      <dgm:prSet presAssocID="{FEA2D6B7-D46A-41ED-BFBF-D9A860DC145D}" presName="connector2" presStyleLbl="sibTrans2D1" presStyleIdx="1" presStyleCnt="3" custAng="161380"/>
      <dgm:spPr/>
      <dgm:t>
        <a:bodyPr/>
        <a:lstStyle/>
        <a:p>
          <a:endParaRPr lang="es-PR"/>
        </a:p>
      </dgm:t>
    </dgm:pt>
    <dgm:pt modelId="{EDE38744-855E-4FB5-B13E-95D6A0BBE507}" type="pres">
      <dgm:prSet presAssocID="{EE785775-FA96-4479-A13C-AF24CFC68E5C}" presName="connector3" presStyleLbl="sibTrans2D1" presStyleIdx="2" presStyleCnt="3" custAng="3175708" custLinFactNeighborX="12810" custLinFactNeighborY="-5888"/>
      <dgm:spPr/>
      <dgm:t>
        <a:bodyPr/>
        <a:lstStyle/>
        <a:p>
          <a:endParaRPr lang="es-PR"/>
        </a:p>
      </dgm:t>
    </dgm:pt>
  </dgm:ptLst>
  <dgm:cxnLst>
    <dgm:cxn modelId="{06D929B7-DB29-45A1-8F17-7470F771E1CA}" srcId="{83CE0155-38C3-41E5-B14C-C9708A208CEF}" destId="{4B57852E-FE1A-4A3A-A208-8A1414C58870}" srcOrd="0" destOrd="0" parTransId="{1472BE6A-4CFC-4184-A24E-8DEE58AF775C}" sibTransId="{04B6046F-63C4-4DDA-BAE7-F607168EB1FE}"/>
    <dgm:cxn modelId="{7ADA6037-53B7-4970-A7BD-72C92B91BD6C}" type="presOf" srcId="{83CE0155-38C3-41E5-B14C-C9708A208CEF}" destId="{10C1C1FB-746C-47C9-96D8-0AD504134C3E}" srcOrd="0" destOrd="0" presId="urn:microsoft.com/office/officeart/2005/8/layout/gear1"/>
    <dgm:cxn modelId="{3872A6C2-89B2-4603-AB40-B8FAFBF3505D}" type="presOf" srcId="{EE785775-FA96-4479-A13C-AF24CFC68E5C}" destId="{EDE38744-855E-4FB5-B13E-95D6A0BBE507}" srcOrd="0" destOrd="0" presId="urn:microsoft.com/office/officeart/2005/8/layout/gear1"/>
    <dgm:cxn modelId="{C7F65EBA-08BA-42F0-AF25-2A0D5A55D670}" type="presOf" srcId="{27799EA6-99F1-4D0D-8196-95111243D655}" destId="{937FAD88-31B4-4ADE-B5E6-7C927098F900}" srcOrd="0" destOrd="0" presId="urn:microsoft.com/office/officeart/2005/8/layout/gear1"/>
    <dgm:cxn modelId="{3D50A05B-D0D7-45F0-AD1A-BCC7B52A6CF6}" type="presOf" srcId="{FEA2D6B7-D46A-41ED-BFBF-D9A860DC145D}" destId="{34E04A84-4FB0-478E-8AD7-2FCF2E138706}" srcOrd="0" destOrd="0" presId="urn:microsoft.com/office/officeart/2005/8/layout/gear1"/>
    <dgm:cxn modelId="{E2768388-398C-4628-992B-58F7B8C3AAEC}" type="presOf" srcId="{4B97E223-86F8-4958-B7E8-78DC3D10544E}" destId="{1CA9049B-FA0B-49FA-B4B1-F59EC7FDDBAA}" srcOrd="0" destOrd="0" presId="urn:microsoft.com/office/officeart/2005/8/layout/gear1"/>
    <dgm:cxn modelId="{CFE561DA-F25B-4861-9DEF-B6444E4A00BE}" type="presOf" srcId="{4B97E223-86F8-4958-B7E8-78DC3D10544E}" destId="{37DE96F7-23F3-419F-B2B1-ED285C9437B5}" srcOrd="3" destOrd="0" presId="urn:microsoft.com/office/officeart/2005/8/layout/gear1"/>
    <dgm:cxn modelId="{6A01F82C-263A-48EB-BFB1-88A3FABBA947}" type="presOf" srcId="{27799EA6-99F1-4D0D-8196-95111243D655}" destId="{A57857F0-46DB-48EA-9467-CD8ECC4DFEFE}" srcOrd="1" destOrd="0" presId="urn:microsoft.com/office/officeart/2005/8/layout/gear1"/>
    <dgm:cxn modelId="{06BEABF2-8149-4845-9571-2EB7C9AE59F4}" type="presOf" srcId="{4B57852E-FE1A-4A3A-A208-8A1414C58870}" destId="{A719E816-4205-4354-B99C-746F6866A5BC}" srcOrd="1" destOrd="0" presId="urn:microsoft.com/office/officeart/2005/8/layout/gear1"/>
    <dgm:cxn modelId="{1397E646-1F39-4BA7-ADB1-035E3E180A01}" srcId="{83CE0155-38C3-41E5-B14C-C9708A208CEF}" destId="{27799EA6-99F1-4D0D-8196-95111243D655}" srcOrd="1" destOrd="0" parTransId="{374F0362-3DC6-474F-A317-6E4A6E6A8CA1}" sibTransId="{FEA2D6B7-D46A-41ED-BFBF-D9A860DC145D}"/>
    <dgm:cxn modelId="{0967C402-9367-42C0-B184-D50343A6B6C8}" type="presOf" srcId="{4B97E223-86F8-4958-B7E8-78DC3D10544E}" destId="{26C6BBAF-CA06-4209-A152-C972A30D6641}" srcOrd="2" destOrd="0" presId="urn:microsoft.com/office/officeart/2005/8/layout/gear1"/>
    <dgm:cxn modelId="{AFB51709-3E2C-4BF3-BAEA-267864B03140}" type="presOf" srcId="{4B57852E-FE1A-4A3A-A208-8A1414C58870}" destId="{C03DCBFC-A752-442C-933C-8A2A7E846961}" srcOrd="2" destOrd="0" presId="urn:microsoft.com/office/officeart/2005/8/layout/gear1"/>
    <dgm:cxn modelId="{BDA0BC9B-33EB-4E4F-87F2-6E39ECCE51C9}" type="presOf" srcId="{04B6046F-63C4-4DDA-BAE7-F607168EB1FE}" destId="{6B32B9C0-9C7F-425A-923D-6D2FA1043EF7}" srcOrd="0" destOrd="0" presId="urn:microsoft.com/office/officeart/2005/8/layout/gear1"/>
    <dgm:cxn modelId="{A4CC4AFF-B0C3-4FF1-B705-A3F0A019E1AF}" srcId="{83CE0155-38C3-41E5-B14C-C9708A208CEF}" destId="{4B97E223-86F8-4958-B7E8-78DC3D10544E}" srcOrd="2" destOrd="0" parTransId="{7C4E3AE3-22DD-458E-A82B-66FA35A16993}" sibTransId="{EE785775-FA96-4479-A13C-AF24CFC68E5C}"/>
    <dgm:cxn modelId="{5E8C90E6-940D-4429-8F92-981466F36C72}" type="presOf" srcId="{4B57852E-FE1A-4A3A-A208-8A1414C58870}" destId="{291821E8-0D4E-4DEF-AFD0-D04EBCCF4C51}" srcOrd="0" destOrd="0" presId="urn:microsoft.com/office/officeart/2005/8/layout/gear1"/>
    <dgm:cxn modelId="{090E171B-9153-4420-8822-F8A779443DD5}" type="presOf" srcId="{4B97E223-86F8-4958-B7E8-78DC3D10544E}" destId="{D80E48FD-0288-45A2-A572-5ABC1C4E1DBF}" srcOrd="1" destOrd="0" presId="urn:microsoft.com/office/officeart/2005/8/layout/gear1"/>
    <dgm:cxn modelId="{995025F9-013B-42C7-B664-B1CA0184231C}" type="presOf" srcId="{27799EA6-99F1-4D0D-8196-95111243D655}" destId="{65E5FEA5-BD6E-4680-80C8-63E9C4999F5E}" srcOrd="2" destOrd="0" presId="urn:microsoft.com/office/officeart/2005/8/layout/gear1"/>
    <dgm:cxn modelId="{CB2A8EE6-9CBB-4097-BD80-FA04D26B1AE9}" type="presParOf" srcId="{10C1C1FB-746C-47C9-96D8-0AD504134C3E}" destId="{291821E8-0D4E-4DEF-AFD0-D04EBCCF4C51}" srcOrd="0" destOrd="0" presId="urn:microsoft.com/office/officeart/2005/8/layout/gear1"/>
    <dgm:cxn modelId="{457E4B18-B461-4EA1-B063-FEB2214D52BF}" type="presParOf" srcId="{10C1C1FB-746C-47C9-96D8-0AD504134C3E}" destId="{A719E816-4205-4354-B99C-746F6866A5BC}" srcOrd="1" destOrd="0" presId="urn:microsoft.com/office/officeart/2005/8/layout/gear1"/>
    <dgm:cxn modelId="{52B36EBE-C401-421E-B25A-4E3CAF7E8F22}" type="presParOf" srcId="{10C1C1FB-746C-47C9-96D8-0AD504134C3E}" destId="{C03DCBFC-A752-442C-933C-8A2A7E846961}" srcOrd="2" destOrd="0" presId="urn:microsoft.com/office/officeart/2005/8/layout/gear1"/>
    <dgm:cxn modelId="{3B5A33B6-273E-493F-9DE6-E9ADA445101B}" type="presParOf" srcId="{10C1C1FB-746C-47C9-96D8-0AD504134C3E}" destId="{937FAD88-31B4-4ADE-B5E6-7C927098F900}" srcOrd="3" destOrd="0" presId="urn:microsoft.com/office/officeart/2005/8/layout/gear1"/>
    <dgm:cxn modelId="{A883950B-120E-40C4-8B5B-5FDFE475C624}" type="presParOf" srcId="{10C1C1FB-746C-47C9-96D8-0AD504134C3E}" destId="{A57857F0-46DB-48EA-9467-CD8ECC4DFEFE}" srcOrd="4" destOrd="0" presId="urn:microsoft.com/office/officeart/2005/8/layout/gear1"/>
    <dgm:cxn modelId="{F0909664-D6D9-4BF8-BB4F-08CF10F9572C}" type="presParOf" srcId="{10C1C1FB-746C-47C9-96D8-0AD504134C3E}" destId="{65E5FEA5-BD6E-4680-80C8-63E9C4999F5E}" srcOrd="5" destOrd="0" presId="urn:microsoft.com/office/officeart/2005/8/layout/gear1"/>
    <dgm:cxn modelId="{E95236C7-34D1-4876-B211-F9FEFE811C53}" type="presParOf" srcId="{10C1C1FB-746C-47C9-96D8-0AD504134C3E}" destId="{1CA9049B-FA0B-49FA-B4B1-F59EC7FDDBAA}" srcOrd="6" destOrd="0" presId="urn:microsoft.com/office/officeart/2005/8/layout/gear1"/>
    <dgm:cxn modelId="{4D0BE93C-E321-49B3-856A-FE1E58045B82}" type="presParOf" srcId="{10C1C1FB-746C-47C9-96D8-0AD504134C3E}" destId="{D80E48FD-0288-45A2-A572-5ABC1C4E1DBF}" srcOrd="7" destOrd="0" presId="urn:microsoft.com/office/officeart/2005/8/layout/gear1"/>
    <dgm:cxn modelId="{5EA2C081-75B2-4A41-8E7D-AC198591DC20}" type="presParOf" srcId="{10C1C1FB-746C-47C9-96D8-0AD504134C3E}" destId="{26C6BBAF-CA06-4209-A152-C972A30D6641}" srcOrd="8" destOrd="0" presId="urn:microsoft.com/office/officeart/2005/8/layout/gear1"/>
    <dgm:cxn modelId="{B94604B9-860C-4FBA-92EB-FFE295CF840C}" type="presParOf" srcId="{10C1C1FB-746C-47C9-96D8-0AD504134C3E}" destId="{37DE96F7-23F3-419F-B2B1-ED285C9437B5}" srcOrd="9" destOrd="0" presId="urn:microsoft.com/office/officeart/2005/8/layout/gear1"/>
    <dgm:cxn modelId="{2F2A6572-5C73-44DA-9ABF-E5E15FF197B8}" type="presParOf" srcId="{10C1C1FB-746C-47C9-96D8-0AD504134C3E}" destId="{6B32B9C0-9C7F-425A-923D-6D2FA1043EF7}" srcOrd="10" destOrd="0" presId="urn:microsoft.com/office/officeart/2005/8/layout/gear1"/>
    <dgm:cxn modelId="{E32C55D8-54B7-488D-A16A-EB93C7B9DCC3}" type="presParOf" srcId="{10C1C1FB-746C-47C9-96D8-0AD504134C3E}" destId="{34E04A84-4FB0-478E-8AD7-2FCF2E138706}" srcOrd="11" destOrd="0" presId="urn:microsoft.com/office/officeart/2005/8/layout/gear1"/>
    <dgm:cxn modelId="{EE714392-847E-4816-8BDB-17665D4157DD}" type="presParOf" srcId="{10C1C1FB-746C-47C9-96D8-0AD504134C3E}" destId="{EDE38744-855E-4FB5-B13E-95D6A0BBE50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1821E8-0D4E-4DEF-AFD0-D04EBCCF4C51}">
      <dsp:nvSpPr>
        <dsp:cNvPr id="0" name=""/>
        <dsp:cNvSpPr/>
      </dsp:nvSpPr>
      <dsp:spPr>
        <a:xfrm>
          <a:off x="2220283" y="2285179"/>
          <a:ext cx="1802364" cy="1643355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Selección</a:t>
          </a:r>
          <a:r>
            <a:rPr lang="en-US" sz="1200" kern="1200" dirty="0" smtClean="0"/>
            <a:t> de </a:t>
          </a:r>
          <a:r>
            <a:rPr lang="en-US" sz="1200" kern="1200" dirty="0" err="1" smtClean="0"/>
            <a:t>Modos</a:t>
          </a:r>
          <a:endParaRPr lang="es-PR" sz="1200" kern="1200" dirty="0"/>
        </a:p>
      </dsp:txBody>
      <dsp:txXfrm>
        <a:off x="2220283" y="2285179"/>
        <a:ext cx="1802364" cy="1643355"/>
      </dsp:txXfrm>
    </dsp:sp>
    <dsp:sp modelId="{937FAD88-31B4-4ADE-B5E6-7C927098F900}">
      <dsp:nvSpPr>
        <dsp:cNvPr id="0" name=""/>
        <dsp:cNvSpPr/>
      </dsp:nvSpPr>
      <dsp:spPr>
        <a:xfrm>
          <a:off x="571502" y="1330059"/>
          <a:ext cx="1883083" cy="1884093"/>
        </a:xfrm>
        <a:prstGeom prst="gear6">
          <a:avLst/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Dsitribución</a:t>
          </a:r>
          <a:r>
            <a:rPr lang="en-US" sz="1200" kern="1200" dirty="0" smtClean="0"/>
            <a:t> de </a:t>
          </a:r>
          <a:r>
            <a:rPr lang="en-US" sz="1200" kern="1200" dirty="0" err="1" smtClean="0"/>
            <a:t>Viajes</a:t>
          </a:r>
          <a:endParaRPr lang="es-PR" sz="1200" kern="1200" dirty="0"/>
        </a:p>
      </dsp:txBody>
      <dsp:txXfrm>
        <a:off x="571502" y="1330059"/>
        <a:ext cx="1883083" cy="1884093"/>
      </dsp:txXfrm>
    </dsp:sp>
    <dsp:sp modelId="{1CA9049B-FA0B-49FA-B4B1-F59EC7FDDBAA}">
      <dsp:nvSpPr>
        <dsp:cNvPr id="0" name=""/>
        <dsp:cNvSpPr/>
      </dsp:nvSpPr>
      <dsp:spPr>
        <a:xfrm rot="21142968">
          <a:off x="1709566" y="207851"/>
          <a:ext cx="1749729" cy="1848215"/>
        </a:xfrm>
        <a:prstGeom prst="gear6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Generación</a:t>
          </a:r>
          <a:r>
            <a:rPr lang="en-US" sz="1200" kern="1200" dirty="0" smtClean="0"/>
            <a:t> de </a:t>
          </a:r>
          <a:r>
            <a:rPr lang="en-US" sz="1200" kern="1200" dirty="0" err="1" smtClean="0"/>
            <a:t>Viajes</a:t>
          </a:r>
          <a:endParaRPr lang="es-PR" sz="1200" kern="1200" dirty="0"/>
        </a:p>
      </dsp:txBody>
      <dsp:txXfrm rot="442968">
        <a:off x="2087491" y="619060"/>
        <a:ext cx="993878" cy="1025796"/>
      </dsp:txXfrm>
    </dsp:sp>
    <dsp:sp modelId="{6B32B9C0-9C7F-425A-923D-6D2FA1043EF7}">
      <dsp:nvSpPr>
        <dsp:cNvPr id="0" name=""/>
        <dsp:cNvSpPr/>
      </dsp:nvSpPr>
      <dsp:spPr>
        <a:xfrm>
          <a:off x="2015657" y="1851119"/>
          <a:ext cx="2491611" cy="2464177"/>
        </a:xfrm>
        <a:prstGeom prst="circularArrow">
          <a:avLst>
            <a:gd name="adj1" fmla="val 4687"/>
            <a:gd name="adj2" fmla="val 299029"/>
            <a:gd name="adj3" fmla="val 2513281"/>
            <a:gd name="adj4" fmla="val 1586750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04A84-4FB0-478E-8AD7-2FCF2E138706}">
      <dsp:nvSpPr>
        <dsp:cNvPr id="0" name=""/>
        <dsp:cNvSpPr/>
      </dsp:nvSpPr>
      <dsp:spPr>
        <a:xfrm rot="161380">
          <a:off x="410199" y="1097852"/>
          <a:ext cx="2082804" cy="208280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38744-855E-4FB5-B13E-95D6A0BBE507}">
      <dsp:nvSpPr>
        <dsp:cNvPr id="0" name=""/>
        <dsp:cNvSpPr/>
      </dsp:nvSpPr>
      <dsp:spPr>
        <a:xfrm rot="3175708">
          <a:off x="1529467" y="-147234"/>
          <a:ext cx="2245682" cy="224568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34DF012-FBC3-4328-82D3-879C75190223}" type="datetimeFigureOut">
              <a:rPr lang="es-PR" smtClean="0"/>
              <a:pPr/>
              <a:t>12/08/2010</a:t>
            </a:fld>
            <a:endParaRPr lang="es-P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P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1F162DF-F6E2-4D8B-92A7-56822F1FC3BD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F012-FBC3-4328-82D3-879C75190223}" type="datetimeFigureOut">
              <a:rPr lang="es-PR" smtClean="0"/>
              <a:pPr/>
              <a:t>12/08/2010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62DF-F6E2-4D8B-92A7-56822F1FC3BD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F012-FBC3-4328-82D3-879C75190223}" type="datetimeFigureOut">
              <a:rPr lang="es-PR" smtClean="0"/>
              <a:pPr/>
              <a:t>12/08/2010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62DF-F6E2-4D8B-92A7-56822F1FC3BD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356"/>
            <a:ext cx="7115196" cy="995378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1785926"/>
            <a:ext cx="7115196" cy="4786346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62DF-F6E2-4D8B-92A7-56822F1FC3BD}" type="slidenum">
              <a:rPr lang="es-PR" smtClean="0"/>
              <a:pPr/>
              <a:t>‹#›</a:t>
            </a:fld>
            <a:endParaRPr lang="es-PR"/>
          </a:p>
        </p:txBody>
      </p:sp>
      <p:pic>
        <p:nvPicPr>
          <p:cNvPr id="7" name="Picture 1" descr="MPj04423540000[1]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1428728" cy="1016918"/>
          </a:xfrm>
          <a:prstGeom prst="rect">
            <a:avLst/>
          </a:prstGeom>
          <a:noFill/>
        </p:spPr>
      </p:pic>
      <p:pic>
        <p:nvPicPr>
          <p:cNvPr id="8" name="Picture 2" descr="MPj03999790000[1]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1428760" cy="1080500"/>
          </a:xfrm>
          <a:prstGeom prst="rect">
            <a:avLst/>
          </a:prstGeom>
          <a:noFill/>
        </p:spPr>
      </p:pic>
      <p:pic>
        <p:nvPicPr>
          <p:cNvPr id="9" name="Picture 3" descr="http://ti.org/Tren_Urbano4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9198"/>
            <a:ext cx="1428728" cy="928694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8736"/>
            <a:ext cx="1428728" cy="107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Ivelisse\AppData\Local\Microsoft\Windows\Temporary Internet Files\Content.IE5\NSBV0NSK\MPj04424600000[1]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20598" y="31464957"/>
            <a:ext cx="1785778" cy="1453443"/>
          </a:xfrm>
          <a:prstGeom prst="rect">
            <a:avLst/>
          </a:prstGeom>
          <a:noFill/>
        </p:spPr>
      </p:pic>
      <p:pic>
        <p:nvPicPr>
          <p:cNvPr id="19" name="Picture 13" descr="http://www.lightrail.com/photos/sanfrancisco/sanfrancisco01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782566" y="31464957"/>
            <a:ext cx="1761967" cy="1453443"/>
          </a:xfrm>
          <a:prstGeom prst="rect">
            <a:avLst/>
          </a:prstGeom>
          <a:noFill/>
        </p:spPr>
      </p:pic>
      <p:pic>
        <p:nvPicPr>
          <p:cNvPr id="37892" name="Picture 4" descr="http://wikimapia.org/p/00/00/97/36/12_big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838333"/>
            <a:ext cx="1428728" cy="1019667"/>
          </a:xfrm>
          <a:prstGeom prst="rect">
            <a:avLst/>
          </a:prstGeom>
          <a:noFill/>
        </p:spPr>
      </p:pic>
      <p:pic>
        <p:nvPicPr>
          <p:cNvPr id="37896" name="Picture 8" descr="http://www.tramz.com/pr/sj13.jp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500306"/>
            <a:ext cx="1429179" cy="1357298"/>
          </a:xfrm>
          <a:prstGeom prst="rect">
            <a:avLst/>
          </a:prstGeom>
          <a:noFill/>
        </p:spPr>
      </p:pic>
      <p:pic>
        <p:nvPicPr>
          <p:cNvPr id="13" name="Picture 2" descr="colegio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8FFF7"/>
              </a:clrFrom>
              <a:clrTo>
                <a:srgbClr val="F8F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6133240"/>
            <a:ext cx="504056" cy="59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OLHIRES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8424" y="6021288"/>
            <a:ext cx="576064" cy="67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F012-FBC3-4328-82D3-879C75190223}" type="datetimeFigureOut">
              <a:rPr lang="es-PR" smtClean="0"/>
              <a:pPr/>
              <a:t>12/08/2010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62DF-F6E2-4D8B-92A7-56822F1FC3BD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F012-FBC3-4328-82D3-879C75190223}" type="datetimeFigureOut">
              <a:rPr lang="es-PR" smtClean="0"/>
              <a:pPr/>
              <a:t>12/08/2010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62DF-F6E2-4D8B-92A7-56822F1FC3BD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4DF012-FBC3-4328-82D3-879C75190223}" type="datetimeFigureOut">
              <a:rPr lang="es-PR" smtClean="0"/>
              <a:pPr/>
              <a:t>12/08/2010</a:t>
            </a:fld>
            <a:endParaRPr lang="es-P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F162DF-F6E2-4D8B-92A7-56822F1FC3BD}" type="slidenum">
              <a:rPr lang="es-PR" smtClean="0"/>
              <a:pPr/>
              <a:t>‹#›</a:t>
            </a:fld>
            <a:endParaRPr lang="es-P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P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34DF012-FBC3-4328-82D3-879C75190223}" type="datetimeFigureOut">
              <a:rPr lang="es-PR" smtClean="0"/>
              <a:pPr/>
              <a:t>12/08/2010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1F162DF-F6E2-4D8B-92A7-56822F1FC3BD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F012-FBC3-4328-82D3-879C75190223}" type="datetimeFigureOut">
              <a:rPr lang="es-PR" smtClean="0"/>
              <a:pPr/>
              <a:t>12/08/2010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62DF-F6E2-4D8B-92A7-56822F1FC3BD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F012-FBC3-4328-82D3-879C75190223}" type="datetimeFigureOut">
              <a:rPr lang="es-PR" smtClean="0"/>
              <a:pPr/>
              <a:t>12/08/2010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62DF-F6E2-4D8B-92A7-56822F1FC3BD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F012-FBC3-4328-82D3-879C75190223}" type="datetimeFigureOut">
              <a:rPr lang="es-PR" smtClean="0"/>
              <a:pPr/>
              <a:t>12/08/2010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62DF-F6E2-4D8B-92A7-56822F1FC3BD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34DF012-FBC3-4328-82D3-879C75190223}" type="datetimeFigureOut">
              <a:rPr lang="es-PR" smtClean="0"/>
              <a:pPr/>
              <a:t>12/08/2010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P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1F162DF-F6E2-4D8B-92A7-56822F1FC3BD}" type="slidenum">
              <a:rPr lang="es-PR" smtClean="0"/>
              <a:pPr/>
              <a:t>‹#›</a:t>
            </a:fld>
            <a:endParaRPr 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package" Target="../embeddings/Microsoft_Office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Office_Word_Document4.docx"/><Relationship Id="rId5" Type="http://schemas.openxmlformats.org/officeDocument/2006/relationships/package" Target="../embeddings/Microsoft_Office_Word_Document3.docx"/><Relationship Id="rId4" Type="http://schemas.openxmlformats.org/officeDocument/2006/relationships/package" Target="../embeddings/Microsoft_Office_Word_Document2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Office_Word_Document8.docx"/><Relationship Id="rId5" Type="http://schemas.openxmlformats.org/officeDocument/2006/relationships/package" Target="../embeddings/Microsoft_Office_Word_Document7.docx"/><Relationship Id="rId4" Type="http://schemas.openxmlformats.org/officeDocument/2006/relationships/package" Target="../embeddings/Microsoft_Office_Word_Document6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Microsoft_Office_Word_Document10.docx"/><Relationship Id="rId4" Type="http://schemas.openxmlformats.org/officeDocument/2006/relationships/package" Target="../embeddings/Microsoft_Office_Word_Document9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package" Target="../embeddings/Microsoft_Office_Word_Document12.docx"/><Relationship Id="rId4" Type="http://schemas.openxmlformats.org/officeDocument/2006/relationships/package" Target="../embeddings/Microsoft_Office_Word_Document11.docx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Modelos</a:t>
            </a:r>
            <a:r>
              <a:rPr lang="en-US" dirty="0" smtClean="0"/>
              <a:t> de </a:t>
            </a:r>
            <a:r>
              <a:rPr lang="en-US" dirty="0" err="1" smtClean="0"/>
              <a:t>Estimación</a:t>
            </a:r>
            <a:r>
              <a:rPr lang="en-US" dirty="0" smtClean="0"/>
              <a:t> de </a:t>
            </a:r>
            <a:r>
              <a:rPr lang="en-US" dirty="0" err="1" smtClean="0"/>
              <a:t>Demanda</a:t>
            </a:r>
            <a:r>
              <a:rPr lang="en-US" dirty="0" smtClean="0"/>
              <a:t> de </a:t>
            </a:r>
            <a:r>
              <a:rPr lang="en-US" dirty="0" err="1" smtClean="0"/>
              <a:t>Viajes</a:t>
            </a:r>
            <a:r>
              <a:rPr lang="en-US" dirty="0" smtClean="0"/>
              <a:t> y </a:t>
            </a:r>
            <a:r>
              <a:rPr lang="en-US" dirty="0" err="1" smtClean="0"/>
              <a:t>Usos</a:t>
            </a:r>
            <a:r>
              <a:rPr lang="en-US" dirty="0" smtClean="0"/>
              <a:t> de </a:t>
            </a:r>
            <a:r>
              <a:rPr lang="en-US" dirty="0" err="1" smtClean="0"/>
              <a:t>Terreno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s-P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929066"/>
            <a:ext cx="4929222" cy="1071570"/>
          </a:xfrm>
        </p:spPr>
        <p:txBody>
          <a:bodyPr>
            <a:normAutofit fontScale="85000" lnSpcReduction="10000"/>
          </a:bodyPr>
          <a:lstStyle/>
          <a:p>
            <a:endParaRPr lang="en-US" sz="2000" dirty="0" smtClean="0"/>
          </a:p>
          <a:p>
            <a:r>
              <a:rPr lang="en-US" sz="2000" i="1" dirty="0" err="1" smtClean="0"/>
              <a:t>Evaluación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estructuras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modelos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Uso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Terrenos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para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analizar</a:t>
            </a:r>
            <a:r>
              <a:rPr lang="en-US" sz="2000" i="1" dirty="0" smtClean="0"/>
              <a:t> el </a:t>
            </a:r>
            <a:r>
              <a:rPr lang="en-US" sz="2000" i="1" dirty="0" err="1" smtClean="0"/>
              <a:t>Modelo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Estimación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Demanda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Viajes</a:t>
            </a:r>
            <a:r>
              <a:rPr lang="en-US" sz="2000" i="1" dirty="0" smtClean="0"/>
              <a:t> de Puerto Rico</a:t>
            </a:r>
          </a:p>
          <a:p>
            <a:endParaRPr lang="es-PR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276600"/>
          <a:ext cx="6096000" cy="3048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900"/>
                        </a:spcAft>
                      </a:pPr>
                      <a:endParaRPr lang="en-US" sz="1000" dirty="0"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5720" marR="0" marT="0" marB="1371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4580" name="Picture 1" descr="MPj044235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05478" cy="1071546"/>
          </a:xfrm>
          <a:prstGeom prst="rect">
            <a:avLst/>
          </a:prstGeom>
          <a:noFill/>
        </p:spPr>
      </p:pic>
      <p:pic>
        <p:nvPicPr>
          <p:cNvPr id="24579" name="Picture 2" descr="MPj039997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1428760" cy="1080500"/>
          </a:xfrm>
          <a:prstGeom prst="rect">
            <a:avLst/>
          </a:prstGeom>
          <a:noFill/>
        </p:spPr>
      </p:pic>
      <p:pic>
        <p:nvPicPr>
          <p:cNvPr id="24578" name="Picture 3" descr="http://ti.org/Tren_Urbano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0"/>
            <a:ext cx="1619250" cy="1076325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"/>
            <a:ext cx="1438276" cy="107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http://www.tramz.com/pr/sj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0"/>
            <a:ext cx="1643074" cy="1071546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500034" y="5143512"/>
            <a:ext cx="4929222" cy="11430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Ivelisse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R. </a:t>
            </a: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Gorbea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Class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160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PR" sz="1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2" descr="colegio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8FFF7"/>
              </a:clrFrom>
              <a:clrTo>
                <a:srgbClr val="F8F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4357694"/>
            <a:ext cx="974482" cy="114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OLHIR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5517232"/>
            <a:ext cx="920889" cy="107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ttp://wikimapia.org/p/00/00/97/36/12_bi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2580" y="0"/>
            <a:ext cx="1501419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Estado del Arte: </a:t>
            </a:r>
            <a:r>
              <a:rPr lang="en-US" dirty="0" err="1" smtClean="0"/>
              <a:t>Investigación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La </a:t>
            </a:r>
            <a:r>
              <a:rPr lang="en-US" sz="2400" dirty="0" err="1" smtClean="0"/>
              <a:t>investigación</a:t>
            </a:r>
            <a:r>
              <a:rPr lang="en-US" sz="2400" dirty="0" smtClean="0"/>
              <a:t> </a:t>
            </a:r>
            <a:r>
              <a:rPr lang="en-US" sz="2400" dirty="0" err="1" smtClean="0"/>
              <a:t>académica</a:t>
            </a:r>
            <a:r>
              <a:rPr lang="en-US" sz="2400" dirty="0" smtClean="0"/>
              <a:t> </a:t>
            </a:r>
            <a:r>
              <a:rPr lang="en-US" sz="2400" dirty="0" err="1" smtClean="0"/>
              <a:t>establece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la </a:t>
            </a:r>
            <a:r>
              <a:rPr lang="en-US" sz="2400" dirty="0" err="1" smtClean="0"/>
              <a:t>nueva</a:t>
            </a:r>
            <a:r>
              <a:rPr lang="en-US" sz="2400" dirty="0" smtClean="0"/>
              <a:t> </a:t>
            </a:r>
            <a:r>
              <a:rPr lang="en-US" sz="2400" dirty="0" err="1" smtClean="0"/>
              <a:t>generación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modelos</a:t>
            </a:r>
            <a:r>
              <a:rPr lang="en-US" sz="2400" dirty="0" smtClean="0"/>
              <a:t> de </a:t>
            </a:r>
            <a:r>
              <a:rPr lang="en-US" sz="2400" dirty="0" err="1" smtClean="0"/>
              <a:t>estimación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demanda</a:t>
            </a:r>
            <a:r>
              <a:rPr lang="en-US" sz="2400" dirty="0" smtClean="0"/>
              <a:t> de </a:t>
            </a:r>
            <a:r>
              <a:rPr lang="en-US" sz="2400" dirty="0" err="1" smtClean="0"/>
              <a:t>viajes</a:t>
            </a:r>
            <a:r>
              <a:rPr lang="en-US" sz="2400" dirty="0" smtClean="0"/>
              <a:t> se </a:t>
            </a:r>
            <a:r>
              <a:rPr lang="en-US" sz="2400" dirty="0" err="1" smtClean="0"/>
              <a:t>caracteriza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: 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sz="2400" dirty="0" err="1" smtClean="0"/>
              <a:t>Plataforma</a:t>
            </a:r>
            <a:r>
              <a:rPr lang="en-US" sz="2400" dirty="0" smtClean="0"/>
              <a:t> </a:t>
            </a:r>
            <a:r>
              <a:rPr lang="en-US" sz="2400" dirty="0" err="1" smtClean="0"/>
              <a:t>basada</a:t>
            </a:r>
            <a:r>
              <a:rPr lang="en-US" sz="2400" dirty="0" smtClean="0"/>
              <a:t> en </a:t>
            </a:r>
            <a:r>
              <a:rPr lang="en-US" sz="2400" dirty="0" err="1" smtClean="0"/>
              <a:t>actividades</a:t>
            </a:r>
            <a:endParaRPr lang="en-US" sz="2400" dirty="0" smtClean="0"/>
          </a:p>
          <a:p>
            <a:pPr marL="916686" lvl="1" indent="-514350">
              <a:buFont typeface="+mj-lt"/>
              <a:buAutoNum type="arabicPeriod"/>
            </a:pPr>
            <a:r>
              <a:rPr lang="en-US" sz="2400" dirty="0" err="1" smtClean="0"/>
              <a:t>Cadena</a:t>
            </a:r>
            <a:r>
              <a:rPr lang="en-US" sz="2400" dirty="0" smtClean="0"/>
              <a:t> de </a:t>
            </a:r>
            <a:r>
              <a:rPr lang="en-US" sz="2400" dirty="0" err="1" smtClean="0"/>
              <a:t>viajes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estructura</a:t>
            </a:r>
            <a:r>
              <a:rPr lang="en-US" sz="2400" dirty="0" smtClean="0"/>
              <a:t> y </a:t>
            </a:r>
            <a:r>
              <a:rPr lang="en-US" sz="2400" dirty="0" err="1" smtClean="0"/>
              <a:t>unidad</a:t>
            </a:r>
            <a:r>
              <a:rPr lang="en-US" sz="2400" dirty="0" smtClean="0"/>
              <a:t> de </a:t>
            </a:r>
            <a:r>
              <a:rPr lang="en-US" sz="2400" dirty="0" err="1" smtClean="0"/>
              <a:t>análisis</a:t>
            </a:r>
            <a:r>
              <a:rPr lang="en-US" sz="2400" dirty="0" smtClean="0"/>
              <a:t> del </a:t>
            </a:r>
            <a:r>
              <a:rPr lang="en-US" sz="2400" dirty="0" err="1" smtClean="0"/>
              <a:t>modelo</a:t>
            </a:r>
            <a:r>
              <a:rPr lang="en-US" sz="2400" dirty="0" smtClean="0"/>
              <a:t>, en </a:t>
            </a:r>
            <a:r>
              <a:rPr lang="en-US" sz="2400" dirty="0" err="1" smtClean="0"/>
              <a:t>lugar</a:t>
            </a:r>
            <a:r>
              <a:rPr lang="en-US" sz="2400" dirty="0" smtClean="0"/>
              <a:t> del </a:t>
            </a:r>
            <a:r>
              <a:rPr lang="en-US" sz="2400" dirty="0" err="1" smtClean="0"/>
              <a:t>viaje</a:t>
            </a:r>
            <a:r>
              <a:rPr lang="en-US" sz="2400" dirty="0" smtClean="0"/>
              <a:t>. 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sz="2400" dirty="0" smtClean="0"/>
              <a:t>Micro-</a:t>
            </a:r>
            <a:r>
              <a:rPr lang="en-US" sz="2400" dirty="0" err="1" smtClean="0"/>
              <a:t>simulación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técnica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se </a:t>
            </a:r>
            <a:r>
              <a:rPr lang="en-US" sz="2400" dirty="0" err="1" smtClean="0"/>
              <a:t>aplica</a:t>
            </a:r>
            <a:r>
              <a:rPr lang="en-US" sz="2400" dirty="0" smtClean="0"/>
              <a:t> a </a:t>
            </a:r>
            <a:r>
              <a:rPr lang="en-US" sz="2400" dirty="0" err="1" smtClean="0"/>
              <a:t>nivel</a:t>
            </a:r>
            <a:r>
              <a:rPr lang="en-US" sz="2400" dirty="0" smtClean="0"/>
              <a:t> de data </a:t>
            </a:r>
            <a:r>
              <a:rPr lang="en-US" sz="2400" dirty="0" err="1" smtClean="0"/>
              <a:t>desagregada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personas y </a:t>
            </a:r>
            <a:r>
              <a:rPr lang="en-US" sz="2400" dirty="0" err="1" smtClean="0"/>
              <a:t>hogares</a:t>
            </a:r>
            <a:r>
              <a:rPr lang="en-US" sz="2400" dirty="0" smtClean="0"/>
              <a:t>. (Davidson, et. Al., 2007). </a:t>
            </a:r>
            <a:endParaRPr lang="es-P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Estado del Arte: </a:t>
            </a:r>
            <a:r>
              <a:rPr lang="en-US" dirty="0" err="1" smtClean="0"/>
              <a:t>Investigación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 </a:t>
            </a:r>
            <a:r>
              <a:rPr lang="en-US" sz="2400" dirty="0" err="1" smtClean="0"/>
              <a:t>entienden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prácticas</a:t>
            </a:r>
            <a:r>
              <a:rPr lang="en-US" sz="2400" dirty="0" smtClean="0"/>
              <a:t> </a:t>
            </a:r>
            <a:r>
              <a:rPr lang="en-US" sz="2400" dirty="0" err="1" smtClean="0"/>
              <a:t>avanzadas</a:t>
            </a:r>
            <a:r>
              <a:rPr lang="en-US" sz="2400" dirty="0" smtClean="0"/>
              <a:t> de </a:t>
            </a:r>
            <a:r>
              <a:rPr lang="en-US" sz="2400" dirty="0" err="1" smtClean="0"/>
              <a:t>estimación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demanda</a:t>
            </a:r>
            <a:r>
              <a:rPr lang="en-US" sz="2400" dirty="0" smtClean="0"/>
              <a:t> de </a:t>
            </a:r>
            <a:r>
              <a:rPr lang="en-US" sz="2400" dirty="0" err="1" smtClean="0"/>
              <a:t>viajes</a:t>
            </a:r>
            <a:r>
              <a:rPr lang="en-US" sz="2400" dirty="0" smtClean="0"/>
              <a:t> </a:t>
            </a:r>
            <a:r>
              <a:rPr lang="en-US" sz="2400" dirty="0" err="1" smtClean="0"/>
              <a:t>aquellos</a:t>
            </a:r>
            <a:r>
              <a:rPr lang="en-US" sz="2400" dirty="0" smtClean="0"/>
              <a:t> </a:t>
            </a:r>
            <a:r>
              <a:rPr lang="en-US" sz="2400" dirty="0" err="1" smtClean="0"/>
              <a:t>modelos</a:t>
            </a:r>
            <a:r>
              <a:rPr lang="en-US" sz="2400" dirty="0" smtClean="0"/>
              <a:t>  </a:t>
            </a:r>
            <a:r>
              <a:rPr lang="en-US" sz="2400" dirty="0" err="1" smtClean="0"/>
              <a:t>que</a:t>
            </a:r>
            <a:r>
              <a:rPr lang="en-US" sz="2400" dirty="0" smtClean="0"/>
              <a:t>: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sz="2000" dirty="0" smtClean="0"/>
              <a:t>No se </a:t>
            </a:r>
            <a:r>
              <a:rPr lang="en-US" sz="2000" dirty="0" err="1" smtClean="0"/>
              <a:t>basa</a:t>
            </a:r>
            <a:r>
              <a:rPr lang="en-US" sz="2000" dirty="0" smtClean="0"/>
              <a:t> en el </a:t>
            </a:r>
            <a:r>
              <a:rPr lang="en-US" sz="2000" dirty="0" err="1" smtClean="0"/>
              <a:t>paradigma</a:t>
            </a:r>
            <a:r>
              <a:rPr lang="en-US" sz="2000" dirty="0" smtClean="0"/>
              <a:t> </a:t>
            </a:r>
            <a:r>
              <a:rPr lang="en-US" sz="2000" dirty="0" err="1" smtClean="0"/>
              <a:t>tradicional</a:t>
            </a:r>
            <a:r>
              <a:rPr lang="en-US" sz="2000" dirty="0" smtClean="0"/>
              <a:t> del </a:t>
            </a:r>
            <a:r>
              <a:rPr lang="en-US" sz="2000" dirty="0" err="1" smtClean="0"/>
              <a:t>modelo</a:t>
            </a:r>
            <a:r>
              <a:rPr lang="en-US" sz="2000" dirty="0" smtClean="0"/>
              <a:t> </a:t>
            </a:r>
            <a:r>
              <a:rPr lang="en-US" sz="2000" dirty="0" err="1" smtClean="0"/>
              <a:t>secuencial</a:t>
            </a:r>
            <a:r>
              <a:rPr lang="en-US" sz="2000" dirty="0" smtClean="0"/>
              <a:t> de </a:t>
            </a:r>
            <a:r>
              <a:rPr lang="en-US" sz="2000" dirty="0" err="1" smtClean="0"/>
              <a:t>cuatro</a:t>
            </a:r>
            <a:r>
              <a:rPr lang="en-US" sz="2000" dirty="0" smtClean="0"/>
              <a:t> </a:t>
            </a:r>
            <a:r>
              <a:rPr lang="en-US" sz="2000" dirty="0" err="1" smtClean="0"/>
              <a:t>pasos</a:t>
            </a:r>
            <a:r>
              <a:rPr lang="en-US" sz="2000" dirty="0" smtClean="0"/>
              <a:t>;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sz="2000" dirty="0" err="1" smtClean="0"/>
              <a:t>Aunque</a:t>
            </a:r>
            <a:r>
              <a:rPr lang="en-US" sz="2000" dirty="0" smtClean="0"/>
              <a:t> </a:t>
            </a:r>
            <a:r>
              <a:rPr lang="en-US" sz="2000" dirty="0" err="1" smtClean="0"/>
              <a:t>estas</a:t>
            </a:r>
            <a:r>
              <a:rPr lang="en-US" sz="2000" dirty="0" smtClean="0"/>
              <a:t> </a:t>
            </a:r>
            <a:r>
              <a:rPr lang="en-US" sz="2000" dirty="0" err="1" smtClean="0"/>
              <a:t>prácticas</a:t>
            </a:r>
            <a:r>
              <a:rPr lang="en-US" sz="2000" dirty="0" smtClean="0"/>
              <a:t> son </a:t>
            </a:r>
            <a:r>
              <a:rPr lang="en-US" sz="2000" dirty="0" err="1" smtClean="0"/>
              <a:t>sinónimo</a:t>
            </a:r>
            <a:r>
              <a:rPr lang="en-US" sz="2000" dirty="0" smtClean="0"/>
              <a:t> de </a:t>
            </a:r>
            <a:r>
              <a:rPr lang="en-US" sz="2000" dirty="0" err="1" smtClean="0"/>
              <a:t>modelos</a:t>
            </a:r>
            <a:r>
              <a:rPr lang="en-US" sz="2000" dirty="0" smtClean="0"/>
              <a:t> </a:t>
            </a:r>
            <a:r>
              <a:rPr lang="en-US" sz="2000" dirty="0" err="1" smtClean="0"/>
              <a:t>basados</a:t>
            </a:r>
            <a:r>
              <a:rPr lang="en-US" sz="2000" dirty="0" smtClean="0"/>
              <a:t> en </a:t>
            </a:r>
            <a:r>
              <a:rPr lang="en-US" sz="2000" dirty="0" err="1" smtClean="0"/>
              <a:t>cadena</a:t>
            </a:r>
            <a:r>
              <a:rPr lang="en-US" sz="2000" dirty="0" smtClean="0"/>
              <a:t> de </a:t>
            </a:r>
            <a:r>
              <a:rPr lang="en-US" sz="2000" dirty="0" err="1" smtClean="0"/>
              <a:t>viajes</a:t>
            </a:r>
            <a:r>
              <a:rPr lang="en-US" sz="2000" dirty="0" smtClean="0"/>
              <a:t> y </a:t>
            </a:r>
            <a:r>
              <a:rPr lang="en-US" sz="2000" dirty="0" err="1" smtClean="0"/>
              <a:t>actividades</a:t>
            </a:r>
            <a:r>
              <a:rPr lang="en-US" sz="2000" dirty="0" smtClean="0"/>
              <a:t>, </a:t>
            </a:r>
            <a:r>
              <a:rPr lang="en-US" sz="2000" dirty="0" err="1" smtClean="0"/>
              <a:t>incluye</a:t>
            </a:r>
            <a:r>
              <a:rPr lang="en-US" sz="2000" dirty="0" smtClean="0"/>
              <a:t> </a:t>
            </a:r>
            <a:r>
              <a:rPr lang="en-US" sz="2000" dirty="0" err="1" smtClean="0"/>
              <a:t>también</a:t>
            </a:r>
            <a:r>
              <a:rPr lang="en-US" sz="2000" dirty="0" smtClean="0"/>
              <a:t> </a:t>
            </a:r>
            <a:r>
              <a:rPr lang="en-US" sz="2000" dirty="0" err="1" smtClean="0"/>
              <a:t>practicas</a:t>
            </a:r>
            <a:r>
              <a:rPr lang="en-US" sz="2000" dirty="0" smtClean="0"/>
              <a:t> no </a:t>
            </a:r>
            <a:r>
              <a:rPr lang="en-US" sz="2000" dirty="0" err="1" smtClean="0"/>
              <a:t>tradicionales</a:t>
            </a:r>
            <a:r>
              <a:rPr lang="en-US" sz="2000" dirty="0" smtClean="0"/>
              <a:t>:</a:t>
            </a:r>
          </a:p>
          <a:p>
            <a:pPr marL="1591056" lvl="4" indent="-457200"/>
            <a:r>
              <a:rPr lang="en-US" sz="1600" dirty="0" err="1" smtClean="0"/>
              <a:t>Modelos</a:t>
            </a:r>
            <a:r>
              <a:rPr lang="en-US" sz="1600" dirty="0" smtClean="0"/>
              <a:t> de </a:t>
            </a:r>
            <a:r>
              <a:rPr lang="en-US" sz="1600" dirty="0" err="1" smtClean="0"/>
              <a:t>Transportación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usos</a:t>
            </a:r>
            <a:r>
              <a:rPr lang="en-US" sz="1600" dirty="0" smtClean="0"/>
              <a:t> de </a:t>
            </a:r>
            <a:r>
              <a:rPr lang="en-US" sz="1600" dirty="0" err="1" smtClean="0"/>
              <a:t>terrenos</a:t>
            </a:r>
            <a:r>
              <a:rPr lang="en-US" sz="1600" dirty="0" smtClean="0"/>
              <a:t>;</a:t>
            </a:r>
          </a:p>
          <a:p>
            <a:pPr marL="1591056" lvl="4" indent="-457200"/>
            <a:r>
              <a:rPr lang="en-US" sz="1600" dirty="0" err="1" smtClean="0"/>
              <a:t>Modelos</a:t>
            </a:r>
            <a:r>
              <a:rPr lang="en-US" sz="1600" dirty="0" smtClean="0"/>
              <a:t> de </a:t>
            </a:r>
            <a:r>
              <a:rPr lang="en-US" sz="1600" dirty="0" err="1" smtClean="0"/>
              <a:t>vehículos</a:t>
            </a:r>
            <a:r>
              <a:rPr lang="en-US" sz="1600" dirty="0" smtClean="0"/>
              <a:t> </a:t>
            </a:r>
            <a:r>
              <a:rPr lang="en-US" sz="1600" dirty="0" err="1" smtClean="0"/>
              <a:t>comerciales</a:t>
            </a:r>
            <a:r>
              <a:rPr lang="en-US" sz="1600" dirty="0" smtClean="0"/>
              <a:t> y de </a:t>
            </a:r>
            <a:r>
              <a:rPr lang="en-US" sz="1600" dirty="0" err="1" smtClean="0"/>
              <a:t>carga</a:t>
            </a:r>
            <a:r>
              <a:rPr lang="en-US" sz="1600" dirty="0" smtClean="0"/>
              <a:t>;</a:t>
            </a:r>
          </a:p>
          <a:p>
            <a:pPr marL="1591056" lvl="4" indent="-457200"/>
            <a:r>
              <a:rPr lang="en-US" sz="1600" dirty="0" err="1" smtClean="0"/>
              <a:t>Modelos</a:t>
            </a:r>
            <a:r>
              <a:rPr lang="en-US" sz="1600" dirty="0" smtClean="0"/>
              <a:t>  de </a:t>
            </a:r>
            <a:r>
              <a:rPr lang="en-US" sz="1600" dirty="0" err="1" smtClean="0"/>
              <a:t>microsimulacion</a:t>
            </a:r>
            <a:r>
              <a:rPr lang="en-US" sz="1600" dirty="0" smtClean="0"/>
              <a:t> de </a:t>
            </a:r>
            <a:r>
              <a:rPr lang="en-US" sz="1600" dirty="0" err="1" smtClean="0"/>
              <a:t>tráfico</a:t>
            </a:r>
            <a:r>
              <a:rPr lang="en-US" sz="1600" dirty="0" smtClean="0"/>
              <a:t> </a:t>
            </a:r>
            <a:endParaRPr lang="es-PR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551723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National Cooperative Highway Research Program: Synthesis 406.  (2010). Advanced Practices in Travel Forecasting. Project 20-5, Topic 40-06. National Academy of Sciences, TRB.</a:t>
            </a:r>
            <a:endParaRPr lang="es-P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Cadena</a:t>
            </a:r>
            <a:r>
              <a:rPr lang="en-US" dirty="0" smtClean="0"/>
              <a:t> de </a:t>
            </a:r>
            <a:r>
              <a:rPr lang="en-US" dirty="0" err="1" smtClean="0"/>
              <a:t>Viajes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Viaje</a:t>
            </a:r>
            <a:endParaRPr lang="es-PR" dirty="0"/>
          </a:p>
        </p:txBody>
      </p:sp>
      <p:pic>
        <p:nvPicPr>
          <p:cNvPr id="2050" name="Picture 2" descr="C:\Users\Ivelisse\Documents\My Scans\scan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564904"/>
            <a:ext cx="7145244" cy="2387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544522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National Cooperative Highway Research Program: Synthesis 406.  (2010). Advanced Practices in Travel Forecasting. Project 20-5, Topic 40-06. National Academy of Sciences, TRB.</a:t>
            </a:r>
            <a:endParaRPr lang="es-P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213285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Cadena</a:t>
            </a:r>
            <a:r>
              <a:rPr lang="en-US" sz="1600" dirty="0" smtClean="0"/>
              <a:t> de </a:t>
            </a:r>
            <a:r>
              <a:rPr lang="en-US" sz="1600" dirty="0" err="1" smtClean="0"/>
              <a:t>Viaje</a:t>
            </a:r>
            <a:endParaRPr lang="es-PR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227687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Viajes</a:t>
            </a:r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Modelos</a:t>
            </a:r>
            <a:r>
              <a:rPr lang="en-US" dirty="0" smtClean="0"/>
              <a:t> en EU </a:t>
            </a:r>
            <a:r>
              <a:rPr lang="en-US" dirty="0" err="1" smtClean="0"/>
              <a:t>basados</a:t>
            </a:r>
            <a:r>
              <a:rPr lang="en-US" dirty="0" smtClean="0"/>
              <a:t> en </a:t>
            </a:r>
            <a:r>
              <a:rPr lang="en-US" dirty="0" err="1" smtClean="0"/>
              <a:t>Actividades</a:t>
            </a:r>
            <a:r>
              <a:rPr lang="en-US" dirty="0" smtClean="0"/>
              <a:t>/</a:t>
            </a:r>
            <a:r>
              <a:rPr lang="en-US" dirty="0" err="1" smtClean="0"/>
              <a:t>Cadena</a:t>
            </a:r>
            <a:r>
              <a:rPr lang="en-US" dirty="0" smtClean="0"/>
              <a:t> de </a:t>
            </a:r>
            <a:r>
              <a:rPr lang="en-US" dirty="0" err="1" smtClean="0"/>
              <a:t>Viajes</a:t>
            </a:r>
            <a:endParaRPr lang="es-PR" dirty="0"/>
          </a:p>
        </p:txBody>
      </p:sp>
      <p:pic>
        <p:nvPicPr>
          <p:cNvPr id="1026" name="Picture 2" descr="C:\Users\Ivelisse\Documents\My Scans\scan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6652100" cy="33059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530120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National Cooperative Highway Research Program: Synthesis 406.  (2010). Advanced Practices in Travel Forecasting. Project 20-5, Topic 40-06. National Academy of Sciences, TRB.</a:t>
            </a:r>
            <a:endParaRPr lang="es-P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Modelos</a:t>
            </a:r>
            <a:r>
              <a:rPr lang="en-US" dirty="0" smtClean="0"/>
              <a:t> de </a:t>
            </a:r>
            <a:r>
              <a:rPr lang="en-US" dirty="0" err="1" smtClean="0"/>
              <a:t>Transportación</a:t>
            </a:r>
            <a:r>
              <a:rPr lang="en-US" dirty="0" smtClean="0"/>
              <a:t> y </a:t>
            </a:r>
            <a:r>
              <a:rPr lang="en-US" dirty="0" err="1" smtClean="0"/>
              <a:t>Usos</a:t>
            </a:r>
            <a:r>
              <a:rPr lang="en-US" dirty="0" smtClean="0"/>
              <a:t> de </a:t>
            </a:r>
            <a:r>
              <a:rPr lang="en-US" dirty="0" err="1" smtClean="0"/>
              <a:t>Terreno</a:t>
            </a:r>
            <a:endParaRPr lang="es-P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704850"/>
            <a:ext cx="76390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947738"/>
            <a:ext cx="86201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“Ideal ” Integrated Urban Modeling System </a:t>
            </a:r>
            <a:br>
              <a:rPr lang="en-US" sz="2400" dirty="0" smtClean="0"/>
            </a:br>
            <a:r>
              <a:rPr lang="en-US" sz="2000" dirty="0" smtClean="0"/>
              <a:t>(Miller, </a:t>
            </a:r>
            <a:r>
              <a:rPr lang="en-US" sz="2000" dirty="0" err="1" smtClean="0"/>
              <a:t>Kriger</a:t>
            </a:r>
            <a:r>
              <a:rPr lang="en-US" sz="2000" dirty="0" smtClean="0"/>
              <a:t> and Hunt, 1999. TCRP Report 48)</a:t>
            </a:r>
            <a:endParaRPr lang="es-P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P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76872"/>
            <a:ext cx="533916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Proceso</a:t>
            </a:r>
            <a:r>
              <a:rPr lang="en-US" dirty="0" smtClean="0"/>
              <a:t> </a:t>
            </a:r>
            <a:r>
              <a:rPr lang="en-US" dirty="0" err="1" smtClean="0"/>
              <a:t>Iterativo</a:t>
            </a:r>
            <a:endParaRPr lang="es-P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4087" t="12502" r="50257" b="24964"/>
          <a:stretch>
            <a:fillRect/>
          </a:stretch>
        </p:blipFill>
        <p:spPr bwMode="auto">
          <a:xfrm>
            <a:off x="2955622" y="1796548"/>
            <a:ext cx="4347180" cy="476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“Idealized” Integrated Modeling Process</a:t>
            </a:r>
            <a:endParaRPr lang="es-P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Miller, </a:t>
            </a:r>
            <a:r>
              <a:rPr lang="en-US" sz="2000" dirty="0" err="1" smtClean="0"/>
              <a:t>Kriger</a:t>
            </a:r>
            <a:r>
              <a:rPr lang="en-US" sz="2000" dirty="0" smtClean="0"/>
              <a:t>, and Hunt </a:t>
            </a:r>
            <a:r>
              <a:rPr lang="en-US" sz="2000" dirty="0" err="1" smtClean="0"/>
              <a:t>establecen</a:t>
            </a:r>
            <a:r>
              <a:rPr lang="en-US" sz="2000" dirty="0" smtClean="0"/>
              <a:t> un </a:t>
            </a:r>
            <a:r>
              <a:rPr lang="en-US" sz="2000" dirty="0" err="1" smtClean="0"/>
              <a:t>marco</a:t>
            </a:r>
            <a:r>
              <a:rPr lang="en-US" sz="2000" dirty="0" smtClean="0"/>
              <a:t> de </a:t>
            </a:r>
            <a:r>
              <a:rPr lang="en-US" sz="2000" dirty="0" err="1" smtClean="0"/>
              <a:t>análisis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definir</a:t>
            </a:r>
            <a:r>
              <a:rPr lang="en-US" sz="2000" dirty="0" smtClean="0"/>
              <a:t> un </a:t>
            </a:r>
            <a:r>
              <a:rPr lang="en-US" sz="2000" dirty="0" err="1" smtClean="0"/>
              <a:t>Proceso</a:t>
            </a:r>
            <a:r>
              <a:rPr lang="en-US" sz="2000" dirty="0" smtClean="0"/>
              <a:t> Ideal de </a:t>
            </a:r>
            <a:r>
              <a:rPr lang="en-US" sz="2000" dirty="0" err="1" smtClean="0"/>
              <a:t>Modelos</a:t>
            </a:r>
            <a:r>
              <a:rPr lang="en-US" sz="2000" dirty="0" smtClean="0"/>
              <a:t> </a:t>
            </a:r>
            <a:r>
              <a:rPr lang="en-US" sz="2000" dirty="0" err="1" smtClean="0"/>
              <a:t>Integrados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Este </a:t>
            </a:r>
            <a:r>
              <a:rPr lang="en-US" sz="2000" dirty="0" err="1" smtClean="0"/>
              <a:t>proceso</a:t>
            </a:r>
            <a:r>
              <a:rPr lang="en-US" sz="2000" dirty="0" smtClean="0"/>
              <a:t> </a:t>
            </a:r>
            <a:r>
              <a:rPr lang="en-US" sz="2000" dirty="0" err="1" smtClean="0"/>
              <a:t>incluye</a:t>
            </a:r>
            <a:r>
              <a:rPr lang="en-US" sz="2000" dirty="0" smtClean="0"/>
              <a:t> </a:t>
            </a:r>
            <a:r>
              <a:rPr lang="en-US" sz="2000" dirty="0" err="1" smtClean="0"/>
              <a:t>principios</a:t>
            </a:r>
            <a:r>
              <a:rPr lang="en-US" sz="2000" dirty="0" smtClean="0"/>
              <a:t> o </a:t>
            </a:r>
            <a:r>
              <a:rPr lang="en-US" sz="2000" dirty="0" err="1" smtClean="0"/>
              <a:t>axiomas</a:t>
            </a:r>
            <a:r>
              <a:rPr lang="en-US" sz="2000" dirty="0" smtClean="0"/>
              <a:t>, </a:t>
            </a:r>
            <a:r>
              <a:rPr lang="en-US" sz="2000" dirty="0" err="1" smtClean="0"/>
              <a:t>atributos</a:t>
            </a:r>
            <a:r>
              <a:rPr lang="en-US" sz="2000" dirty="0" smtClean="0"/>
              <a:t>, </a:t>
            </a:r>
            <a:r>
              <a:rPr lang="en-US" sz="2000" dirty="0" err="1" smtClean="0"/>
              <a:t>criterio</a:t>
            </a:r>
            <a:r>
              <a:rPr lang="en-US" sz="2000" dirty="0" smtClean="0"/>
              <a:t> de </a:t>
            </a:r>
            <a:r>
              <a:rPr lang="en-US" sz="2000" dirty="0" err="1" smtClean="0"/>
              <a:t>evaluación</a:t>
            </a:r>
            <a:r>
              <a:rPr lang="en-US" sz="2000" dirty="0" smtClean="0"/>
              <a:t>, y </a:t>
            </a:r>
            <a:r>
              <a:rPr lang="en-US" sz="2000" dirty="0" err="1" smtClean="0"/>
              <a:t>guías</a:t>
            </a:r>
            <a:r>
              <a:rPr lang="en-US" sz="2000" dirty="0" smtClean="0"/>
              <a:t> de un </a:t>
            </a:r>
            <a:r>
              <a:rPr lang="en-US" sz="2000" dirty="0" err="1" smtClean="0"/>
              <a:t>proceso</a:t>
            </a:r>
            <a:r>
              <a:rPr lang="en-US" sz="2000" dirty="0" smtClean="0"/>
              <a:t> incremental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lograr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nueva</a:t>
            </a:r>
            <a:r>
              <a:rPr lang="en-US" sz="2000" dirty="0" smtClean="0"/>
              <a:t> </a:t>
            </a:r>
            <a:r>
              <a:rPr lang="en-US" sz="2000" dirty="0" err="1" smtClean="0"/>
              <a:t>versión</a:t>
            </a:r>
            <a:r>
              <a:rPr lang="en-US" sz="2000" dirty="0" smtClean="0"/>
              <a:t> o </a:t>
            </a:r>
            <a:r>
              <a:rPr lang="en-US" sz="2000" dirty="0" err="1" smtClean="0"/>
              <a:t>generación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proceso</a:t>
            </a:r>
            <a:r>
              <a:rPr lang="en-US" sz="2000" dirty="0" smtClean="0"/>
              <a:t> de </a:t>
            </a:r>
            <a:r>
              <a:rPr lang="en-US" sz="2000" dirty="0" err="1" smtClean="0"/>
              <a:t>modelo</a:t>
            </a:r>
            <a:r>
              <a:rPr lang="en-US" sz="2000" dirty="0" smtClean="0"/>
              <a:t> </a:t>
            </a:r>
            <a:r>
              <a:rPr lang="en-US" sz="2000" dirty="0" err="1" smtClean="0"/>
              <a:t>integrado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MPOs (</a:t>
            </a:r>
            <a:r>
              <a:rPr lang="en-US" sz="2000" dirty="0" smtClean="0"/>
              <a:t>Miller, 1999 TCRP report 48; and Miller, 1998 TCRP Web Document 9).</a:t>
            </a:r>
          </a:p>
          <a:p>
            <a:r>
              <a:rPr lang="en-US" sz="2000" dirty="0" smtClean="0"/>
              <a:t>De </a:t>
            </a:r>
            <a:r>
              <a:rPr lang="en-US" sz="2000" dirty="0" err="1" smtClean="0"/>
              <a:t>acuerdo</a:t>
            </a:r>
            <a:r>
              <a:rPr lang="en-US" sz="2000" dirty="0" smtClean="0"/>
              <a:t> a </a:t>
            </a:r>
            <a:r>
              <a:rPr lang="en-US" sz="2000" dirty="0" err="1" smtClean="0"/>
              <a:t>estos</a:t>
            </a:r>
            <a:r>
              <a:rPr lang="en-US" sz="2000" dirty="0" smtClean="0"/>
              <a:t> </a:t>
            </a:r>
            <a:r>
              <a:rPr lang="en-US" sz="2000" dirty="0" err="1" smtClean="0"/>
              <a:t>criterios</a:t>
            </a:r>
            <a:r>
              <a:rPr lang="en-US" sz="2000" dirty="0" smtClean="0"/>
              <a:t> y </a:t>
            </a:r>
            <a:r>
              <a:rPr lang="en-US" sz="2000" dirty="0" err="1" smtClean="0"/>
              <a:t>marco</a:t>
            </a:r>
            <a:r>
              <a:rPr lang="en-US" sz="2000" dirty="0" smtClean="0"/>
              <a:t> de </a:t>
            </a:r>
            <a:r>
              <a:rPr lang="en-US" sz="2000" dirty="0" err="1" smtClean="0"/>
              <a:t>análisis</a:t>
            </a:r>
            <a:r>
              <a:rPr lang="en-US" sz="2000" dirty="0" smtClean="0"/>
              <a:t>, </a:t>
            </a:r>
            <a:r>
              <a:rPr lang="en-US" sz="2000" dirty="0" err="1" smtClean="0"/>
              <a:t>analizan</a:t>
            </a:r>
            <a:r>
              <a:rPr lang="en-US" sz="2000" dirty="0" smtClean="0"/>
              <a:t> los </a:t>
            </a:r>
            <a:r>
              <a:rPr lang="en-US" sz="2000" dirty="0" err="1" smtClean="0"/>
              <a:t>modelos</a:t>
            </a:r>
            <a:r>
              <a:rPr lang="en-US" sz="2000" dirty="0" smtClean="0"/>
              <a:t> MEPLAN</a:t>
            </a:r>
            <a:r>
              <a:rPr lang="en-US" sz="2000" dirty="0" smtClean="0"/>
              <a:t>, TRANUS, MUSSA, NYMTC_LUM, and Urban </a:t>
            </a:r>
            <a:r>
              <a:rPr lang="en-US" sz="2000" dirty="0" smtClean="0"/>
              <a:t>SIM.</a:t>
            </a:r>
          </a:p>
          <a:p>
            <a:r>
              <a:rPr lang="en-US" sz="2000" dirty="0" smtClean="0"/>
              <a:t>Urban Sin</a:t>
            </a:r>
            <a:r>
              <a:rPr lang="en-US" sz="2000" dirty="0" smtClean="0"/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 un </a:t>
            </a:r>
            <a:r>
              <a:rPr lang="en-US" sz="2000" dirty="0" err="1" smtClean="0"/>
              <a:t>ejemplo</a:t>
            </a:r>
            <a:r>
              <a:rPr lang="en-US" sz="2000" dirty="0" smtClean="0"/>
              <a:t> the un </a:t>
            </a:r>
            <a:r>
              <a:rPr lang="en-US" sz="2000" dirty="0" err="1" smtClean="0"/>
              <a:t>modelo</a:t>
            </a:r>
            <a:r>
              <a:rPr lang="en-US" sz="2000" dirty="0" smtClean="0"/>
              <a:t> ideal </a:t>
            </a:r>
            <a:r>
              <a:rPr lang="en-US" sz="2000" dirty="0" err="1" smtClean="0"/>
              <a:t>integrado</a:t>
            </a:r>
            <a:r>
              <a:rPr lang="en-US" sz="2000" dirty="0" smtClean="0"/>
              <a:t>. </a:t>
            </a:r>
            <a:endParaRPr lang="es-P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Problema</a:t>
            </a:r>
            <a:endParaRPr lang="en-US" dirty="0" smtClean="0"/>
          </a:p>
          <a:p>
            <a:r>
              <a:rPr lang="en-US" dirty="0" err="1" smtClean="0"/>
              <a:t>Objetivos</a:t>
            </a:r>
            <a:endParaRPr lang="en-US" dirty="0" smtClean="0"/>
          </a:p>
          <a:p>
            <a:r>
              <a:rPr lang="en-US" dirty="0" err="1" smtClean="0"/>
              <a:t>Metodología</a:t>
            </a:r>
            <a:endParaRPr lang="en-US" dirty="0" smtClean="0"/>
          </a:p>
          <a:p>
            <a:r>
              <a:rPr lang="en-US" dirty="0" err="1" smtClean="0"/>
              <a:t>Revisión</a:t>
            </a:r>
            <a:r>
              <a:rPr lang="en-US" dirty="0" smtClean="0"/>
              <a:t> de </a:t>
            </a:r>
            <a:r>
              <a:rPr lang="en-US" dirty="0" err="1" smtClean="0"/>
              <a:t>Literatura</a:t>
            </a:r>
            <a:r>
              <a:rPr lang="en-US" dirty="0" smtClean="0"/>
              <a:t> y </a:t>
            </a:r>
            <a:r>
              <a:rPr lang="en-US" dirty="0" err="1" smtClean="0"/>
              <a:t>Hallazgos</a:t>
            </a:r>
            <a:endParaRPr lang="en-US" dirty="0" smtClean="0"/>
          </a:p>
          <a:p>
            <a:r>
              <a:rPr lang="en-US" dirty="0" err="1" smtClean="0"/>
              <a:t>Referencia</a:t>
            </a:r>
            <a:r>
              <a:rPr lang="en-US" dirty="0" smtClean="0"/>
              <a:t> </a:t>
            </a:r>
            <a:r>
              <a:rPr lang="en-US" dirty="0" err="1" smtClean="0"/>
              <a:t>bibliográfica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“Idealized” Integrated Modeling Process</a:t>
            </a:r>
            <a:br>
              <a:rPr lang="en-US" sz="2800" dirty="0" smtClean="0"/>
            </a:br>
            <a:r>
              <a:rPr lang="en-US" sz="2800" dirty="0" smtClean="0"/>
              <a:t>Axioms or Principles</a:t>
            </a:r>
            <a:endParaRPr lang="es-P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2000" dirty="0" smtClean="0"/>
          </a:p>
          <a:p>
            <a:pPr marL="754380" lvl="1" indent="-342900">
              <a:buFont typeface="+mj-lt"/>
              <a:buAutoNum type="arabicPeriod"/>
            </a:pPr>
            <a:r>
              <a:rPr lang="en-US" sz="1800" dirty="0" smtClean="0"/>
              <a:t>The focus is on those elements that influence and/or interact with the transportation system.</a:t>
            </a:r>
          </a:p>
          <a:p>
            <a:pPr marL="754380" lvl="1" indent="-342900">
              <a:buFont typeface="+mj-lt"/>
              <a:buAutoNum type="arabicPeriod"/>
            </a:pPr>
            <a:r>
              <a:rPr lang="en-US" sz="1800" dirty="0" smtClean="0"/>
              <a:t>The urban system consists of physical elements, actors and processes.</a:t>
            </a:r>
          </a:p>
          <a:p>
            <a:pPr marL="754380" lvl="1" indent="-342900">
              <a:buFont typeface="+mj-lt"/>
              <a:buAutoNum type="arabicPeriod"/>
            </a:pPr>
            <a:r>
              <a:rPr lang="en-US" sz="1800" dirty="0" smtClean="0"/>
              <a:t>The transportation system is inherently multi-modal and involves the flows of people and goods.</a:t>
            </a:r>
          </a:p>
          <a:p>
            <a:pPr marL="754380" lvl="1" indent="-342900">
              <a:buFont typeface="+mj-lt"/>
              <a:buAutoNum type="arabicPeriod"/>
            </a:pPr>
            <a:r>
              <a:rPr lang="en-US" sz="1800" dirty="0" smtClean="0"/>
              <a:t>Markets represent the basic organizing principle for the most interactions.</a:t>
            </a:r>
          </a:p>
          <a:p>
            <a:pPr marL="754380" lvl="1" indent="-342900">
              <a:buFont typeface="+mj-lt"/>
              <a:buAutoNum type="arabicPeriod"/>
            </a:pPr>
            <a:r>
              <a:rPr lang="en-US" sz="1800" dirty="0" smtClean="0"/>
              <a:t>Flows of people, goods, information and money through time and space arise as a derived demand from market interactions.</a:t>
            </a:r>
          </a:p>
          <a:p>
            <a:pPr marL="754380" lvl="1" indent="-342900">
              <a:buFont typeface="+mj-lt"/>
              <a:buAutoNum type="arabicPeriod"/>
            </a:pPr>
            <a:r>
              <a:rPr lang="en-US" sz="1800" dirty="0" smtClean="0"/>
              <a:t>Urban areas are open systems, thus, they never achieve a state of equilibrium.</a:t>
            </a:r>
          </a:p>
          <a:p>
            <a:pPr marL="754380" lvl="1" indent="-342900">
              <a:buFont typeface="+mj-lt"/>
              <a:buAutoNum type="arabicPeriod"/>
            </a:pPr>
            <a:r>
              <a:rPr lang="en-US" sz="1800" dirty="0" smtClean="0"/>
              <a:t>The future is path-dependent. The model must explicitly evolve the system state over time.</a:t>
            </a:r>
          </a:p>
          <a:p>
            <a:pPr marL="754380" lvl="1" indent="-342900">
              <a:buFont typeface="+mj-lt"/>
              <a:buAutoNum type="arabicPeriod"/>
            </a:pPr>
            <a:r>
              <a:rPr lang="en-US" sz="1800" dirty="0" smtClean="0"/>
              <a:t>The model must address both short-run and long-run and its interactions between both processes.</a:t>
            </a:r>
          </a:p>
          <a:p>
            <a:pPr marL="754380" lvl="1" indent="-342900">
              <a:buFont typeface="+mj-lt"/>
              <a:buAutoNum type="arabicPeriod"/>
            </a:pPr>
            <a:r>
              <a:rPr lang="en-US" sz="1800" dirty="0" smtClean="0"/>
              <a:t>Some factors  and processes are exogenous.</a:t>
            </a:r>
          </a:p>
          <a:p>
            <a:pPr marL="754380" lvl="1" indent="-342900">
              <a:buFont typeface="+mj-lt"/>
              <a:buAutoNum type="arabicPeriod"/>
            </a:pPr>
            <a:r>
              <a:rPr lang="en-US" sz="1800" dirty="0" smtClean="0"/>
              <a:t>Some activities arise in response to external demand.</a:t>
            </a:r>
          </a:p>
          <a:p>
            <a:pPr marL="754380" lvl="1" indent="-342900">
              <a:buFont typeface="+mj-lt"/>
              <a:buAutoNum type="arabicPeriod"/>
            </a:pPr>
            <a:r>
              <a:rPr lang="en-US" sz="1800" dirty="0" smtClean="0"/>
              <a:t>The ideal model should maximize “behavioral fidelity”.</a:t>
            </a:r>
          </a:p>
          <a:p>
            <a:pPr marL="754380" lvl="1" indent="-342900">
              <a:buFont typeface="+mj-lt"/>
              <a:buAutoNum type="arabicPeriod"/>
            </a:pPr>
            <a:endParaRPr lang="es-P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356"/>
            <a:ext cx="7115196" cy="78581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P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04664"/>
            <a:ext cx="7715272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7740352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620688"/>
            <a:ext cx="3563888" cy="1973324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6700" marR="0" lvl="0" indent="-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El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sistema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 lee data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macroeconómica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,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 de 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demanda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 de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viajes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 y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otros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 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desde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fuentes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externas</a:t>
            </a:r>
            <a:r>
              <a:rPr lang="en-US" sz="1400" dirty="0" smtClean="0">
                <a:ea typeface="Tw Cen MT" charset="0"/>
                <a:cs typeface="Times New Roman" pitchFamily="18" charset="0"/>
              </a:rPr>
              <a:t>.</a:t>
            </a:r>
          </a:p>
          <a:p>
            <a:pPr marL="266700" marR="0" lvl="0" indent="-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w Cen MT" charset="0"/>
              <a:cs typeface="Times New Roman" pitchFamily="18" charset="0"/>
            </a:endParaRPr>
          </a:p>
          <a:p>
            <a:pPr marL="266700" marR="0" lvl="0" indent="-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Esta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 data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puede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incluir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políticas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 o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premisas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que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definan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 el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uso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 de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terreno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. </a:t>
            </a:r>
          </a:p>
          <a:p>
            <a:pPr marL="266700" marR="0" lvl="0" indent="-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w Cen MT" charset="0"/>
              <a:cs typeface="Times New Roman" pitchFamily="18" charset="0"/>
            </a:endParaRPr>
          </a:p>
          <a:p>
            <a:pPr marL="266700" marR="0" lvl="0" indent="-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dirty="0" smtClean="0">
                <a:ea typeface="Tw Cen MT" charset="0"/>
                <a:cs typeface="Times New Roman" pitchFamily="18" charset="0"/>
              </a:rPr>
              <a:t> 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rban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Sim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 opera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cada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modelo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una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vez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por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año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 de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simulación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w Cen MT" charset="0"/>
                <a:cs typeface="Times New Roman" pitchFamily="18" charset="0"/>
              </a:rPr>
              <a:t>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Urban </a:t>
            </a:r>
            <a:r>
              <a:rPr lang="en-US" sz="3200" dirty="0" err="1" smtClean="0"/>
              <a:t>Sim</a:t>
            </a:r>
            <a:r>
              <a:rPr lang="en-US" sz="3200" dirty="0" smtClean="0"/>
              <a:t>: </a:t>
            </a:r>
            <a:r>
              <a:rPr lang="en-US" sz="3200" dirty="0" err="1" smtClean="0"/>
              <a:t>Modelo</a:t>
            </a:r>
            <a:r>
              <a:rPr lang="en-US" sz="3200" dirty="0" smtClean="0"/>
              <a:t> de </a:t>
            </a:r>
            <a:r>
              <a:rPr lang="en-US" sz="3200" dirty="0" err="1" smtClean="0"/>
              <a:t>Accesibilidad</a:t>
            </a:r>
            <a:endParaRPr lang="es-P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28800"/>
            <a:ext cx="7115196" cy="478634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El </a:t>
            </a:r>
            <a:r>
              <a:rPr lang="en-US" sz="2400" dirty="0" err="1" smtClean="0"/>
              <a:t>modelo</a:t>
            </a:r>
            <a:r>
              <a:rPr lang="en-US" sz="2400" dirty="0" smtClean="0"/>
              <a:t> de “</a:t>
            </a:r>
            <a:r>
              <a:rPr lang="en-US" sz="2400" dirty="0" err="1" smtClean="0"/>
              <a:t>accesibilidad</a:t>
            </a:r>
            <a:r>
              <a:rPr lang="en-US" sz="2400" dirty="0" smtClean="0"/>
              <a:t>” lee la </a:t>
            </a:r>
            <a:r>
              <a:rPr lang="en-US" sz="2400" dirty="0" err="1" smtClean="0"/>
              <a:t>matriz</a:t>
            </a:r>
            <a:r>
              <a:rPr lang="en-US" sz="2400" dirty="0" smtClean="0"/>
              <a:t> 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proviene</a:t>
            </a:r>
            <a:r>
              <a:rPr lang="en-US" sz="2400" dirty="0" smtClean="0"/>
              <a:t> del </a:t>
            </a:r>
            <a:r>
              <a:rPr lang="en-US" sz="2400" dirty="0" err="1" smtClean="0"/>
              <a:t>modelo</a:t>
            </a:r>
            <a:r>
              <a:rPr lang="en-US" sz="2400" dirty="0" smtClean="0"/>
              <a:t> de </a:t>
            </a:r>
            <a:r>
              <a:rPr lang="en-US" sz="2400" dirty="0" err="1" smtClean="0"/>
              <a:t>viaje</a:t>
            </a:r>
            <a:r>
              <a:rPr lang="en-US" sz="2400" dirty="0" smtClean="0"/>
              <a:t> y la </a:t>
            </a:r>
            <a:r>
              <a:rPr lang="en-US" sz="2400" dirty="0" err="1" smtClean="0"/>
              <a:t>distribución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uso</a:t>
            </a:r>
            <a:r>
              <a:rPr lang="en-US" sz="2400" dirty="0" smtClean="0"/>
              <a:t> de </a:t>
            </a:r>
            <a:r>
              <a:rPr lang="en-US" sz="2400" dirty="0" err="1" smtClean="0"/>
              <a:t>terrenos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un </a:t>
            </a:r>
            <a:r>
              <a:rPr lang="en-US" sz="2400" dirty="0" err="1" smtClean="0"/>
              <a:t>año</a:t>
            </a:r>
            <a:r>
              <a:rPr lang="en-US" sz="2400" dirty="0" smtClean="0"/>
              <a:t> dado y </a:t>
            </a:r>
            <a:r>
              <a:rPr lang="en-US" sz="2400" dirty="0" err="1" smtClean="0"/>
              <a:t>crea</a:t>
            </a:r>
            <a:r>
              <a:rPr lang="en-US" sz="2400" dirty="0" smtClean="0"/>
              <a:t> </a:t>
            </a:r>
            <a:r>
              <a:rPr lang="en-US" sz="2400" dirty="0" err="1" smtClean="0"/>
              <a:t>índices</a:t>
            </a:r>
            <a:r>
              <a:rPr lang="en-US" sz="2400" dirty="0" smtClean="0"/>
              <a:t> de </a:t>
            </a:r>
            <a:r>
              <a:rPr lang="en-US" sz="2400" dirty="0" err="1" smtClean="0"/>
              <a:t>accesibilidad</a:t>
            </a:r>
            <a:r>
              <a:rPr lang="en-US" sz="2400" dirty="0" smtClean="0"/>
              <a:t>. </a:t>
            </a:r>
            <a:r>
              <a:rPr lang="en-US" sz="2400" dirty="0" err="1" smtClean="0"/>
              <a:t>Esta</a:t>
            </a:r>
            <a:r>
              <a:rPr lang="en-US" sz="2400" dirty="0" smtClean="0"/>
              <a:t> data se </a:t>
            </a:r>
            <a:r>
              <a:rPr lang="en-US" sz="2400" dirty="0" err="1" smtClean="0"/>
              <a:t>utiliza</a:t>
            </a:r>
            <a:r>
              <a:rPr lang="en-US" sz="2400" dirty="0" smtClean="0"/>
              <a:t> </a:t>
            </a:r>
            <a:r>
              <a:rPr lang="en-US" sz="2400" dirty="0" err="1" smtClean="0"/>
              <a:t>luego</a:t>
            </a:r>
            <a:r>
              <a:rPr lang="en-US" sz="2400" dirty="0" smtClean="0"/>
              <a:t> en el </a:t>
            </a:r>
            <a:r>
              <a:rPr lang="en-US" sz="2400" dirty="0" err="1" smtClean="0"/>
              <a:t>modelo</a:t>
            </a:r>
            <a:r>
              <a:rPr lang="en-US" sz="2400" dirty="0" smtClean="0"/>
              <a:t> de </a:t>
            </a:r>
            <a:r>
              <a:rPr lang="en-US" sz="2400" dirty="0" err="1" smtClean="0"/>
              <a:t>localización</a:t>
            </a:r>
            <a:r>
              <a:rPr lang="en-US" sz="2400" dirty="0" smtClean="0"/>
              <a:t> ( household and business location choice model). </a:t>
            </a:r>
          </a:p>
          <a:p>
            <a:endParaRPr lang="es-PR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1475656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5536" y="2852936"/>
            <a:ext cx="36004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081" name="Object 25"/>
          <p:cNvGraphicFramePr>
            <a:graphicFrameLocks noChangeAspect="1"/>
          </p:cNvGraphicFramePr>
          <p:nvPr/>
        </p:nvGraphicFramePr>
        <p:xfrm>
          <a:off x="2411760" y="4077072"/>
          <a:ext cx="1828800" cy="1050925"/>
        </p:xfrm>
        <a:graphic>
          <a:graphicData uri="http://schemas.openxmlformats.org/presentationml/2006/ole">
            <p:oleObj spid="_x0000_s45081" name="Document" r:id="rId4" imgW="915695" imgH="666484" progId="Word.Document.12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572000" y="4221088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Donde</a:t>
            </a:r>
            <a:endParaRPr lang="en-US" dirty="0" smtClean="0"/>
          </a:p>
          <a:p>
            <a:r>
              <a:rPr lang="en-US" dirty="0" err="1" smtClean="0"/>
              <a:t>Dj</a:t>
            </a:r>
            <a:r>
              <a:rPr lang="en-US" dirty="0" smtClean="0"/>
              <a:t> = </a:t>
            </a:r>
            <a:r>
              <a:rPr lang="en-US" dirty="0" err="1" smtClean="0"/>
              <a:t>Cantidad</a:t>
            </a:r>
            <a:r>
              <a:rPr lang="en-US" dirty="0" smtClean="0"/>
              <a:t> de </a:t>
            </a:r>
            <a:r>
              <a:rPr lang="en-US" dirty="0" err="1" smtClean="0"/>
              <a:t>actividad</a:t>
            </a:r>
            <a:r>
              <a:rPr lang="en-US" dirty="0" smtClean="0"/>
              <a:t> j</a:t>
            </a:r>
          </a:p>
          <a:p>
            <a:r>
              <a:rPr lang="en-US" dirty="0" err="1" smtClean="0"/>
              <a:t>Laij</a:t>
            </a:r>
            <a:r>
              <a:rPr lang="en-US" dirty="0" smtClean="0"/>
              <a:t> = </a:t>
            </a:r>
            <a:r>
              <a:rPr lang="en-US" dirty="0" err="1" smtClean="0"/>
              <a:t>Utilidad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hogares</a:t>
            </a:r>
            <a:r>
              <a:rPr lang="en-US" dirty="0" smtClean="0"/>
              <a:t> </a:t>
            </a:r>
            <a:r>
              <a:rPr lang="en-US" dirty="0" err="1" smtClean="0"/>
              <a:t>motorizados</a:t>
            </a:r>
            <a:r>
              <a:rPr lang="en-US" dirty="0" smtClean="0"/>
              <a:t> a </a:t>
            </a:r>
            <a:r>
              <a:rPr lang="en-US" dirty="0" err="1" smtClean="0"/>
              <a:t>nivel</a:t>
            </a:r>
            <a:r>
              <a:rPr lang="en-US" dirty="0" smtClean="0"/>
              <a:t> “a”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localización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a j.</a:t>
            </a:r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Urban </a:t>
            </a:r>
            <a:r>
              <a:rPr lang="en-US" sz="3200" dirty="0" err="1" smtClean="0"/>
              <a:t>Sim</a:t>
            </a:r>
            <a:r>
              <a:rPr lang="en-US" sz="3200" dirty="0" smtClean="0"/>
              <a:t>: </a:t>
            </a:r>
            <a:r>
              <a:rPr lang="en-US" sz="3200" dirty="0" err="1" smtClean="0"/>
              <a:t>Modelo</a:t>
            </a:r>
            <a:r>
              <a:rPr lang="en-US" sz="3200" dirty="0" smtClean="0"/>
              <a:t> de </a:t>
            </a:r>
            <a:r>
              <a:rPr lang="en-US" sz="3200" dirty="0" err="1" smtClean="0"/>
              <a:t>Transición</a:t>
            </a:r>
            <a:r>
              <a:rPr lang="en-US" sz="3200" dirty="0" smtClean="0"/>
              <a:t> </a:t>
            </a:r>
            <a:r>
              <a:rPr lang="en-US" sz="3200" dirty="0" err="1" smtClean="0"/>
              <a:t>Económico</a:t>
            </a:r>
            <a:r>
              <a:rPr lang="en-US" sz="3200" dirty="0" smtClean="0"/>
              <a:t> y </a:t>
            </a:r>
            <a:r>
              <a:rPr lang="en-US" sz="3200" dirty="0" err="1" smtClean="0"/>
              <a:t>Demográfico</a:t>
            </a:r>
            <a:endParaRPr lang="es-P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916832"/>
            <a:ext cx="7115196" cy="449831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Integra </a:t>
            </a:r>
            <a:r>
              <a:rPr lang="en-US" sz="1800" dirty="0" err="1" smtClean="0"/>
              <a:t>predicciones</a:t>
            </a:r>
            <a:r>
              <a:rPr lang="en-US" sz="1800" dirty="0" smtClean="0"/>
              <a:t> </a:t>
            </a:r>
            <a:r>
              <a:rPr lang="en-US" sz="1800" dirty="0" err="1" smtClean="0"/>
              <a:t>exógenas</a:t>
            </a:r>
            <a:r>
              <a:rPr lang="en-US" sz="1800" dirty="0" smtClean="0"/>
              <a:t> de </a:t>
            </a:r>
            <a:r>
              <a:rPr lang="en-US" sz="1800" dirty="0" err="1" smtClean="0"/>
              <a:t>empleo</a:t>
            </a:r>
            <a:r>
              <a:rPr lang="en-US" sz="1800" dirty="0" smtClean="0"/>
              <a:t> </a:t>
            </a:r>
            <a:r>
              <a:rPr lang="en-US" sz="1800" dirty="0" err="1" smtClean="0"/>
              <a:t>agregado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sector con base de </a:t>
            </a:r>
            <a:r>
              <a:rPr lang="en-US" sz="1800" dirty="0" err="1" smtClean="0"/>
              <a:t>datos</a:t>
            </a:r>
            <a:r>
              <a:rPr lang="en-US" sz="1800" dirty="0" smtClean="0"/>
              <a:t> de Urban </a:t>
            </a:r>
            <a:r>
              <a:rPr lang="en-US" sz="1800" dirty="0" err="1" smtClean="0"/>
              <a:t>Sim</a:t>
            </a:r>
            <a:r>
              <a:rPr lang="en-US" sz="1800" dirty="0" smtClean="0"/>
              <a:t>. </a:t>
            </a:r>
          </a:p>
          <a:p>
            <a:r>
              <a:rPr lang="en-US" sz="1800" dirty="0" err="1" smtClean="0"/>
              <a:t>Calcula</a:t>
            </a:r>
            <a:r>
              <a:rPr lang="en-US" sz="1800" dirty="0" smtClean="0"/>
              <a:t> </a:t>
            </a:r>
            <a:r>
              <a:rPr lang="en-US" sz="1800" dirty="0" err="1" smtClean="0"/>
              <a:t>crecimiento</a:t>
            </a:r>
            <a:r>
              <a:rPr lang="en-US" sz="1800" dirty="0" smtClean="0"/>
              <a:t> o </a:t>
            </a:r>
            <a:r>
              <a:rPr lang="en-US" sz="1800" dirty="0" err="1" smtClean="0"/>
              <a:t>decrecimiento</a:t>
            </a:r>
            <a:r>
              <a:rPr lang="en-US" sz="1800" dirty="0" smtClean="0"/>
              <a:t> del </a:t>
            </a:r>
            <a:r>
              <a:rPr lang="en-US" sz="1800" dirty="0" err="1" smtClean="0"/>
              <a:t>año</a:t>
            </a:r>
            <a:r>
              <a:rPr lang="en-US" sz="1800" dirty="0" smtClean="0"/>
              <a:t> anterior </a:t>
            </a:r>
            <a:r>
              <a:rPr lang="en-US" sz="1800" dirty="0" err="1" smtClean="0"/>
              <a:t>tanto</a:t>
            </a:r>
            <a:r>
              <a:rPr lang="en-US" sz="1800" dirty="0" smtClean="0"/>
              <a:t> de los </a:t>
            </a:r>
            <a:r>
              <a:rPr lang="en-US" sz="1800" dirty="0" err="1" smtClean="0"/>
              <a:t>empleos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quedan</a:t>
            </a:r>
            <a:r>
              <a:rPr lang="en-US" sz="1800" dirty="0" smtClean="0"/>
              <a:t> de la base de </a:t>
            </a:r>
            <a:r>
              <a:rPr lang="en-US" sz="1800" dirty="0" err="1" smtClean="0"/>
              <a:t>datos</a:t>
            </a:r>
            <a:r>
              <a:rPr lang="en-US" sz="1800" dirty="0" smtClean="0"/>
              <a:t> en </a:t>
            </a:r>
            <a:r>
              <a:rPr lang="en-US" sz="1800" dirty="0" err="1" smtClean="0"/>
              <a:t>sectores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estan</a:t>
            </a:r>
            <a:r>
              <a:rPr lang="en-US" sz="1800" dirty="0" smtClean="0"/>
              <a:t> </a:t>
            </a:r>
            <a:r>
              <a:rPr lang="en-US" sz="1800" dirty="0" err="1" smtClean="0"/>
              <a:t>disminiyendo</a:t>
            </a:r>
            <a:r>
              <a:rPr lang="en-US" sz="1800" dirty="0" smtClean="0"/>
              <a:t>, </a:t>
            </a:r>
            <a:r>
              <a:rPr lang="en-US" sz="1800" dirty="0" err="1" smtClean="0"/>
              <a:t>como</a:t>
            </a:r>
            <a:r>
              <a:rPr lang="en-US" sz="1800" dirty="0" smtClean="0"/>
              <a:t> </a:t>
            </a:r>
            <a:r>
              <a:rPr lang="en-US" sz="1800" dirty="0" err="1" smtClean="0"/>
              <a:t>creándose</a:t>
            </a:r>
            <a:r>
              <a:rPr lang="en-US" sz="1800" dirty="0" smtClean="0"/>
              <a:t> en </a:t>
            </a:r>
            <a:r>
              <a:rPr lang="en-US" sz="1800" dirty="0" err="1" smtClean="0"/>
              <a:t>sectores</a:t>
            </a:r>
            <a:r>
              <a:rPr lang="en-US" sz="1800" dirty="0" smtClean="0"/>
              <a:t> en </a:t>
            </a:r>
            <a:r>
              <a:rPr lang="en-US" sz="1800" dirty="0" err="1" smtClean="0"/>
              <a:t>crecimiento</a:t>
            </a:r>
            <a:r>
              <a:rPr lang="en-US" sz="1800" dirty="0" smtClean="0"/>
              <a:t>. </a:t>
            </a:r>
          </a:p>
          <a:p>
            <a:r>
              <a:rPr lang="en-US" sz="1800" dirty="0" smtClean="0"/>
              <a:t>Los </a:t>
            </a:r>
            <a:r>
              <a:rPr lang="en-US" sz="1800" dirty="0" err="1" smtClean="0"/>
              <a:t>empleos</a:t>
            </a:r>
            <a:r>
              <a:rPr lang="en-US" sz="1800" dirty="0" smtClean="0"/>
              <a:t> en </a:t>
            </a:r>
            <a:r>
              <a:rPr lang="en-US" sz="1800" dirty="0" err="1" smtClean="0"/>
              <a:t>decrecimiento</a:t>
            </a:r>
            <a:r>
              <a:rPr lang="en-US" sz="1800" dirty="0" smtClean="0"/>
              <a:t> </a:t>
            </a:r>
            <a:r>
              <a:rPr lang="en-US" sz="1800" dirty="0" err="1" smtClean="0"/>
              <a:t>vienen</a:t>
            </a:r>
            <a:r>
              <a:rPr lang="en-US" sz="1800" dirty="0" smtClean="0"/>
              <a:t> a ser </a:t>
            </a:r>
            <a:r>
              <a:rPr lang="en-US" sz="1800" dirty="0" err="1" smtClean="0"/>
              <a:t>espacios</a:t>
            </a:r>
            <a:r>
              <a:rPr lang="en-US" sz="1800" dirty="0" smtClean="0"/>
              <a:t> </a:t>
            </a:r>
            <a:r>
              <a:rPr lang="en-US" sz="1800" dirty="0" err="1" smtClean="0"/>
              <a:t>vacantes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nuevos</a:t>
            </a:r>
            <a:r>
              <a:rPr lang="en-US" sz="1800" dirty="0" smtClean="0"/>
              <a:t> </a:t>
            </a:r>
            <a:r>
              <a:rPr lang="en-US" sz="1800" dirty="0" err="1" smtClean="0"/>
              <a:t>empleos</a:t>
            </a:r>
            <a:r>
              <a:rPr lang="en-US" sz="1800" dirty="0" smtClean="0"/>
              <a:t>, </a:t>
            </a:r>
            <a:r>
              <a:rPr lang="en-US" sz="1800" dirty="0" err="1" smtClean="0"/>
              <a:t>mientras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los </a:t>
            </a:r>
            <a:r>
              <a:rPr lang="en-US" sz="1800" dirty="0" err="1" smtClean="0"/>
              <a:t>nuevos</a:t>
            </a:r>
            <a:r>
              <a:rPr lang="en-US" sz="1800" dirty="0" smtClean="0"/>
              <a:t> </a:t>
            </a:r>
            <a:r>
              <a:rPr lang="en-US" sz="1800" dirty="0" err="1" smtClean="0"/>
              <a:t>empleos</a:t>
            </a:r>
            <a:r>
              <a:rPr lang="en-US" sz="1800" dirty="0" smtClean="0"/>
              <a:t> </a:t>
            </a:r>
            <a:r>
              <a:rPr lang="en-US" sz="1800" dirty="0" err="1" smtClean="0"/>
              <a:t>pasan</a:t>
            </a:r>
            <a:r>
              <a:rPr lang="en-US" sz="1800" dirty="0" smtClean="0"/>
              <a:t> al </a:t>
            </a:r>
            <a:r>
              <a:rPr lang="en-US" sz="1800" dirty="0" err="1" smtClean="0"/>
              <a:t>modelo</a:t>
            </a:r>
            <a:r>
              <a:rPr lang="en-US" sz="1800" dirty="0" smtClean="0"/>
              <a:t> de </a:t>
            </a:r>
            <a:r>
              <a:rPr lang="en-US" sz="1800" dirty="0" err="1" smtClean="0"/>
              <a:t>localización</a:t>
            </a:r>
            <a:r>
              <a:rPr lang="en-US" sz="1800" dirty="0" smtClean="0"/>
              <a:t> de </a:t>
            </a:r>
            <a:r>
              <a:rPr lang="en-US" sz="1800" dirty="0" err="1" smtClean="0"/>
              <a:t>empleo</a:t>
            </a:r>
            <a:r>
              <a:rPr lang="en-US" sz="1800" dirty="0" smtClean="0"/>
              <a:t> (employment location choice model).</a:t>
            </a:r>
          </a:p>
          <a:p>
            <a:endParaRPr lang="es-PR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1475656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1600" y="2852936"/>
            <a:ext cx="36004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2411760" y="4725144"/>
          <a:ext cx="2239963" cy="533400"/>
        </p:xfrm>
        <a:graphic>
          <a:graphicData uri="http://schemas.openxmlformats.org/presentationml/2006/ole">
            <p:oleObj spid="_x0000_s47107" name="Document" r:id="rId4" imgW="2243453" imgH="538162" progId="Word.Document.12">
              <p:embed/>
            </p:oleObj>
          </a:graphicData>
        </a:graphic>
      </p:graphicFrame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2339752" y="5229200"/>
          <a:ext cx="4892675" cy="288925"/>
        </p:xfrm>
        <a:graphic>
          <a:graphicData uri="http://schemas.openxmlformats.org/presentationml/2006/ole">
            <p:oleObj spid="_x0000_s47110" name="Document" r:id="rId5" imgW="4904737" imgH="303144" progId="Word.Document.12">
              <p:embed/>
            </p:oleObj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2346325" y="5440363"/>
          <a:ext cx="4283075" cy="304800"/>
        </p:xfrm>
        <a:graphic>
          <a:graphicData uri="http://schemas.openxmlformats.org/presentationml/2006/ole">
            <p:oleObj spid="_x0000_s47111" name="Document" r:id="rId6" imgW="4324676" imgH="311074" progId="Word.Document.12">
              <p:embed/>
            </p:oleObj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2339752" y="5661248"/>
          <a:ext cx="4175125" cy="334963"/>
        </p:xfrm>
        <a:graphic>
          <a:graphicData uri="http://schemas.openxmlformats.org/presentationml/2006/ole">
            <p:oleObj spid="_x0000_s47112" name="Document" r:id="rId7" imgW="4181554" imgH="33810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Urban </a:t>
            </a:r>
            <a:r>
              <a:rPr lang="en-US" sz="3200" dirty="0" err="1" smtClean="0"/>
              <a:t>Sim</a:t>
            </a:r>
            <a:r>
              <a:rPr lang="en-US" sz="3200" dirty="0" smtClean="0"/>
              <a:t>: </a:t>
            </a:r>
            <a:r>
              <a:rPr lang="en-US" sz="3200" dirty="0" err="1" smtClean="0"/>
              <a:t>Modelo</a:t>
            </a:r>
            <a:r>
              <a:rPr lang="en-US" sz="3200" dirty="0" smtClean="0"/>
              <a:t> de </a:t>
            </a:r>
            <a:r>
              <a:rPr lang="en-US" sz="3200" dirty="0" err="1" smtClean="0"/>
              <a:t>Movilidad</a:t>
            </a:r>
            <a:endParaRPr lang="es-P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916832"/>
            <a:ext cx="7115196" cy="4498314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Predice</a:t>
            </a:r>
            <a:r>
              <a:rPr lang="en-US" sz="1800" dirty="0" smtClean="0"/>
              <a:t> la </a:t>
            </a:r>
            <a:r>
              <a:rPr lang="en-US" sz="1800" dirty="0" err="1" smtClean="0"/>
              <a:t>probabilidad</a:t>
            </a:r>
            <a:r>
              <a:rPr lang="en-US" sz="1800" dirty="0" smtClean="0"/>
              <a:t> en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cada</a:t>
            </a:r>
            <a:r>
              <a:rPr lang="en-US" sz="1800" dirty="0" smtClean="0"/>
              <a:t> </a:t>
            </a:r>
            <a:r>
              <a:rPr lang="en-US" sz="1800" dirty="0" err="1" smtClean="0"/>
              <a:t>tipo</a:t>
            </a:r>
            <a:r>
              <a:rPr lang="en-US" sz="1800" dirty="0" smtClean="0"/>
              <a:t> de </a:t>
            </a:r>
            <a:r>
              <a:rPr lang="en-US" sz="1800" dirty="0" err="1" smtClean="0"/>
              <a:t>empleo</a:t>
            </a:r>
            <a:r>
              <a:rPr lang="en-US" sz="1800" dirty="0" smtClean="0"/>
              <a:t> se </a:t>
            </a:r>
            <a:r>
              <a:rPr lang="en-US" sz="1800" dirty="0" err="1" smtClean="0"/>
              <a:t>mueva</a:t>
            </a:r>
            <a:r>
              <a:rPr lang="en-US" sz="1800" dirty="0" smtClean="0"/>
              <a:t> de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localización</a:t>
            </a:r>
            <a:r>
              <a:rPr lang="en-US" sz="1800" dirty="0" smtClean="0"/>
              <a:t> actual o se </a:t>
            </a:r>
            <a:r>
              <a:rPr lang="en-US" sz="1800" dirty="0" err="1" smtClean="0"/>
              <a:t>queda</a:t>
            </a:r>
            <a:r>
              <a:rPr lang="en-US" sz="1800" dirty="0" smtClean="0"/>
              <a:t>. </a:t>
            </a:r>
          </a:p>
          <a:p>
            <a:r>
              <a:rPr lang="en-US" sz="1800" dirty="0" err="1" smtClean="0"/>
              <a:t>Probabilidad</a:t>
            </a:r>
            <a:r>
              <a:rPr lang="en-US" sz="1800" dirty="0" smtClean="0"/>
              <a:t> de </a:t>
            </a:r>
            <a:r>
              <a:rPr lang="en-US" sz="1800" dirty="0" err="1" smtClean="0"/>
              <a:t>moverse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proporcional</a:t>
            </a:r>
            <a:r>
              <a:rPr lang="en-US" sz="1800" dirty="0" smtClean="0"/>
              <a:t> a la </a:t>
            </a:r>
            <a:r>
              <a:rPr lang="en-US" sz="1800" dirty="0" err="1" smtClean="0"/>
              <a:t>distribución</a:t>
            </a:r>
            <a:r>
              <a:rPr lang="en-US" sz="1800" dirty="0" smtClean="0"/>
              <a:t> </a:t>
            </a:r>
            <a:r>
              <a:rPr lang="en-US" sz="1800" dirty="0" err="1" smtClean="0"/>
              <a:t>espacial</a:t>
            </a:r>
            <a:r>
              <a:rPr lang="en-US" sz="1800" dirty="0" smtClean="0"/>
              <a:t> de </a:t>
            </a:r>
            <a:r>
              <a:rPr lang="en-US" sz="1800" dirty="0" err="1" smtClean="0"/>
              <a:t>empleos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La </a:t>
            </a:r>
            <a:r>
              <a:rPr lang="en-US" sz="1800" dirty="0" err="1" smtClean="0"/>
              <a:t>decisión</a:t>
            </a:r>
            <a:r>
              <a:rPr lang="en-US" sz="1800" dirty="0" smtClean="0"/>
              <a:t> de </a:t>
            </a:r>
            <a:r>
              <a:rPr lang="en-US" sz="1800" dirty="0" err="1" smtClean="0"/>
              <a:t>movilidad</a:t>
            </a:r>
            <a:r>
              <a:rPr lang="en-US" sz="1800" dirty="0" smtClean="0"/>
              <a:t> se </a:t>
            </a:r>
            <a:r>
              <a:rPr lang="en-US" sz="1800" dirty="0" err="1" smtClean="0"/>
              <a:t>trabaja</a:t>
            </a:r>
            <a:r>
              <a:rPr lang="en-US" sz="1800" dirty="0" smtClean="0"/>
              <a:t> </a:t>
            </a:r>
            <a:r>
              <a:rPr lang="en-US" sz="1800" dirty="0" err="1" smtClean="0"/>
              <a:t>como</a:t>
            </a:r>
            <a:r>
              <a:rPr lang="en-US" sz="1800" dirty="0" smtClean="0"/>
              <a:t> un </a:t>
            </a:r>
            <a:r>
              <a:rPr lang="en-US" sz="1800" dirty="0" err="1" smtClean="0"/>
              <a:t>proceso</a:t>
            </a:r>
            <a:r>
              <a:rPr lang="en-US" sz="1800" dirty="0" smtClean="0"/>
              <a:t> de </a:t>
            </a:r>
            <a:r>
              <a:rPr lang="en-US" sz="1800" dirty="0" err="1" smtClean="0"/>
              <a:t>selección</a:t>
            </a:r>
            <a:r>
              <a:rPr lang="en-US" sz="1800" dirty="0" smtClean="0"/>
              <a:t> </a:t>
            </a:r>
            <a:r>
              <a:rPr lang="en-US" sz="1800" dirty="0" err="1" smtClean="0"/>
              <a:t>independiente</a:t>
            </a:r>
            <a:r>
              <a:rPr lang="en-US" sz="1800" dirty="0" smtClean="0"/>
              <a:t> y la </a:t>
            </a:r>
            <a:r>
              <a:rPr lang="en-US" sz="1800" dirty="0" err="1" smtClean="0"/>
              <a:t>proporción</a:t>
            </a:r>
            <a:r>
              <a:rPr lang="en-US" sz="1800" dirty="0" smtClean="0"/>
              <a:t> de </a:t>
            </a:r>
            <a:r>
              <a:rPr lang="en-US" sz="1800" dirty="0" err="1" smtClean="0"/>
              <a:t>mobilidad</a:t>
            </a:r>
            <a:r>
              <a:rPr lang="en-US" sz="1800" dirty="0" smtClean="0"/>
              <a:t> annual </a:t>
            </a:r>
            <a:r>
              <a:rPr lang="en-US" sz="1800" dirty="0" err="1" smtClean="0"/>
              <a:t>estimada</a:t>
            </a:r>
            <a:r>
              <a:rPr lang="en-US" sz="1800" dirty="0" smtClean="0"/>
              <a:t> </a:t>
            </a:r>
            <a:r>
              <a:rPr lang="en-US" sz="1800" dirty="0" err="1" smtClean="0"/>
              <a:t>como</a:t>
            </a:r>
            <a:r>
              <a:rPr lang="en-US" sz="1800" dirty="0" smtClean="0"/>
              <a:t> </a:t>
            </a:r>
            <a:r>
              <a:rPr lang="en-US" sz="1800" dirty="0" err="1" smtClean="0"/>
              <a:t>resultado</a:t>
            </a:r>
            <a:r>
              <a:rPr lang="en-US" sz="1800" dirty="0" smtClean="0"/>
              <a:t> de los </a:t>
            </a:r>
            <a:r>
              <a:rPr lang="en-US" sz="1800" dirty="0" err="1" smtClean="0"/>
              <a:t>periodos</a:t>
            </a:r>
            <a:r>
              <a:rPr lang="en-US" sz="1800" dirty="0" smtClean="0"/>
              <a:t> </a:t>
            </a:r>
            <a:r>
              <a:rPr lang="en-US" sz="1800" dirty="0" err="1" smtClean="0"/>
              <a:t>recientes</a:t>
            </a:r>
            <a:r>
              <a:rPr lang="en-US" sz="1800" dirty="0" smtClean="0"/>
              <a:t> </a:t>
            </a:r>
            <a:r>
              <a:rPr lang="en-US" sz="1800" dirty="0" err="1" smtClean="0"/>
              <a:t>observados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cada</a:t>
            </a:r>
            <a:r>
              <a:rPr lang="en-US" sz="1800" dirty="0" smtClean="0"/>
              <a:t> sector.</a:t>
            </a:r>
            <a:endParaRPr lang="es-PR" sz="1800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1475656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5536" y="3501008"/>
            <a:ext cx="36004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2195736" y="4509120"/>
          <a:ext cx="2422525" cy="457200"/>
        </p:xfrm>
        <a:graphic>
          <a:graphicData uri="http://schemas.openxmlformats.org/presentationml/2006/ole">
            <p:oleObj spid="_x0000_s48134" name="Document" r:id="rId4" imgW="2430557" imgH="461024" progId="Word.Document.12">
              <p:embed/>
            </p:oleObj>
          </a:graphicData>
        </a:graphic>
      </p:graphicFrame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2267744" y="5013176"/>
          <a:ext cx="4130675" cy="334963"/>
        </p:xfrm>
        <a:graphic>
          <a:graphicData uri="http://schemas.openxmlformats.org/presentationml/2006/ole">
            <p:oleObj spid="_x0000_s48137" name="Document" r:id="rId5" imgW="4137932" imgH="343876" progId="Word.Document.12">
              <p:embed/>
            </p:oleObj>
          </a:graphicData>
        </a:graphic>
      </p:graphicFrame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2270125" y="5151438"/>
          <a:ext cx="6262315" cy="427037"/>
        </p:xfrm>
        <a:graphic>
          <a:graphicData uri="http://schemas.openxmlformats.org/presentationml/2006/ole">
            <p:oleObj spid="_x0000_s48138" name="Document" r:id="rId6" imgW="7144584" imgH="45309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Urban </a:t>
            </a:r>
            <a:r>
              <a:rPr lang="en-US" sz="3200" dirty="0" err="1" smtClean="0"/>
              <a:t>Sim</a:t>
            </a:r>
            <a:r>
              <a:rPr lang="en-US" sz="3200" dirty="0" smtClean="0"/>
              <a:t>: </a:t>
            </a:r>
            <a:r>
              <a:rPr lang="en-US" sz="3200" dirty="0" err="1" smtClean="0"/>
              <a:t>Modelo</a:t>
            </a:r>
            <a:r>
              <a:rPr lang="en-US" sz="3200" dirty="0" smtClean="0"/>
              <a:t> de </a:t>
            </a:r>
            <a:r>
              <a:rPr lang="en-US" sz="3200" dirty="0" err="1" smtClean="0"/>
              <a:t>Selección</a:t>
            </a:r>
            <a:r>
              <a:rPr lang="en-US" sz="3200" dirty="0" smtClean="0"/>
              <a:t> de </a:t>
            </a:r>
            <a:r>
              <a:rPr lang="en-US" sz="3200" dirty="0" err="1" smtClean="0"/>
              <a:t>Localidad</a:t>
            </a:r>
            <a:endParaRPr lang="es-P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916832"/>
            <a:ext cx="7115196" cy="4498314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Predice</a:t>
            </a:r>
            <a:r>
              <a:rPr lang="en-US" sz="1800" dirty="0" smtClean="0"/>
              <a:t> la </a:t>
            </a:r>
            <a:r>
              <a:rPr lang="en-US" sz="1800" dirty="0" err="1" smtClean="0"/>
              <a:t>probabilidad</a:t>
            </a:r>
            <a:r>
              <a:rPr lang="en-US" sz="1800" dirty="0" smtClean="0"/>
              <a:t> de </a:t>
            </a:r>
            <a:r>
              <a:rPr lang="en-US" sz="1800" dirty="0" err="1" smtClean="0"/>
              <a:t>que</a:t>
            </a:r>
            <a:r>
              <a:rPr lang="en-US" sz="1800" dirty="0" smtClean="0"/>
              <a:t> un </a:t>
            </a:r>
            <a:r>
              <a:rPr lang="en-US" sz="1800" dirty="0" err="1" smtClean="0"/>
              <a:t>empleo</a:t>
            </a:r>
            <a:r>
              <a:rPr lang="en-US" sz="1800" dirty="0" smtClean="0"/>
              <a:t> u </a:t>
            </a:r>
            <a:r>
              <a:rPr lang="en-US" sz="1800" dirty="0" err="1" smtClean="0"/>
              <a:t>hogar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sea </a:t>
            </a:r>
            <a:r>
              <a:rPr lang="en-US" sz="1800" dirty="0" err="1" smtClean="0"/>
              <a:t>nuevo</a:t>
            </a:r>
            <a:r>
              <a:rPr lang="en-US" sz="1800" dirty="0" smtClean="0"/>
              <a:t> o </a:t>
            </a:r>
            <a:r>
              <a:rPr lang="en-US" sz="1800" dirty="0" err="1" smtClean="0"/>
              <a:t>que</a:t>
            </a:r>
            <a:r>
              <a:rPr lang="en-US" sz="1800" dirty="0" smtClean="0"/>
              <a:t> se </a:t>
            </a:r>
            <a:r>
              <a:rPr lang="en-US" sz="1800" dirty="0" err="1" smtClean="0"/>
              <a:t>haya</a:t>
            </a:r>
            <a:r>
              <a:rPr lang="en-US" sz="1800" dirty="0" smtClean="0"/>
              <a:t> </a:t>
            </a:r>
            <a:r>
              <a:rPr lang="en-US" sz="1800" dirty="0" err="1" smtClean="0"/>
              <a:t>movido</a:t>
            </a:r>
            <a:r>
              <a:rPr lang="en-US" sz="1800" dirty="0" smtClean="0"/>
              <a:t> </a:t>
            </a:r>
            <a:r>
              <a:rPr lang="en-US" sz="1800" dirty="0" err="1" smtClean="0"/>
              <a:t>dentro</a:t>
            </a:r>
            <a:r>
              <a:rPr lang="en-US" sz="1800" dirty="0" smtClean="0"/>
              <a:t> de la </a:t>
            </a:r>
            <a:r>
              <a:rPr lang="en-US" sz="1800" dirty="0" err="1" smtClean="0"/>
              <a:t>misma</a:t>
            </a:r>
            <a:r>
              <a:rPr lang="en-US" sz="1800" dirty="0" smtClean="0"/>
              <a:t> </a:t>
            </a:r>
            <a:r>
              <a:rPr lang="en-US" sz="1800" dirty="0" err="1" smtClean="0"/>
              <a:t>región</a:t>
            </a:r>
            <a:r>
              <a:rPr lang="en-US" sz="1800" dirty="0" smtClean="0"/>
              <a:t>, </a:t>
            </a:r>
            <a:r>
              <a:rPr lang="en-US" sz="1800" dirty="0" err="1" smtClean="0"/>
              <a:t>pueda</a:t>
            </a:r>
            <a:r>
              <a:rPr lang="en-US" sz="1800" dirty="0" smtClean="0"/>
              <a:t> </a:t>
            </a:r>
            <a:r>
              <a:rPr lang="en-US" sz="1800" dirty="0" err="1" smtClean="0"/>
              <a:t>localizarse</a:t>
            </a:r>
            <a:r>
              <a:rPr lang="en-US" sz="1800" dirty="0" smtClean="0"/>
              <a:t> en un </a:t>
            </a:r>
            <a:r>
              <a:rPr lang="en-US" sz="1800" dirty="0" err="1" smtClean="0"/>
              <a:t>lugar</a:t>
            </a:r>
            <a:r>
              <a:rPr lang="en-US" sz="1800" dirty="0" smtClean="0"/>
              <a:t> particular. </a:t>
            </a:r>
          </a:p>
          <a:p>
            <a:r>
              <a:rPr lang="en-US" sz="1800" dirty="0" err="1" smtClean="0"/>
              <a:t>Utiliza</a:t>
            </a:r>
            <a:r>
              <a:rPr lang="en-US" sz="1800" dirty="0" smtClean="0"/>
              <a:t> el </a:t>
            </a:r>
            <a:r>
              <a:rPr lang="en-US" sz="1800" dirty="0" err="1" smtClean="0"/>
              <a:t>modelo</a:t>
            </a:r>
            <a:r>
              <a:rPr lang="en-US" sz="1800" dirty="0" smtClean="0"/>
              <a:t> multinomial </a:t>
            </a:r>
            <a:r>
              <a:rPr lang="en-US" sz="1800" dirty="0" err="1" smtClean="0"/>
              <a:t>logit</a:t>
            </a:r>
            <a:r>
              <a:rPr lang="en-US" sz="1800" dirty="0" smtClean="0"/>
              <a:t> con </a:t>
            </a:r>
            <a:r>
              <a:rPr lang="en-US" sz="1800" dirty="0" err="1" smtClean="0"/>
              <a:t>ecuaciones</a:t>
            </a:r>
            <a:r>
              <a:rPr lang="en-US" sz="1800" dirty="0" smtClean="0"/>
              <a:t> </a:t>
            </a:r>
            <a:r>
              <a:rPr lang="en-US" sz="1800" dirty="0" err="1" smtClean="0"/>
              <a:t>separadas</a:t>
            </a:r>
            <a:r>
              <a:rPr lang="en-US" sz="1800" dirty="0" smtClean="0"/>
              <a:t> </a:t>
            </a:r>
            <a:r>
              <a:rPr lang="en-US" sz="1800" dirty="0" err="1" smtClean="0"/>
              <a:t>estimadas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cada</a:t>
            </a:r>
            <a:r>
              <a:rPr lang="en-US" sz="1800" dirty="0" smtClean="0"/>
              <a:t> sector de </a:t>
            </a:r>
            <a:r>
              <a:rPr lang="en-US" sz="1800" dirty="0" err="1" smtClean="0"/>
              <a:t>empleo</a:t>
            </a:r>
            <a:r>
              <a:rPr lang="en-US" sz="1800" dirty="0" smtClean="0"/>
              <a:t> u </a:t>
            </a:r>
            <a:r>
              <a:rPr lang="en-US" sz="1800" dirty="0" err="1" smtClean="0"/>
              <a:t>hogar</a:t>
            </a:r>
            <a:r>
              <a:rPr lang="en-US" sz="1800" dirty="0" smtClean="0"/>
              <a:t>. </a:t>
            </a:r>
            <a:endParaRPr lang="es-PR" sz="1800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1475656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1600" y="3501008"/>
            <a:ext cx="36004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2339752" y="3717032"/>
          <a:ext cx="2667000" cy="762000"/>
        </p:xfrm>
        <a:graphic>
          <a:graphicData uri="http://schemas.openxmlformats.org/presentationml/2006/ole">
            <p:oleObj spid="_x0000_s49154" name="Document" r:id="rId4" imgW="2703103" imgH="777866" progId="Word.Document.12">
              <p:embed/>
            </p:oleObj>
          </a:graphicData>
        </a:graphic>
      </p:graphicFrame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2987824" y="4653136"/>
          <a:ext cx="4084638" cy="350838"/>
        </p:xfrm>
        <a:graphic>
          <a:graphicData uri="http://schemas.openxmlformats.org/presentationml/2006/ole">
            <p:oleObj spid="_x0000_s49155" name="Document" r:id="rId5" imgW="4137932" imgH="36550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Urban </a:t>
            </a:r>
            <a:r>
              <a:rPr lang="en-US" sz="3200" dirty="0" err="1" smtClean="0"/>
              <a:t>Sim</a:t>
            </a:r>
            <a:r>
              <a:rPr lang="en-US" sz="3200" dirty="0" smtClean="0"/>
              <a:t>: </a:t>
            </a:r>
            <a:r>
              <a:rPr lang="en-US" sz="3200" dirty="0" err="1" smtClean="0"/>
              <a:t>Modelo</a:t>
            </a:r>
            <a:r>
              <a:rPr lang="en-US" sz="3200" dirty="0" smtClean="0"/>
              <a:t> de </a:t>
            </a:r>
            <a:r>
              <a:rPr lang="en-US" sz="3200" dirty="0" err="1" smtClean="0"/>
              <a:t>Desarrollo</a:t>
            </a:r>
            <a:r>
              <a:rPr lang="en-US" sz="3200" dirty="0" smtClean="0"/>
              <a:t> de </a:t>
            </a:r>
            <a:r>
              <a:rPr lang="en-US" sz="3200" dirty="0" err="1" smtClean="0"/>
              <a:t>Bienes</a:t>
            </a:r>
            <a:r>
              <a:rPr lang="en-US" sz="3200" dirty="0" smtClean="0"/>
              <a:t> </a:t>
            </a:r>
            <a:r>
              <a:rPr lang="en-US" sz="3200" dirty="0" err="1" smtClean="0"/>
              <a:t>R</a:t>
            </a:r>
            <a:r>
              <a:rPr lang="en-US" sz="3200" dirty="0" err="1" smtClean="0"/>
              <a:t>aíces</a:t>
            </a:r>
            <a:endParaRPr lang="es-P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916832"/>
            <a:ext cx="7115196" cy="449831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La data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estructurada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celdas</a:t>
            </a:r>
            <a:r>
              <a:rPr lang="en-US" sz="1800" dirty="0" smtClean="0"/>
              <a:t>. La data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parcela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preprocesada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obtener</a:t>
            </a:r>
            <a:r>
              <a:rPr lang="en-US" sz="1800" dirty="0" smtClean="0"/>
              <a:t>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intersección</a:t>
            </a:r>
            <a:r>
              <a:rPr lang="en-US" sz="1800" dirty="0" smtClean="0"/>
              <a:t> de </a:t>
            </a:r>
            <a:r>
              <a:rPr lang="en-US" sz="1800" dirty="0" err="1" smtClean="0"/>
              <a:t>parcela</a:t>
            </a:r>
            <a:r>
              <a:rPr lang="en-US" sz="1800" dirty="0" smtClean="0"/>
              <a:t> y </a:t>
            </a:r>
            <a:r>
              <a:rPr lang="en-US" sz="1800" dirty="0" err="1" smtClean="0"/>
              <a:t>celdas</a:t>
            </a:r>
            <a:r>
              <a:rPr lang="en-US" sz="1800" dirty="0" smtClean="0"/>
              <a:t> y </a:t>
            </a:r>
            <a:r>
              <a:rPr lang="en-US" sz="1800" dirty="0" err="1" smtClean="0"/>
              <a:t>construir</a:t>
            </a:r>
            <a:r>
              <a:rPr lang="en-US" sz="1800" dirty="0" smtClean="0"/>
              <a:t>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representación</a:t>
            </a:r>
            <a:r>
              <a:rPr lang="en-US" sz="1800" dirty="0" smtClean="0"/>
              <a:t> </a:t>
            </a:r>
            <a:r>
              <a:rPr lang="en-US" sz="1800" dirty="0" err="1" smtClean="0"/>
              <a:t>compuesta</a:t>
            </a:r>
            <a:r>
              <a:rPr lang="en-US" sz="1800" dirty="0" smtClean="0"/>
              <a:t> del </a:t>
            </a:r>
            <a:r>
              <a:rPr lang="en-US" sz="1800" dirty="0" err="1" smtClean="0"/>
              <a:t>desarrollo</a:t>
            </a:r>
            <a:r>
              <a:rPr lang="en-US" sz="1800" dirty="0" smtClean="0"/>
              <a:t> de </a:t>
            </a:r>
            <a:r>
              <a:rPr lang="en-US" sz="1800" dirty="0" err="1" smtClean="0"/>
              <a:t>bienes</a:t>
            </a:r>
            <a:r>
              <a:rPr lang="en-US" sz="1800" dirty="0" smtClean="0"/>
              <a:t> </a:t>
            </a:r>
            <a:r>
              <a:rPr lang="en-US" sz="1800" dirty="0" err="1" smtClean="0"/>
              <a:t>raíces</a:t>
            </a:r>
            <a:r>
              <a:rPr lang="en-US" sz="1800" dirty="0" smtClean="0"/>
              <a:t> en </a:t>
            </a:r>
            <a:r>
              <a:rPr lang="en-US" sz="1800" dirty="0" err="1" smtClean="0"/>
              <a:t>cada</a:t>
            </a:r>
            <a:r>
              <a:rPr lang="en-US" sz="1800" dirty="0" smtClean="0"/>
              <a:t> </a:t>
            </a:r>
            <a:r>
              <a:rPr lang="en-US" sz="1800" dirty="0" err="1" smtClean="0"/>
              <a:t>celda</a:t>
            </a:r>
            <a:r>
              <a:rPr lang="en-US" sz="1800" dirty="0" smtClean="0"/>
              <a:t>. Las </a:t>
            </a:r>
            <a:r>
              <a:rPr lang="en-US" sz="1800" dirty="0" err="1" smtClean="0"/>
              <a:t>celdas</a:t>
            </a:r>
            <a:r>
              <a:rPr lang="en-US" sz="1800" dirty="0" smtClean="0"/>
              <a:t> se </a:t>
            </a:r>
            <a:r>
              <a:rPr lang="en-US" sz="1800" dirty="0" err="1" smtClean="0"/>
              <a:t>clasifican</a:t>
            </a:r>
            <a:r>
              <a:rPr lang="en-US" sz="1800" dirty="0" smtClean="0"/>
              <a:t> de </a:t>
            </a:r>
            <a:r>
              <a:rPr lang="en-US" sz="1800" dirty="0" err="1" smtClean="0"/>
              <a:t>acuerdo</a:t>
            </a:r>
            <a:r>
              <a:rPr lang="en-US" sz="1800" dirty="0" smtClean="0"/>
              <a:t> al </a:t>
            </a:r>
            <a:r>
              <a:rPr lang="en-US" sz="1800" dirty="0" err="1" smtClean="0"/>
              <a:t>tipo</a:t>
            </a:r>
            <a:r>
              <a:rPr lang="en-US" sz="1800" dirty="0" smtClean="0"/>
              <a:t> de </a:t>
            </a:r>
            <a:r>
              <a:rPr lang="en-US" sz="1800" dirty="0" err="1" smtClean="0"/>
              <a:t>desarrollo</a:t>
            </a:r>
            <a:r>
              <a:rPr lang="en-US" sz="1800" dirty="0" smtClean="0"/>
              <a:t>. Las </a:t>
            </a:r>
            <a:r>
              <a:rPr lang="en-US" sz="1800" dirty="0" err="1" smtClean="0"/>
              <a:t>celdas</a:t>
            </a:r>
            <a:r>
              <a:rPr lang="en-US" sz="1800" dirty="0" smtClean="0"/>
              <a:t> </a:t>
            </a:r>
            <a:r>
              <a:rPr lang="en-US" sz="1800" dirty="0" err="1" smtClean="0"/>
              <a:t>identifican</a:t>
            </a:r>
            <a:r>
              <a:rPr lang="en-US" sz="1800" dirty="0" smtClean="0"/>
              <a:t> </a:t>
            </a:r>
            <a:r>
              <a:rPr lang="en-US" sz="1800" dirty="0" err="1" smtClean="0"/>
              <a:t>cambios</a:t>
            </a:r>
            <a:r>
              <a:rPr lang="en-US" sz="1800" dirty="0" smtClean="0"/>
              <a:t> de </a:t>
            </a:r>
            <a:r>
              <a:rPr lang="en-US" sz="1800" dirty="0" err="1" smtClean="0"/>
              <a:t>desarrollos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celdas</a:t>
            </a:r>
            <a:r>
              <a:rPr lang="en-US" sz="1800" dirty="0" smtClean="0"/>
              <a:t>. </a:t>
            </a:r>
            <a:endParaRPr lang="es-PR" sz="1800" dirty="0" smtClean="0"/>
          </a:p>
          <a:p>
            <a:r>
              <a:rPr lang="en-US" sz="1800" dirty="0" smtClean="0"/>
              <a:t>El </a:t>
            </a:r>
            <a:r>
              <a:rPr lang="en-US" sz="1800" dirty="0" err="1" smtClean="0"/>
              <a:t>modelo</a:t>
            </a:r>
            <a:r>
              <a:rPr lang="en-US" sz="1800" dirty="0" smtClean="0"/>
              <a:t> </a:t>
            </a:r>
            <a:r>
              <a:rPr lang="en-US" sz="1800" dirty="0" err="1" smtClean="0"/>
              <a:t>predice</a:t>
            </a:r>
            <a:r>
              <a:rPr lang="en-US" sz="1800" dirty="0" smtClean="0"/>
              <a:t> la </a:t>
            </a:r>
            <a:r>
              <a:rPr lang="en-US" sz="1800" dirty="0" err="1" smtClean="0"/>
              <a:t>probabilidad</a:t>
            </a:r>
            <a:r>
              <a:rPr lang="en-US" sz="1800" dirty="0" smtClean="0"/>
              <a:t> </a:t>
            </a:r>
            <a:r>
              <a:rPr lang="en-US" sz="1800" dirty="0" err="1" smtClean="0"/>
              <a:t>dentro</a:t>
            </a:r>
            <a:r>
              <a:rPr lang="en-US" sz="1800" dirty="0" smtClean="0"/>
              <a:t> de </a:t>
            </a:r>
            <a:r>
              <a:rPr lang="en-US" sz="1800" dirty="0" err="1" smtClean="0"/>
              <a:t>cada</a:t>
            </a:r>
            <a:r>
              <a:rPr lang="en-US" sz="1800" dirty="0" smtClean="0"/>
              <a:t> </a:t>
            </a:r>
            <a:r>
              <a:rPr lang="en-US" sz="1800" dirty="0" err="1" smtClean="0"/>
              <a:t>celda</a:t>
            </a:r>
            <a:r>
              <a:rPr lang="en-US" sz="1800" dirty="0" smtClean="0"/>
              <a:t> de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ocurra</a:t>
            </a:r>
            <a:r>
              <a:rPr lang="en-US" sz="1800" dirty="0" smtClean="0"/>
              <a:t> un </a:t>
            </a:r>
            <a:r>
              <a:rPr lang="en-US" sz="1800" dirty="0" err="1" smtClean="0"/>
              <a:t>evento</a:t>
            </a:r>
            <a:r>
              <a:rPr lang="en-US" sz="1800" dirty="0" smtClean="0"/>
              <a:t> de </a:t>
            </a:r>
            <a:r>
              <a:rPr lang="en-US" sz="1800" dirty="0" err="1" smtClean="0"/>
              <a:t>desarrollo</a:t>
            </a:r>
            <a:r>
              <a:rPr lang="en-US" sz="1800" dirty="0" smtClean="0"/>
              <a:t>, y </a:t>
            </a:r>
            <a:r>
              <a:rPr lang="en-US" sz="1800" dirty="0" err="1" smtClean="0"/>
              <a:t>si</a:t>
            </a:r>
            <a:r>
              <a:rPr lang="en-US" sz="1800" dirty="0" smtClean="0"/>
              <a:t> </a:t>
            </a:r>
            <a:r>
              <a:rPr lang="en-US" sz="1800" dirty="0" err="1" smtClean="0"/>
              <a:t>ocurre</a:t>
            </a:r>
            <a:r>
              <a:rPr lang="en-US" sz="1800" dirty="0" smtClean="0"/>
              <a:t>, </a:t>
            </a:r>
            <a:r>
              <a:rPr lang="en-US" sz="1800" dirty="0" err="1" smtClean="0"/>
              <a:t>identifica</a:t>
            </a:r>
            <a:r>
              <a:rPr lang="en-US" sz="1800" dirty="0" smtClean="0"/>
              <a:t> el </a:t>
            </a:r>
            <a:r>
              <a:rPr lang="en-US" sz="1800" dirty="0" err="1" smtClean="0"/>
              <a:t>tipo</a:t>
            </a:r>
            <a:r>
              <a:rPr lang="en-US" sz="1800" dirty="0" smtClean="0"/>
              <a:t> de </a:t>
            </a:r>
            <a:r>
              <a:rPr lang="en-US" sz="1800" dirty="0" err="1" smtClean="0"/>
              <a:t>evento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más</a:t>
            </a:r>
            <a:r>
              <a:rPr lang="en-US" sz="1800" dirty="0" smtClean="0"/>
              <a:t> probable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ocurra</a:t>
            </a:r>
            <a:r>
              <a:rPr lang="en-US" sz="1800" dirty="0" smtClean="0"/>
              <a:t>. </a:t>
            </a:r>
          </a:p>
          <a:p>
            <a:r>
              <a:rPr lang="en-US" sz="1800" dirty="0" err="1" smtClean="0"/>
              <a:t>Utiliza</a:t>
            </a:r>
            <a:r>
              <a:rPr lang="en-US" sz="1800" dirty="0" smtClean="0"/>
              <a:t> el </a:t>
            </a:r>
            <a:r>
              <a:rPr lang="en-US" sz="1800" dirty="0" err="1" smtClean="0"/>
              <a:t>modelo</a:t>
            </a:r>
            <a:r>
              <a:rPr lang="en-US" sz="1800" dirty="0" smtClean="0"/>
              <a:t> multinomial </a:t>
            </a:r>
            <a:r>
              <a:rPr lang="en-US" sz="1800" dirty="0" err="1" smtClean="0"/>
              <a:t>logit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estimar</a:t>
            </a:r>
            <a:r>
              <a:rPr lang="en-US" sz="1800" dirty="0" smtClean="0"/>
              <a:t> </a:t>
            </a:r>
            <a:r>
              <a:rPr lang="en-US" sz="1800" dirty="0" err="1" smtClean="0"/>
              <a:t>estas</a:t>
            </a:r>
            <a:r>
              <a:rPr lang="en-US" sz="1800" dirty="0" smtClean="0"/>
              <a:t> </a:t>
            </a:r>
            <a:r>
              <a:rPr lang="en-US" sz="1800" dirty="0" err="1" smtClean="0"/>
              <a:t>probabilidades</a:t>
            </a:r>
            <a:r>
              <a:rPr lang="en-US" sz="1800" dirty="0" smtClean="0"/>
              <a:t>. </a:t>
            </a:r>
            <a:endParaRPr lang="es-PR" sz="1800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1475656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5536" y="4149080"/>
            <a:ext cx="36004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3203848" y="5157192"/>
          <a:ext cx="2667000" cy="762000"/>
        </p:xfrm>
        <a:graphic>
          <a:graphicData uri="http://schemas.openxmlformats.org/presentationml/2006/ole">
            <p:oleObj spid="_x0000_s87042" name="Document" r:id="rId4" imgW="2703103" imgH="777866" progId="Word.Document.12">
              <p:embed/>
            </p:oleObj>
          </a:graphicData>
        </a:graphic>
      </p:graphicFrame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3203848" y="5949280"/>
          <a:ext cx="4084638" cy="350838"/>
        </p:xfrm>
        <a:graphic>
          <a:graphicData uri="http://schemas.openxmlformats.org/presentationml/2006/ole">
            <p:oleObj spid="_x0000_s87043" name="Document" r:id="rId5" imgW="4137932" imgH="36550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Urban </a:t>
            </a:r>
            <a:r>
              <a:rPr lang="en-US" sz="3200" dirty="0" err="1" smtClean="0"/>
              <a:t>Sim</a:t>
            </a:r>
            <a:r>
              <a:rPr lang="en-US" sz="3200" dirty="0" smtClean="0"/>
              <a:t>: </a:t>
            </a:r>
            <a:r>
              <a:rPr lang="en-US" sz="3200" dirty="0" err="1" smtClean="0"/>
              <a:t>Modelo</a:t>
            </a:r>
            <a:r>
              <a:rPr lang="en-US" sz="3200" dirty="0" smtClean="0"/>
              <a:t> de </a:t>
            </a:r>
            <a:r>
              <a:rPr lang="en-US" sz="3200" dirty="0" err="1" smtClean="0"/>
              <a:t>Precios</a:t>
            </a:r>
            <a:r>
              <a:rPr lang="en-US" sz="3200" dirty="0" smtClean="0"/>
              <a:t> de la </a:t>
            </a:r>
            <a:r>
              <a:rPr lang="en-US" sz="3200" dirty="0" err="1" smtClean="0"/>
              <a:t>tierra</a:t>
            </a:r>
            <a:endParaRPr lang="es-P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916832"/>
            <a:ext cx="7115196" cy="449831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La data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estructurada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celdas</a:t>
            </a:r>
            <a:r>
              <a:rPr lang="en-US" sz="1800" dirty="0" smtClean="0"/>
              <a:t>. La data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parcela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preprocesada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obtener</a:t>
            </a:r>
            <a:r>
              <a:rPr lang="en-US" sz="1800" dirty="0" smtClean="0"/>
              <a:t>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intersección</a:t>
            </a:r>
            <a:r>
              <a:rPr lang="en-US" sz="1800" dirty="0" smtClean="0"/>
              <a:t> de </a:t>
            </a:r>
            <a:r>
              <a:rPr lang="en-US" sz="1800" dirty="0" err="1" smtClean="0"/>
              <a:t>parcela</a:t>
            </a:r>
            <a:r>
              <a:rPr lang="en-US" sz="1800" dirty="0" smtClean="0"/>
              <a:t> y </a:t>
            </a:r>
            <a:r>
              <a:rPr lang="en-US" sz="1800" dirty="0" err="1" smtClean="0"/>
              <a:t>celdas</a:t>
            </a:r>
            <a:r>
              <a:rPr lang="en-US" sz="1800" dirty="0" smtClean="0"/>
              <a:t> y </a:t>
            </a:r>
            <a:r>
              <a:rPr lang="en-US" sz="1800" dirty="0" err="1" smtClean="0"/>
              <a:t>construir</a:t>
            </a:r>
            <a:r>
              <a:rPr lang="en-US" sz="1800" dirty="0" smtClean="0"/>
              <a:t>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representación</a:t>
            </a:r>
            <a:r>
              <a:rPr lang="en-US" sz="1800" dirty="0" smtClean="0"/>
              <a:t> </a:t>
            </a:r>
            <a:r>
              <a:rPr lang="en-US" sz="1800" dirty="0" err="1" smtClean="0"/>
              <a:t>compuesta</a:t>
            </a:r>
            <a:r>
              <a:rPr lang="en-US" sz="1800" dirty="0" smtClean="0"/>
              <a:t> del </a:t>
            </a:r>
            <a:r>
              <a:rPr lang="en-US" sz="1800" dirty="0" err="1" smtClean="0"/>
              <a:t>desarrollo</a:t>
            </a:r>
            <a:r>
              <a:rPr lang="en-US" sz="1800" dirty="0" smtClean="0"/>
              <a:t> de </a:t>
            </a:r>
            <a:r>
              <a:rPr lang="en-US" sz="1800" dirty="0" err="1" smtClean="0"/>
              <a:t>bienes</a:t>
            </a:r>
            <a:r>
              <a:rPr lang="en-US" sz="1800" dirty="0" smtClean="0"/>
              <a:t> </a:t>
            </a:r>
            <a:r>
              <a:rPr lang="en-US" sz="1800" dirty="0" err="1" smtClean="0"/>
              <a:t>raíces</a:t>
            </a:r>
            <a:r>
              <a:rPr lang="en-US" sz="1800" dirty="0" smtClean="0"/>
              <a:t> en </a:t>
            </a:r>
            <a:r>
              <a:rPr lang="en-US" sz="1800" dirty="0" err="1" smtClean="0"/>
              <a:t>cada</a:t>
            </a:r>
            <a:r>
              <a:rPr lang="en-US" sz="1800" dirty="0" smtClean="0"/>
              <a:t> </a:t>
            </a:r>
            <a:r>
              <a:rPr lang="en-US" sz="1800" dirty="0" err="1" smtClean="0"/>
              <a:t>celda</a:t>
            </a:r>
            <a:r>
              <a:rPr lang="en-US" sz="1800" dirty="0" smtClean="0"/>
              <a:t>. Las </a:t>
            </a:r>
            <a:r>
              <a:rPr lang="en-US" sz="1800" dirty="0" err="1" smtClean="0"/>
              <a:t>celdas</a:t>
            </a:r>
            <a:r>
              <a:rPr lang="en-US" sz="1800" dirty="0" smtClean="0"/>
              <a:t> se </a:t>
            </a:r>
            <a:r>
              <a:rPr lang="en-US" sz="1800" dirty="0" err="1" smtClean="0"/>
              <a:t>clasifican</a:t>
            </a:r>
            <a:r>
              <a:rPr lang="en-US" sz="1800" dirty="0" smtClean="0"/>
              <a:t> de </a:t>
            </a:r>
            <a:r>
              <a:rPr lang="en-US" sz="1800" dirty="0" err="1" smtClean="0"/>
              <a:t>acuerdo</a:t>
            </a:r>
            <a:r>
              <a:rPr lang="en-US" sz="1800" dirty="0" smtClean="0"/>
              <a:t> al </a:t>
            </a:r>
            <a:r>
              <a:rPr lang="en-US" sz="1800" dirty="0" err="1" smtClean="0"/>
              <a:t>tipo</a:t>
            </a:r>
            <a:r>
              <a:rPr lang="en-US" sz="1800" dirty="0" smtClean="0"/>
              <a:t> de </a:t>
            </a:r>
            <a:r>
              <a:rPr lang="en-US" sz="1800" dirty="0" err="1" smtClean="0"/>
              <a:t>desarrollo</a:t>
            </a:r>
            <a:r>
              <a:rPr lang="en-US" sz="1800" dirty="0" smtClean="0"/>
              <a:t>. Las </a:t>
            </a:r>
            <a:r>
              <a:rPr lang="en-US" sz="1800" dirty="0" err="1" smtClean="0"/>
              <a:t>celdas</a:t>
            </a:r>
            <a:r>
              <a:rPr lang="en-US" sz="1800" dirty="0" smtClean="0"/>
              <a:t> </a:t>
            </a:r>
            <a:r>
              <a:rPr lang="en-US" sz="1800" dirty="0" err="1" smtClean="0"/>
              <a:t>identifican</a:t>
            </a:r>
            <a:r>
              <a:rPr lang="en-US" sz="1800" dirty="0" smtClean="0"/>
              <a:t> </a:t>
            </a:r>
            <a:r>
              <a:rPr lang="en-US" sz="1800" dirty="0" err="1" smtClean="0"/>
              <a:t>cambios</a:t>
            </a:r>
            <a:r>
              <a:rPr lang="en-US" sz="1800" dirty="0" smtClean="0"/>
              <a:t> de </a:t>
            </a:r>
            <a:r>
              <a:rPr lang="en-US" sz="1800" dirty="0" err="1" smtClean="0"/>
              <a:t>desarrollos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celdas</a:t>
            </a:r>
            <a:r>
              <a:rPr lang="en-US" sz="1800" dirty="0" smtClean="0"/>
              <a:t>. </a:t>
            </a:r>
            <a:endParaRPr lang="es-PR" sz="1800" dirty="0" smtClean="0"/>
          </a:p>
          <a:p>
            <a:r>
              <a:rPr lang="en-US" sz="1800" dirty="0" smtClean="0"/>
              <a:t>Los </a:t>
            </a:r>
            <a:r>
              <a:rPr lang="en-US" sz="1800" dirty="0" err="1" smtClean="0"/>
              <a:t>precios</a:t>
            </a:r>
            <a:r>
              <a:rPr lang="en-US" sz="1800" dirty="0" smtClean="0"/>
              <a:t> de la </a:t>
            </a:r>
            <a:r>
              <a:rPr lang="en-US" sz="1800" dirty="0" err="1" smtClean="0"/>
              <a:t>tierra</a:t>
            </a:r>
            <a:r>
              <a:rPr lang="en-US" sz="1800" dirty="0" smtClean="0"/>
              <a:t> se </a:t>
            </a:r>
            <a:r>
              <a:rPr lang="en-US" sz="1800" dirty="0" err="1" smtClean="0"/>
              <a:t>estiman</a:t>
            </a:r>
            <a:r>
              <a:rPr lang="en-US" sz="1800" dirty="0" smtClean="0"/>
              <a:t> </a:t>
            </a:r>
            <a:r>
              <a:rPr lang="en-US" sz="1800" dirty="0" err="1" smtClean="0"/>
              <a:t>utilizando</a:t>
            </a:r>
            <a:r>
              <a:rPr lang="en-US" sz="1800" dirty="0" smtClean="0"/>
              <a:t> </a:t>
            </a:r>
            <a:r>
              <a:rPr lang="en-US" sz="1800" dirty="0" err="1" smtClean="0"/>
              <a:t>regresion</a:t>
            </a:r>
            <a:r>
              <a:rPr lang="en-US" sz="1800" dirty="0" smtClean="0"/>
              <a:t> </a:t>
            </a:r>
            <a:r>
              <a:rPr lang="en-US" sz="1800" dirty="0" err="1" smtClean="0"/>
              <a:t>hedónica</a:t>
            </a:r>
            <a:r>
              <a:rPr lang="en-US" sz="1800" dirty="0" smtClean="0"/>
              <a:t> del valor de la </a:t>
            </a:r>
            <a:r>
              <a:rPr lang="en-US" sz="1800" dirty="0" err="1" smtClean="0"/>
              <a:t>tierra</a:t>
            </a:r>
            <a:r>
              <a:rPr lang="en-US" sz="1800" dirty="0" smtClean="0"/>
              <a:t> </a:t>
            </a:r>
            <a:r>
              <a:rPr lang="en-US" sz="1800" dirty="0" err="1" smtClean="0"/>
              <a:t>basado</a:t>
            </a:r>
            <a:r>
              <a:rPr lang="en-US" sz="1800" dirty="0" smtClean="0"/>
              <a:t> en los </a:t>
            </a:r>
            <a:r>
              <a:rPr lang="en-US" sz="1800" dirty="0" err="1" smtClean="0"/>
              <a:t>atributos</a:t>
            </a:r>
            <a:r>
              <a:rPr lang="en-US" sz="1800" dirty="0" smtClean="0"/>
              <a:t> de la </a:t>
            </a:r>
            <a:r>
              <a:rPr lang="en-US" sz="1800" dirty="0" err="1" smtClean="0"/>
              <a:t>tierra</a:t>
            </a:r>
            <a:r>
              <a:rPr lang="en-US" sz="1800" dirty="0" smtClean="0"/>
              <a:t> y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ambiente</a:t>
            </a:r>
            <a:r>
              <a:rPr lang="en-US" sz="1800" dirty="0" smtClean="0"/>
              <a:t>, </a:t>
            </a:r>
            <a:r>
              <a:rPr lang="en-US" sz="1800" dirty="0" err="1" smtClean="0"/>
              <a:t>incluyendo</a:t>
            </a:r>
            <a:r>
              <a:rPr lang="en-US" sz="1800" dirty="0" smtClean="0"/>
              <a:t> </a:t>
            </a:r>
            <a:r>
              <a:rPr lang="en-US" sz="1800" dirty="0" err="1" smtClean="0"/>
              <a:t>uso</a:t>
            </a:r>
            <a:r>
              <a:rPr lang="en-US" sz="1800" dirty="0" smtClean="0"/>
              <a:t> </a:t>
            </a:r>
            <a:r>
              <a:rPr lang="en-US" sz="1800" dirty="0" err="1" smtClean="0"/>
              <a:t>mixto</a:t>
            </a:r>
            <a:r>
              <a:rPr lang="en-US" sz="1800" dirty="0" smtClean="0"/>
              <a:t>, </a:t>
            </a:r>
            <a:r>
              <a:rPr lang="en-US" sz="1800" dirty="0" err="1" smtClean="0"/>
              <a:t>densidad</a:t>
            </a:r>
            <a:r>
              <a:rPr lang="en-US" sz="1800" dirty="0" smtClean="0"/>
              <a:t> de </a:t>
            </a:r>
            <a:r>
              <a:rPr lang="en-US" sz="1800" dirty="0" err="1" smtClean="0"/>
              <a:t>desarrollo</a:t>
            </a:r>
            <a:r>
              <a:rPr lang="en-US" sz="1800" dirty="0" smtClean="0"/>
              <a:t>, </a:t>
            </a:r>
            <a:r>
              <a:rPr lang="en-US" sz="1800" dirty="0" err="1" smtClean="0"/>
              <a:t>proximidad</a:t>
            </a:r>
            <a:r>
              <a:rPr lang="en-US" sz="1800" dirty="0" smtClean="0"/>
              <a:t> a </a:t>
            </a:r>
            <a:r>
              <a:rPr lang="en-US" sz="1800" dirty="0" err="1" smtClean="0"/>
              <a:t>autopistas</a:t>
            </a:r>
            <a:r>
              <a:rPr lang="en-US" sz="1800" dirty="0" smtClean="0"/>
              <a:t>, </a:t>
            </a:r>
            <a:r>
              <a:rPr lang="en-US" sz="1800" dirty="0" err="1" smtClean="0"/>
              <a:t>restricciones</a:t>
            </a:r>
            <a:r>
              <a:rPr lang="en-US" sz="1800" dirty="0" smtClean="0"/>
              <a:t> de </a:t>
            </a:r>
            <a:r>
              <a:rPr lang="en-US" sz="1800" dirty="0" err="1" smtClean="0"/>
              <a:t>zonificación</a:t>
            </a:r>
            <a:r>
              <a:rPr lang="en-US" sz="1800" dirty="0" smtClean="0"/>
              <a:t>.</a:t>
            </a:r>
            <a:endParaRPr lang="es-PR" sz="1800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1475656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1600" y="4149080"/>
            <a:ext cx="36004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7715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Problema</a:t>
            </a:r>
            <a:endParaRPr lang="es-P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00562" y="785794"/>
          <a:ext cx="4329114" cy="4071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 rot="20751944">
            <a:off x="4850273" y="3850382"/>
            <a:ext cx="1920873" cy="1927474"/>
            <a:chOff x="571502" y="1259168"/>
            <a:chExt cx="1883083" cy="1884093"/>
          </a:xfrm>
          <a:solidFill>
            <a:srgbClr val="92D050"/>
          </a:solidFill>
        </p:grpSpPr>
        <p:sp>
          <p:nvSpPr>
            <p:cNvPr id="6" name=" 3"/>
            <p:cNvSpPr/>
            <p:nvPr/>
          </p:nvSpPr>
          <p:spPr>
            <a:xfrm>
              <a:off x="571502" y="1259168"/>
              <a:ext cx="1883083" cy="1884093"/>
            </a:xfrm>
            <a:prstGeom prst="gear6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375995"/>
                <a:satOff val="1250"/>
                <a:lumOff val="3823"/>
                <a:alphaOff val="0"/>
              </a:schemeClr>
            </a:fillRef>
            <a:effectRef idx="0">
              <a:schemeClr val="accent2">
                <a:hueOff val="3375995"/>
                <a:satOff val="1250"/>
                <a:lumOff val="38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 4"/>
            <p:cNvSpPr/>
            <p:nvPr/>
          </p:nvSpPr>
          <p:spPr>
            <a:xfrm>
              <a:off x="1045573" y="1736255"/>
              <a:ext cx="934941" cy="9299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err="1" smtClean="0"/>
                <a:t>Asignación</a:t>
              </a:r>
              <a:r>
                <a:rPr lang="en-US" sz="1200" kern="1200" dirty="0" smtClean="0"/>
                <a:t> de </a:t>
              </a:r>
              <a:r>
                <a:rPr lang="en-US" sz="1200" kern="1200" dirty="0" err="1" smtClean="0"/>
                <a:t>Rutas</a:t>
              </a:r>
              <a:endParaRPr lang="en-US" sz="1200" kern="1200" dirty="0" smtClean="0"/>
            </a:p>
          </p:txBody>
        </p:sp>
      </p:grpSp>
      <p:sp>
        <p:nvSpPr>
          <p:cNvPr id="9" name="Circular Arrow 8"/>
          <p:cNvSpPr/>
          <p:nvPr/>
        </p:nvSpPr>
        <p:spPr>
          <a:xfrm rot="8646758">
            <a:off x="5360039" y="4666383"/>
            <a:ext cx="1773329" cy="1543170"/>
          </a:xfrm>
          <a:prstGeom prst="circularArrow">
            <a:avLst>
              <a:gd name="adj1" fmla="val 5947"/>
              <a:gd name="adj2" fmla="val 1050640"/>
              <a:gd name="adj3" fmla="val 20561557"/>
              <a:gd name="adj4" fmla="val 11558166"/>
              <a:gd name="adj5" fmla="val 125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139952" y="5085184"/>
            <a:ext cx="285752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3" name="Left Arrow 12"/>
          <p:cNvSpPr/>
          <p:nvPr/>
        </p:nvSpPr>
        <p:spPr>
          <a:xfrm>
            <a:off x="4499992" y="5877272"/>
            <a:ext cx="285752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5" name="TextBox 14"/>
          <p:cNvSpPr txBox="1"/>
          <p:nvPr/>
        </p:nvSpPr>
        <p:spPr>
          <a:xfrm>
            <a:off x="1714480" y="1785926"/>
            <a:ext cx="300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basado</a:t>
            </a:r>
            <a:r>
              <a:rPr lang="en-US" dirty="0" smtClean="0"/>
              <a:t> en los “</a:t>
            </a:r>
            <a:r>
              <a:rPr lang="en-US" dirty="0" err="1" smtClean="0"/>
              <a:t>cuatro</a:t>
            </a:r>
            <a:r>
              <a:rPr lang="en-US" dirty="0" smtClean="0"/>
              <a:t> </a:t>
            </a:r>
            <a:r>
              <a:rPr lang="en-US" dirty="0" err="1" smtClean="0"/>
              <a:t>pasos</a:t>
            </a:r>
            <a:r>
              <a:rPr lang="en-US" dirty="0" smtClean="0"/>
              <a:t>” no </a:t>
            </a:r>
            <a:r>
              <a:rPr lang="en-US" dirty="0" err="1" smtClean="0"/>
              <a:t>representa</a:t>
            </a:r>
            <a:r>
              <a:rPr lang="en-US" dirty="0" smtClean="0"/>
              <a:t> </a:t>
            </a:r>
            <a:r>
              <a:rPr lang="en-US" dirty="0" err="1" smtClean="0"/>
              <a:t>adecuadamente</a:t>
            </a:r>
            <a:r>
              <a:rPr lang="en-US" dirty="0" smtClean="0"/>
              <a:t> el </a:t>
            </a:r>
            <a:r>
              <a:rPr lang="en-US" dirty="0" err="1" smtClean="0"/>
              <a:t>comportamiento</a:t>
            </a:r>
            <a:r>
              <a:rPr lang="en-US" dirty="0" smtClean="0"/>
              <a:t> de </a:t>
            </a:r>
            <a:r>
              <a:rPr lang="en-US" dirty="0" err="1" smtClean="0"/>
              <a:t>viaje</a:t>
            </a:r>
            <a:r>
              <a:rPr lang="en-US" dirty="0" smtClean="0"/>
              <a:t> (TRB Special Report 288,2007).</a:t>
            </a:r>
            <a:endParaRPr lang="es-PR" dirty="0"/>
          </a:p>
        </p:txBody>
      </p:sp>
      <p:grpSp>
        <p:nvGrpSpPr>
          <p:cNvPr id="12" name="Group 11"/>
          <p:cNvGrpSpPr/>
          <p:nvPr/>
        </p:nvGrpSpPr>
        <p:grpSpPr>
          <a:xfrm rot="20751944">
            <a:off x="2474008" y="4498453"/>
            <a:ext cx="1920873" cy="1927474"/>
            <a:chOff x="571502" y="1259168"/>
            <a:chExt cx="1883083" cy="1884093"/>
          </a:xfrm>
          <a:solidFill>
            <a:srgbClr val="92D050"/>
          </a:solidFill>
        </p:grpSpPr>
        <p:sp>
          <p:nvSpPr>
            <p:cNvPr id="16" name=" 3"/>
            <p:cNvSpPr/>
            <p:nvPr/>
          </p:nvSpPr>
          <p:spPr>
            <a:xfrm>
              <a:off x="571502" y="1259168"/>
              <a:ext cx="1883083" cy="1884093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375995"/>
                <a:satOff val="1250"/>
                <a:lumOff val="3823"/>
                <a:alphaOff val="0"/>
              </a:schemeClr>
            </a:fillRef>
            <a:effectRef idx="0">
              <a:schemeClr val="accent2">
                <a:hueOff val="3375995"/>
                <a:satOff val="1250"/>
                <a:lumOff val="38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 4"/>
            <p:cNvSpPr/>
            <p:nvPr/>
          </p:nvSpPr>
          <p:spPr>
            <a:xfrm>
              <a:off x="1045573" y="1736255"/>
              <a:ext cx="934941" cy="9299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USO de </a:t>
              </a:r>
              <a:r>
                <a:rPr lang="en-US" sz="1200" kern="1200" dirty="0" err="1" smtClean="0"/>
                <a:t>Terrenos</a:t>
              </a:r>
              <a:endParaRPr lang="en-US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/>
                <a:t>?</a:t>
              </a:r>
              <a:endParaRPr lang="en-US" sz="2800" kern="1200" dirty="0" smtClean="0"/>
            </a:p>
          </p:txBody>
        </p:sp>
      </p:grpSp>
      <p:sp>
        <p:nvSpPr>
          <p:cNvPr id="18" name="Circular Arrow 17"/>
          <p:cNvSpPr/>
          <p:nvPr/>
        </p:nvSpPr>
        <p:spPr>
          <a:xfrm rot="20255411">
            <a:off x="2407711" y="4090320"/>
            <a:ext cx="1773329" cy="1543170"/>
          </a:xfrm>
          <a:prstGeom prst="circularArrow">
            <a:avLst>
              <a:gd name="adj1" fmla="val 5947"/>
              <a:gd name="adj2" fmla="val 1050640"/>
              <a:gd name="adj3" fmla="val 20561557"/>
              <a:gd name="adj4" fmla="val 11558166"/>
              <a:gd name="adj5" fmla="val 125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Conclusiones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modelos</a:t>
            </a:r>
            <a:r>
              <a:rPr lang="en-US" dirty="0" smtClean="0"/>
              <a:t> </a:t>
            </a:r>
            <a:r>
              <a:rPr lang="en-US" dirty="0" err="1" smtClean="0"/>
              <a:t>integrados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dirty="0" err="1" smtClean="0"/>
              <a:t>Terrenos</a:t>
            </a:r>
            <a:r>
              <a:rPr lang="en-US" dirty="0" smtClean="0"/>
              <a:t> y </a:t>
            </a:r>
            <a:r>
              <a:rPr lang="en-US" dirty="0" err="1" smtClean="0"/>
              <a:t>Estimación</a:t>
            </a:r>
            <a:r>
              <a:rPr lang="en-US" dirty="0" smtClean="0"/>
              <a:t> de </a:t>
            </a:r>
            <a:r>
              <a:rPr lang="en-US" dirty="0" err="1" smtClean="0"/>
              <a:t>Demanda</a:t>
            </a:r>
            <a:r>
              <a:rPr lang="en-US" dirty="0" smtClean="0"/>
              <a:t> de </a:t>
            </a:r>
            <a:r>
              <a:rPr lang="en-US" dirty="0" err="1" smtClean="0"/>
              <a:t>Viajes</a:t>
            </a:r>
            <a:r>
              <a:rPr lang="en-US" dirty="0" smtClean="0"/>
              <a:t> </a:t>
            </a:r>
            <a:r>
              <a:rPr lang="en-US" dirty="0" err="1" smtClean="0"/>
              <a:t>presentan</a:t>
            </a:r>
            <a:r>
              <a:rPr lang="en-US" dirty="0" smtClean="0"/>
              <a:t> un </a:t>
            </a:r>
            <a:r>
              <a:rPr lang="en-US" dirty="0" err="1" smtClean="0"/>
              <a:t>instrumento</a:t>
            </a:r>
            <a:r>
              <a:rPr lang="en-US" dirty="0" smtClean="0"/>
              <a:t> de </a:t>
            </a:r>
            <a:r>
              <a:rPr lang="en-US" dirty="0" err="1" smtClean="0"/>
              <a:t>análisis</a:t>
            </a:r>
            <a:r>
              <a:rPr lang="en-US" dirty="0" smtClean="0"/>
              <a:t> </a:t>
            </a:r>
            <a:r>
              <a:rPr lang="en-US" dirty="0" err="1" smtClean="0"/>
              <a:t>robusto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literatura</a:t>
            </a:r>
            <a:r>
              <a:rPr lang="en-US" dirty="0" smtClean="0"/>
              <a:t> </a:t>
            </a:r>
            <a:r>
              <a:rPr lang="en-US" dirty="0" err="1" smtClean="0"/>
              <a:t>demuestra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prácticas</a:t>
            </a:r>
            <a:r>
              <a:rPr lang="en-US" dirty="0" smtClean="0"/>
              <a:t> </a:t>
            </a:r>
            <a:r>
              <a:rPr lang="en-US" dirty="0" err="1" smtClean="0"/>
              <a:t>avanzadas</a:t>
            </a:r>
            <a:r>
              <a:rPr lang="en-US" dirty="0" smtClean="0"/>
              <a:t> de </a:t>
            </a:r>
            <a:r>
              <a:rPr lang="en-US" dirty="0" err="1" smtClean="0"/>
              <a:t>estimación</a:t>
            </a:r>
            <a:r>
              <a:rPr lang="en-US" dirty="0" smtClean="0"/>
              <a:t> de </a:t>
            </a:r>
            <a:r>
              <a:rPr lang="en-US" dirty="0" err="1" smtClean="0"/>
              <a:t>demanda</a:t>
            </a:r>
            <a:r>
              <a:rPr lang="en-US" dirty="0" smtClean="0"/>
              <a:t> de </a:t>
            </a:r>
            <a:r>
              <a:rPr lang="en-US" dirty="0" err="1" smtClean="0"/>
              <a:t>viajes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smtClean="0"/>
              <a:t>desarrollándose</a:t>
            </a:r>
            <a:r>
              <a:rPr lang="en-US" dirty="0" smtClean="0"/>
              <a:t> </a:t>
            </a:r>
            <a:r>
              <a:rPr lang="en-US" dirty="0" err="1" smtClean="0"/>
              <a:t>rapidamente</a:t>
            </a:r>
            <a:r>
              <a:rPr lang="en-US" dirty="0" smtClean="0"/>
              <a:t> y </a:t>
            </a:r>
            <a:r>
              <a:rPr lang="en-US" dirty="0" err="1" smtClean="0"/>
              <a:t>llevándose</a:t>
            </a:r>
            <a:r>
              <a:rPr lang="en-US" dirty="0" smtClean="0"/>
              <a:t> a los </a:t>
            </a:r>
            <a:r>
              <a:rPr lang="en-US" dirty="0" err="1" smtClean="0"/>
              <a:t>procesos</a:t>
            </a:r>
            <a:r>
              <a:rPr lang="en-US" dirty="0" smtClean="0"/>
              <a:t> de </a:t>
            </a:r>
            <a:r>
              <a:rPr lang="en-US" dirty="0" err="1" smtClean="0"/>
              <a:t>planificación</a:t>
            </a:r>
            <a:r>
              <a:rPr lang="en-US" dirty="0" smtClean="0"/>
              <a:t> en </a:t>
            </a:r>
            <a:r>
              <a:rPr lang="en-US" dirty="0" err="1" smtClean="0"/>
              <a:t>jurisdicciones</a:t>
            </a:r>
            <a:r>
              <a:rPr lang="en-US" dirty="0" smtClean="0"/>
              <a:t> en general.</a:t>
            </a:r>
          </a:p>
          <a:p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Problema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48064" y="1916832"/>
            <a:ext cx="3538736" cy="4248472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El </a:t>
            </a:r>
            <a:r>
              <a:rPr lang="en-US" sz="2400" dirty="0" err="1" smtClean="0"/>
              <a:t>modelo</a:t>
            </a:r>
            <a:r>
              <a:rPr lang="en-US" sz="2400" dirty="0" smtClean="0"/>
              <a:t> de Puerto Rico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basado</a:t>
            </a:r>
            <a:r>
              <a:rPr lang="en-US" sz="2400" dirty="0" smtClean="0"/>
              <a:t> en el </a:t>
            </a:r>
            <a:r>
              <a:rPr lang="en-US" sz="2400" dirty="0" err="1" smtClean="0"/>
              <a:t>modelo</a:t>
            </a:r>
            <a:r>
              <a:rPr lang="en-US" sz="2400" dirty="0" smtClean="0"/>
              <a:t> de </a:t>
            </a:r>
            <a:r>
              <a:rPr lang="en-US" sz="2400" dirty="0" err="1" smtClean="0"/>
              <a:t>cuatro</a:t>
            </a:r>
            <a:r>
              <a:rPr lang="en-US" sz="2400" dirty="0" smtClean="0"/>
              <a:t> </a:t>
            </a:r>
            <a:r>
              <a:rPr lang="en-US" sz="2400" dirty="0" err="1" smtClean="0"/>
              <a:t>pasos</a:t>
            </a:r>
            <a:r>
              <a:rPr lang="en-US" sz="2400" dirty="0" smtClean="0"/>
              <a:t>.</a:t>
            </a:r>
          </a:p>
          <a:p>
            <a:pPr lvl="1"/>
            <a:endParaRPr lang="en-US" sz="2100" dirty="0" smtClean="0"/>
          </a:p>
          <a:p>
            <a:pPr lvl="1"/>
            <a:r>
              <a:rPr lang="en-US" sz="2100" dirty="0" smtClean="0"/>
              <a:t>¿</a:t>
            </a:r>
            <a:r>
              <a:rPr lang="en-US" sz="2100" dirty="0" err="1" smtClean="0"/>
              <a:t>Cómo</a:t>
            </a:r>
            <a:r>
              <a:rPr lang="en-US" sz="2100" dirty="0" smtClean="0"/>
              <a:t> </a:t>
            </a:r>
            <a:r>
              <a:rPr lang="en-US" sz="2100" dirty="0" err="1" smtClean="0"/>
              <a:t>desarrollar</a:t>
            </a:r>
            <a:r>
              <a:rPr lang="en-US" sz="2100" dirty="0" smtClean="0"/>
              <a:t> </a:t>
            </a:r>
            <a:r>
              <a:rPr lang="en-US" sz="2100" dirty="0" err="1" smtClean="0"/>
              <a:t>una</a:t>
            </a:r>
            <a:r>
              <a:rPr lang="en-US" sz="2100" dirty="0" smtClean="0"/>
              <a:t> </a:t>
            </a:r>
            <a:r>
              <a:rPr lang="en-US" sz="2100" dirty="0" err="1" smtClean="0"/>
              <a:t>nueva</a:t>
            </a:r>
            <a:r>
              <a:rPr lang="en-US" sz="2100" dirty="0" smtClean="0"/>
              <a:t> </a:t>
            </a:r>
            <a:r>
              <a:rPr lang="en-US" sz="2100" dirty="0" err="1" smtClean="0"/>
              <a:t>generación</a:t>
            </a:r>
            <a:r>
              <a:rPr lang="en-US" sz="2100" dirty="0" smtClean="0"/>
              <a:t> del </a:t>
            </a:r>
            <a:r>
              <a:rPr lang="en-US" sz="2100" dirty="0" err="1" smtClean="0"/>
              <a:t>modelo</a:t>
            </a:r>
            <a:r>
              <a:rPr lang="en-US" sz="2100" dirty="0" smtClean="0"/>
              <a:t> de Puerto Rico?</a:t>
            </a:r>
          </a:p>
          <a:p>
            <a:pPr lvl="2"/>
            <a:r>
              <a:rPr lang="en-US" sz="1900" dirty="0" smtClean="0"/>
              <a:t>¿</a:t>
            </a:r>
            <a:r>
              <a:rPr lang="en-US" sz="1900" dirty="0" err="1" smtClean="0"/>
              <a:t>Cuál</a:t>
            </a:r>
            <a:r>
              <a:rPr lang="en-US" sz="1900" dirty="0" smtClean="0"/>
              <a:t> </a:t>
            </a:r>
            <a:r>
              <a:rPr lang="en-US" sz="1900" dirty="0" err="1" smtClean="0"/>
              <a:t>es</a:t>
            </a:r>
            <a:r>
              <a:rPr lang="en-US" sz="1900" dirty="0" smtClean="0"/>
              <a:t> el </a:t>
            </a:r>
            <a:r>
              <a:rPr lang="en-US" sz="1900" dirty="0" err="1" smtClean="0"/>
              <a:t>estado</a:t>
            </a:r>
            <a:r>
              <a:rPr lang="en-US" sz="1900" dirty="0" smtClean="0"/>
              <a:t> de la </a:t>
            </a:r>
            <a:r>
              <a:rPr lang="en-US" sz="1900" dirty="0" err="1" smtClean="0"/>
              <a:t>práctica</a:t>
            </a:r>
            <a:r>
              <a:rPr lang="en-US" sz="1900" dirty="0" smtClean="0"/>
              <a:t> y </a:t>
            </a:r>
            <a:r>
              <a:rPr lang="en-US" sz="1900" dirty="0" err="1" smtClean="0"/>
              <a:t>desarrollo</a:t>
            </a:r>
            <a:r>
              <a:rPr lang="en-US" sz="1900" dirty="0" smtClean="0"/>
              <a:t> de </a:t>
            </a:r>
            <a:r>
              <a:rPr lang="en-US" sz="1900" dirty="0" err="1" smtClean="0"/>
              <a:t>modelos</a:t>
            </a:r>
            <a:r>
              <a:rPr lang="en-US" sz="1900" dirty="0" smtClean="0"/>
              <a:t>  </a:t>
            </a:r>
            <a:r>
              <a:rPr lang="en-US" sz="1900" dirty="0" err="1" smtClean="0"/>
              <a:t>para</a:t>
            </a:r>
            <a:r>
              <a:rPr lang="en-US" sz="1900" dirty="0" smtClean="0"/>
              <a:t> el </a:t>
            </a:r>
            <a:r>
              <a:rPr lang="en-US" sz="1900" dirty="0" err="1" smtClean="0"/>
              <a:t>análisis</a:t>
            </a:r>
            <a:r>
              <a:rPr lang="en-US" sz="1900" dirty="0" smtClean="0"/>
              <a:t> de </a:t>
            </a:r>
            <a:r>
              <a:rPr lang="en-US" sz="1900" dirty="0" err="1" smtClean="0"/>
              <a:t>demanda</a:t>
            </a:r>
            <a:r>
              <a:rPr lang="en-US" sz="1900" dirty="0" smtClean="0"/>
              <a:t> de </a:t>
            </a:r>
            <a:r>
              <a:rPr lang="en-US" sz="1900" dirty="0" err="1" smtClean="0"/>
              <a:t>viaje</a:t>
            </a:r>
            <a:r>
              <a:rPr lang="en-US" sz="1900" dirty="0" smtClean="0"/>
              <a:t> </a:t>
            </a:r>
            <a:r>
              <a:rPr lang="en-US" sz="1900" dirty="0" err="1" smtClean="0"/>
              <a:t>que</a:t>
            </a:r>
            <a:r>
              <a:rPr lang="en-US" sz="1900" dirty="0" smtClean="0"/>
              <a:t> </a:t>
            </a:r>
            <a:r>
              <a:rPr lang="en-US" sz="1900" dirty="0" err="1" smtClean="0"/>
              <a:t>integren</a:t>
            </a:r>
            <a:r>
              <a:rPr lang="en-US" sz="1900" dirty="0" smtClean="0"/>
              <a:t> variables de </a:t>
            </a:r>
            <a:r>
              <a:rPr lang="en-US" sz="1900" dirty="0" err="1" smtClean="0"/>
              <a:t>uso</a:t>
            </a:r>
            <a:r>
              <a:rPr lang="en-US" sz="1900" dirty="0" smtClean="0"/>
              <a:t> de </a:t>
            </a:r>
            <a:r>
              <a:rPr lang="en-US" sz="1900" dirty="0" err="1" smtClean="0"/>
              <a:t>terrenos</a:t>
            </a:r>
            <a:r>
              <a:rPr lang="en-US" sz="1900" dirty="0" smtClean="0"/>
              <a:t>?</a:t>
            </a:r>
          </a:p>
          <a:p>
            <a:pPr lvl="2"/>
            <a:r>
              <a:rPr lang="en-US" sz="1900" dirty="0" smtClean="0"/>
              <a:t>¿ </a:t>
            </a:r>
            <a:r>
              <a:rPr lang="en-US" sz="1900" dirty="0" err="1" smtClean="0"/>
              <a:t>Cuáles</a:t>
            </a:r>
            <a:r>
              <a:rPr lang="en-US" sz="1900" dirty="0" smtClean="0"/>
              <a:t> son </a:t>
            </a:r>
            <a:r>
              <a:rPr lang="en-US" sz="1900" dirty="0" err="1" smtClean="0"/>
              <a:t>las</a:t>
            </a:r>
            <a:r>
              <a:rPr lang="en-US" sz="1900" dirty="0" smtClean="0"/>
              <a:t> </a:t>
            </a:r>
            <a:r>
              <a:rPr lang="en-US" sz="1900" dirty="0" err="1" smtClean="0"/>
              <a:t>características</a:t>
            </a:r>
            <a:r>
              <a:rPr lang="en-US" sz="1900" dirty="0" smtClean="0"/>
              <a:t> </a:t>
            </a:r>
            <a:r>
              <a:rPr lang="en-US" sz="1900" dirty="0" err="1" smtClean="0"/>
              <a:t>principales</a:t>
            </a:r>
            <a:r>
              <a:rPr lang="en-US" sz="1900" dirty="0" smtClean="0"/>
              <a:t> de </a:t>
            </a:r>
            <a:r>
              <a:rPr lang="en-US" sz="1900" dirty="0" err="1" smtClean="0"/>
              <a:t>las</a:t>
            </a:r>
            <a:r>
              <a:rPr lang="en-US" sz="1900" dirty="0" smtClean="0"/>
              <a:t> </a:t>
            </a:r>
            <a:r>
              <a:rPr lang="en-US" sz="1900" dirty="0" err="1" smtClean="0"/>
              <a:t>estructuras</a:t>
            </a:r>
            <a:r>
              <a:rPr lang="en-US" sz="1900" dirty="0" smtClean="0"/>
              <a:t> de </a:t>
            </a:r>
            <a:r>
              <a:rPr lang="en-US" sz="1900" dirty="0" err="1" smtClean="0"/>
              <a:t>estos</a:t>
            </a:r>
            <a:r>
              <a:rPr lang="en-US" sz="1900" dirty="0" smtClean="0"/>
              <a:t> </a:t>
            </a:r>
            <a:r>
              <a:rPr lang="en-US" sz="1900" dirty="0" err="1" smtClean="0"/>
              <a:t>modelos</a:t>
            </a:r>
            <a:r>
              <a:rPr lang="en-US" sz="1900" dirty="0" smtClean="0"/>
              <a:t>?</a:t>
            </a:r>
            <a:endParaRPr lang="en-US" dirty="0" smtClean="0"/>
          </a:p>
          <a:p>
            <a:endParaRPr lang="es-PR" dirty="0"/>
          </a:p>
        </p:txBody>
      </p:sp>
      <p:pic>
        <p:nvPicPr>
          <p:cNvPr id="4" name="Picture 3" descr="C:\Documents and Settings\igorbea\My Documents\Planificación Estrategica\New Folder\Land Use2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772816"/>
            <a:ext cx="4176464" cy="424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Metodología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err="1" smtClean="0"/>
              <a:t>Revisión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literatura</a:t>
            </a:r>
            <a:r>
              <a:rPr lang="en-US" sz="2000" dirty="0" smtClean="0"/>
              <a:t>: </a:t>
            </a:r>
            <a:r>
              <a:rPr lang="en-US" sz="2000" dirty="0" err="1" smtClean="0"/>
              <a:t>Repaso</a:t>
            </a:r>
            <a:r>
              <a:rPr lang="en-US" sz="2000" dirty="0" smtClean="0"/>
              <a:t> de los </a:t>
            </a:r>
            <a:r>
              <a:rPr lang="en-US" sz="2000" dirty="0" err="1" smtClean="0"/>
              <a:t>conceptos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Revisión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Literatura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trate</a:t>
            </a:r>
            <a:r>
              <a:rPr lang="en-US" sz="2000" dirty="0" smtClean="0"/>
              <a:t> el </a:t>
            </a:r>
            <a:r>
              <a:rPr lang="en-US" sz="2000" dirty="0" err="1" smtClean="0"/>
              <a:t>tema</a:t>
            </a:r>
            <a:r>
              <a:rPr lang="en-US" sz="2000" dirty="0" smtClean="0"/>
              <a:t> de </a:t>
            </a:r>
            <a:r>
              <a:rPr lang="en-US" sz="2000" dirty="0" err="1" smtClean="0"/>
              <a:t>modelos</a:t>
            </a:r>
            <a:r>
              <a:rPr lang="en-US" sz="2000" dirty="0" smtClean="0"/>
              <a:t> de </a:t>
            </a:r>
            <a:r>
              <a:rPr lang="en-US" sz="2000" dirty="0" err="1" smtClean="0"/>
              <a:t>transportación</a:t>
            </a:r>
            <a:r>
              <a:rPr lang="en-US" sz="2000" dirty="0" smtClean="0"/>
              <a:t> e </a:t>
            </a:r>
            <a:r>
              <a:rPr lang="en-US" sz="2000" dirty="0" err="1" smtClean="0"/>
              <a:t>integren</a:t>
            </a:r>
            <a:r>
              <a:rPr lang="en-US" sz="2000" dirty="0" smtClean="0"/>
              <a:t> variables de </a:t>
            </a:r>
            <a:r>
              <a:rPr lang="en-US" sz="2000" dirty="0" err="1" smtClean="0"/>
              <a:t>uso</a:t>
            </a:r>
            <a:r>
              <a:rPr lang="en-US" sz="2000" dirty="0" smtClean="0"/>
              <a:t> de </a:t>
            </a:r>
            <a:r>
              <a:rPr lang="en-US" sz="2000" dirty="0" err="1" smtClean="0"/>
              <a:t>terreno</a:t>
            </a:r>
            <a:r>
              <a:rPr lang="en-US" sz="2000" dirty="0" smtClean="0"/>
              <a:t> </a:t>
            </a:r>
            <a:r>
              <a:rPr lang="en-US" sz="2000" dirty="0" err="1" smtClean="0"/>
              <a:t>así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conceptos</a:t>
            </a:r>
            <a:r>
              <a:rPr lang="en-US" sz="2000" dirty="0" smtClean="0"/>
              <a:t> de </a:t>
            </a:r>
            <a:r>
              <a:rPr lang="en-US" sz="2000" dirty="0" err="1" smtClean="0"/>
              <a:t>desarrollo</a:t>
            </a:r>
            <a:r>
              <a:rPr lang="en-US" sz="2000" dirty="0" smtClean="0"/>
              <a:t> </a:t>
            </a:r>
            <a:r>
              <a:rPr lang="en-US" sz="2000" dirty="0" err="1" smtClean="0"/>
              <a:t>urbano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Evaluar</a:t>
            </a:r>
            <a:r>
              <a:rPr lang="en-US" sz="2000" dirty="0" smtClean="0"/>
              <a:t>  los </a:t>
            </a:r>
            <a:r>
              <a:rPr lang="en-US" sz="2000" dirty="0" err="1" smtClean="0"/>
              <a:t>modelos</a:t>
            </a:r>
            <a:r>
              <a:rPr lang="en-US" sz="2000" dirty="0" smtClean="0"/>
              <a:t> en </a:t>
            </a:r>
            <a:r>
              <a:rPr lang="en-US" sz="2000" dirty="0" err="1" smtClean="0"/>
              <a:t>términos</a:t>
            </a:r>
            <a:r>
              <a:rPr lang="en-US" sz="2000" dirty="0" smtClean="0"/>
              <a:t> de </a:t>
            </a:r>
            <a:r>
              <a:rPr lang="en-US" sz="2000" dirty="0" err="1" smtClean="0"/>
              <a:t>las</a:t>
            </a:r>
            <a:r>
              <a:rPr lang="en-US" sz="2000" dirty="0" smtClean="0"/>
              <a:t> variables </a:t>
            </a:r>
            <a:r>
              <a:rPr lang="en-US" sz="2000" dirty="0" err="1" smtClean="0"/>
              <a:t>utilizadas</a:t>
            </a:r>
            <a:r>
              <a:rPr lang="en-US" sz="2000" dirty="0" smtClean="0"/>
              <a:t> </a:t>
            </a:r>
            <a:r>
              <a:rPr lang="en-US" sz="2000" dirty="0" err="1" smtClean="0"/>
              <a:t>relacionadas</a:t>
            </a:r>
            <a:r>
              <a:rPr lang="en-US" sz="2000" dirty="0" smtClean="0"/>
              <a:t> a </a:t>
            </a:r>
            <a:r>
              <a:rPr lang="en-US" sz="2000" dirty="0" err="1" smtClean="0"/>
              <a:t>uso</a:t>
            </a:r>
            <a:r>
              <a:rPr lang="en-US" sz="2000" dirty="0" smtClean="0"/>
              <a:t> de </a:t>
            </a:r>
            <a:r>
              <a:rPr lang="en-US" sz="2000" dirty="0" err="1" smtClean="0"/>
              <a:t>terrenos</a:t>
            </a:r>
            <a:r>
              <a:rPr lang="en-US" sz="2000" dirty="0" smtClean="0"/>
              <a:t> y </a:t>
            </a:r>
            <a:r>
              <a:rPr lang="en-US" sz="2000" dirty="0" err="1" smtClean="0"/>
              <a:t>desarrollo</a:t>
            </a:r>
            <a:r>
              <a:rPr lang="en-US" sz="2000" dirty="0" smtClean="0"/>
              <a:t> </a:t>
            </a:r>
            <a:r>
              <a:rPr lang="en-US" sz="2000" dirty="0" err="1" smtClean="0"/>
              <a:t>urbano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Revisar</a:t>
            </a:r>
            <a:r>
              <a:rPr lang="en-US" sz="2000" dirty="0" smtClean="0"/>
              <a:t> </a:t>
            </a:r>
            <a:r>
              <a:rPr lang="en-US" sz="2000" dirty="0" err="1" smtClean="0"/>
              <a:t>estudios</a:t>
            </a:r>
            <a:r>
              <a:rPr lang="en-US" sz="2000" dirty="0" smtClean="0"/>
              <a:t> de Puerto Rico y </a:t>
            </a:r>
            <a:r>
              <a:rPr lang="en-US" sz="2000" dirty="0" err="1" smtClean="0"/>
              <a:t>evaluar</a:t>
            </a:r>
            <a:r>
              <a:rPr lang="en-US" sz="2000" dirty="0" smtClean="0"/>
              <a:t> los </a:t>
            </a:r>
            <a:r>
              <a:rPr lang="en-US" sz="2000" dirty="0" err="1" smtClean="0"/>
              <a:t>modelos</a:t>
            </a:r>
            <a:r>
              <a:rPr lang="en-US" sz="2000" dirty="0" smtClean="0"/>
              <a:t> </a:t>
            </a:r>
            <a:r>
              <a:rPr lang="en-US" sz="2000" dirty="0" err="1" smtClean="0"/>
              <a:t>utilizados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Comparar</a:t>
            </a:r>
            <a:r>
              <a:rPr lang="en-US" sz="2000" dirty="0" smtClean="0"/>
              <a:t> </a:t>
            </a:r>
            <a:r>
              <a:rPr lang="en-US" sz="2000" dirty="0" err="1" smtClean="0"/>
              <a:t>estudios</a:t>
            </a:r>
            <a:r>
              <a:rPr lang="en-US" sz="2000" dirty="0" smtClean="0"/>
              <a:t> de Puerto Rico con los </a:t>
            </a:r>
            <a:r>
              <a:rPr lang="en-US" sz="2000" dirty="0" err="1" smtClean="0"/>
              <a:t>evaluados</a:t>
            </a:r>
            <a:r>
              <a:rPr lang="en-US" sz="2000" dirty="0" smtClean="0"/>
              <a:t> en los </a:t>
            </a:r>
            <a:r>
              <a:rPr lang="en-US" sz="2000" dirty="0" err="1" smtClean="0"/>
              <a:t>siguientes</a:t>
            </a:r>
            <a:r>
              <a:rPr lang="en-US" sz="2000" dirty="0" smtClean="0"/>
              <a:t> areas:</a:t>
            </a:r>
          </a:p>
          <a:p>
            <a:pPr lvl="1"/>
            <a:r>
              <a:rPr lang="en-US" sz="1500" dirty="0" smtClean="0"/>
              <a:t>Variables de </a:t>
            </a:r>
            <a:r>
              <a:rPr lang="en-US" sz="1500" dirty="0" err="1" smtClean="0"/>
              <a:t>uso</a:t>
            </a:r>
            <a:r>
              <a:rPr lang="en-US" sz="1500" dirty="0" smtClean="0"/>
              <a:t> de </a:t>
            </a:r>
            <a:r>
              <a:rPr lang="en-US" sz="1500" dirty="0" err="1" smtClean="0"/>
              <a:t>terrenos</a:t>
            </a:r>
            <a:r>
              <a:rPr lang="en-US" sz="1500" dirty="0" smtClean="0"/>
              <a:t> </a:t>
            </a:r>
            <a:r>
              <a:rPr lang="en-US" sz="1500" dirty="0" err="1" smtClean="0"/>
              <a:t>utilizados</a:t>
            </a:r>
            <a:endParaRPr lang="en-US" sz="1500" dirty="0" smtClean="0"/>
          </a:p>
          <a:p>
            <a:pPr lvl="1"/>
            <a:r>
              <a:rPr lang="en-US" sz="1500" dirty="0" err="1" smtClean="0"/>
              <a:t>Criterios</a:t>
            </a:r>
            <a:r>
              <a:rPr lang="en-US" sz="1500" dirty="0" smtClean="0"/>
              <a:t> y </a:t>
            </a:r>
            <a:r>
              <a:rPr lang="en-US" sz="1500" dirty="0" err="1" smtClean="0"/>
              <a:t>premisas</a:t>
            </a:r>
            <a:r>
              <a:rPr lang="en-US" sz="1500" dirty="0" smtClean="0"/>
              <a:t> </a:t>
            </a:r>
            <a:r>
              <a:rPr lang="en-US" sz="1500" dirty="0" err="1" smtClean="0"/>
              <a:t>utilizadas</a:t>
            </a:r>
            <a:r>
              <a:rPr lang="en-US" sz="1500" dirty="0" smtClean="0"/>
              <a:t> en la </a:t>
            </a:r>
            <a:r>
              <a:rPr lang="en-US" sz="1500" dirty="0" err="1" smtClean="0"/>
              <a:t>selección</a:t>
            </a:r>
            <a:r>
              <a:rPr lang="en-US" sz="1500" dirty="0" smtClean="0"/>
              <a:t> de variables de </a:t>
            </a:r>
            <a:r>
              <a:rPr lang="en-US" sz="1500" dirty="0" err="1" smtClean="0"/>
              <a:t>uso</a:t>
            </a:r>
            <a:r>
              <a:rPr lang="en-US" sz="1500" dirty="0" smtClean="0"/>
              <a:t> de </a:t>
            </a:r>
            <a:r>
              <a:rPr lang="en-US" sz="1500" dirty="0" err="1" smtClean="0"/>
              <a:t>terrenos</a:t>
            </a:r>
            <a:endParaRPr lang="en-US" sz="1500" dirty="0" smtClean="0"/>
          </a:p>
          <a:p>
            <a:pPr lvl="1"/>
            <a:r>
              <a:rPr lang="en-US" sz="1500" dirty="0" err="1" smtClean="0"/>
              <a:t>Programas</a:t>
            </a:r>
            <a:r>
              <a:rPr lang="en-US" sz="1500" dirty="0" smtClean="0"/>
              <a:t>  de </a:t>
            </a:r>
            <a:r>
              <a:rPr lang="en-US" sz="1500" dirty="0" err="1" smtClean="0"/>
              <a:t>computadoras</a:t>
            </a:r>
            <a:r>
              <a:rPr lang="en-US" sz="1500" dirty="0" smtClean="0"/>
              <a:t> </a:t>
            </a:r>
            <a:r>
              <a:rPr lang="en-US" sz="1500" dirty="0" err="1" smtClean="0"/>
              <a:t>comerciales</a:t>
            </a:r>
            <a:r>
              <a:rPr lang="en-US" sz="1500" dirty="0" smtClean="0"/>
              <a:t> y </a:t>
            </a:r>
            <a:r>
              <a:rPr lang="en-US" sz="1500" dirty="0" err="1" smtClean="0"/>
              <a:t>aplicaciones</a:t>
            </a:r>
            <a:r>
              <a:rPr lang="en-US" sz="1500" dirty="0" smtClean="0"/>
              <a:t> </a:t>
            </a:r>
            <a:r>
              <a:rPr lang="en-US" sz="1500" dirty="0" err="1" smtClean="0"/>
              <a:t>utilizadas</a:t>
            </a:r>
            <a:endParaRPr lang="en-US" sz="1500" dirty="0" smtClean="0"/>
          </a:p>
          <a:p>
            <a:pPr lvl="1"/>
            <a:r>
              <a:rPr lang="en-US" sz="1500" dirty="0" err="1" smtClean="0"/>
              <a:t>Problemas</a:t>
            </a:r>
            <a:r>
              <a:rPr lang="en-US" sz="1500" dirty="0" smtClean="0"/>
              <a:t> </a:t>
            </a:r>
            <a:r>
              <a:rPr lang="en-US" sz="1500" dirty="0" err="1" smtClean="0"/>
              <a:t>confrontados</a:t>
            </a:r>
            <a:endParaRPr lang="en-US" sz="15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Resumen</a:t>
            </a:r>
            <a:r>
              <a:rPr lang="en-US" dirty="0" smtClean="0"/>
              <a:t> de </a:t>
            </a:r>
            <a:r>
              <a:rPr lang="en-US" dirty="0" err="1" smtClean="0"/>
              <a:t>Hallazgos</a:t>
            </a:r>
            <a:endParaRPr lang="es-P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Revisión</a:t>
            </a:r>
            <a:r>
              <a:rPr lang="en-US" dirty="0" smtClean="0"/>
              <a:t> de </a:t>
            </a:r>
            <a:r>
              <a:rPr lang="en-US" dirty="0" err="1" smtClean="0"/>
              <a:t>Literatura</a:t>
            </a:r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Resumen</a:t>
            </a:r>
            <a:r>
              <a:rPr lang="en-US" dirty="0" smtClean="0"/>
              <a:t> de </a:t>
            </a:r>
            <a:r>
              <a:rPr lang="en-US" dirty="0" err="1" smtClean="0"/>
              <a:t>Hallazgos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La </a:t>
            </a:r>
            <a:r>
              <a:rPr lang="en-US" sz="2000" dirty="0" err="1" smtClean="0"/>
              <a:t>integración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modelos</a:t>
            </a:r>
            <a:r>
              <a:rPr lang="en-US" sz="2000" dirty="0" smtClean="0"/>
              <a:t> de </a:t>
            </a:r>
            <a:r>
              <a:rPr lang="en-US" sz="2000" dirty="0" err="1" smtClean="0"/>
              <a:t>uso</a:t>
            </a:r>
            <a:r>
              <a:rPr lang="en-US" sz="2000" dirty="0" smtClean="0"/>
              <a:t> de </a:t>
            </a:r>
            <a:r>
              <a:rPr lang="en-US" sz="2000" dirty="0" err="1" smtClean="0"/>
              <a:t>terrenos</a:t>
            </a:r>
            <a:r>
              <a:rPr lang="en-US" sz="2000" dirty="0" smtClean="0"/>
              <a:t>  con </a:t>
            </a:r>
            <a:r>
              <a:rPr lang="en-US" sz="2000" dirty="0" err="1" smtClean="0"/>
              <a:t>modelos</a:t>
            </a:r>
            <a:r>
              <a:rPr lang="en-US" sz="2000" dirty="0" smtClean="0"/>
              <a:t> de </a:t>
            </a:r>
            <a:r>
              <a:rPr lang="en-US" sz="2000" dirty="0" err="1" smtClean="0"/>
              <a:t>estimación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demanda</a:t>
            </a:r>
            <a:r>
              <a:rPr lang="en-US" sz="2000" dirty="0" smtClean="0"/>
              <a:t> de </a:t>
            </a:r>
            <a:r>
              <a:rPr lang="en-US" sz="2000" dirty="0" err="1" smtClean="0"/>
              <a:t>viajes</a:t>
            </a:r>
            <a:r>
              <a:rPr lang="en-US" sz="2000" dirty="0" smtClean="0"/>
              <a:t> se </a:t>
            </a:r>
            <a:r>
              <a:rPr lang="en-US" sz="2000" dirty="0" err="1" smtClean="0"/>
              <a:t>enfocó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parte de un debate </a:t>
            </a:r>
            <a:r>
              <a:rPr lang="en-US" sz="2000" dirty="0" err="1" smtClean="0"/>
              <a:t>amplio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impacta</a:t>
            </a:r>
            <a:r>
              <a:rPr lang="en-US" sz="2000" dirty="0" smtClean="0"/>
              <a:t> </a:t>
            </a:r>
            <a:r>
              <a:rPr lang="en-US" sz="2000" dirty="0" err="1" smtClean="0"/>
              <a:t>tres</a:t>
            </a:r>
            <a:r>
              <a:rPr lang="en-US" sz="2000" dirty="0" smtClean="0"/>
              <a:t> </a:t>
            </a:r>
            <a:r>
              <a:rPr lang="en-US" sz="2000" dirty="0" err="1" smtClean="0"/>
              <a:t>aspectos</a:t>
            </a:r>
            <a:r>
              <a:rPr lang="en-US" sz="2000" dirty="0" smtClean="0"/>
              <a:t> </a:t>
            </a:r>
            <a:r>
              <a:rPr lang="en-US" sz="2000" dirty="0" err="1" smtClean="0"/>
              <a:t>principales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smtClean="0"/>
              <a:t>El </a:t>
            </a:r>
            <a:r>
              <a:rPr lang="en-US" sz="2000" dirty="0" err="1" smtClean="0"/>
              <a:t>estado</a:t>
            </a:r>
            <a:r>
              <a:rPr lang="en-US" sz="2000" dirty="0" smtClean="0"/>
              <a:t> de la </a:t>
            </a:r>
            <a:r>
              <a:rPr lang="en-US" sz="2000" dirty="0" err="1" smtClean="0"/>
              <a:t>práctica</a:t>
            </a:r>
            <a:r>
              <a:rPr lang="en-US" sz="2000" dirty="0" smtClean="0"/>
              <a:t> en </a:t>
            </a:r>
            <a:r>
              <a:rPr lang="en-US" sz="2000" dirty="0" err="1" smtClean="0"/>
              <a:t>jurisdicciones</a:t>
            </a:r>
            <a:r>
              <a:rPr lang="en-US" sz="2000" dirty="0" smtClean="0"/>
              <a:t> y </a:t>
            </a:r>
            <a:r>
              <a:rPr lang="en-US" sz="2000" dirty="0" err="1" smtClean="0"/>
              <a:t>organizaciones</a:t>
            </a:r>
            <a:r>
              <a:rPr lang="en-US" sz="2000" dirty="0" smtClean="0"/>
              <a:t> de </a:t>
            </a:r>
            <a:r>
              <a:rPr lang="en-US" sz="2000" dirty="0" err="1" smtClean="0"/>
              <a:t>planificación</a:t>
            </a:r>
            <a:r>
              <a:rPr lang="en-US" sz="2000" dirty="0" smtClean="0"/>
              <a:t> </a:t>
            </a:r>
            <a:r>
              <a:rPr lang="en-US" sz="2000" dirty="0" err="1" smtClean="0"/>
              <a:t>metropolitana</a:t>
            </a:r>
            <a:r>
              <a:rPr lang="en-US" sz="2000" dirty="0" smtClean="0"/>
              <a:t>(MPOs,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sus</a:t>
            </a:r>
            <a:r>
              <a:rPr lang="en-US" sz="2000" dirty="0" smtClean="0"/>
              <a:t> </a:t>
            </a:r>
            <a:r>
              <a:rPr lang="en-US" sz="2000" dirty="0" err="1" smtClean="0"/>
              <a:t>siglas</a:t>
            </a:r>
            <a:r>
              <a:rPr lang="en-US" sz="2000" dirty="0" smtClean="0"/>
              <a:t> en </a:t>
            </a:r>
            <a:r>
              <a:rPr lang="en-US" sz="2000" dirty="0" err="1" smtClean="0"/>
              <a:t>inglés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Estado del arte: </a:t>
            </a:r>
            <a:r>
              <a:rPr lang="en-US" sz="2000" dirty="0" err="1" smtClean="0"/>
              <a:t>investigación</a:t>
            </a:r>
            <a:r>
              <a:rPr lang="en-US" sz="2000" dirty="0" smtClean="0"/>
              <a:t> del </a:t>
            </a:r>
            <a:r>
              <a:rPr lang="en-US" sz="2000" dirty="0" err="1" smtClean="0"/>
              <a:t>tema</a:t>
            </a:r>
            <a:r>
              <a:rPr lang="en-US" sz="2000" dirty="0" smtClean="0"/>
              <a:t> en </a:t>
            </a:r>
            <a:r>
              <a:rPr lang="en-US" sz="2000" dirty="0" err="1" smtClean="0"/>
              <a:t>busca</a:t>
            </a:r>
            <a:r>
              <a:rPr lang="en-US" sz="2000" dirty="0" smtClean="0"/>
              <a:t> de </a:t>
            </a:r>
            <a:r>
              <a:rPr lang="en-US" sz="2000" dirty="0" err="1" smtClean="0"/>
              <a:t>alternativas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mejor</a:t>
            </a:r>
            <a:r>
              <a:rPr lang="en-US" sz="2000" dirty="0" smtClean="0"/>
              <a:t> </a:t>
            </a:r>
            <a:r>
              <a:rPr lang="en-US" sz="2000" dirty="0" err="1" smtClean="0"/>
              <a:t>respondan</a:t>
            </a:r>
            <a:r>
              <a:rPr lang="en-US" sz="2000" dirty="0" smtClean="0"/>
              <a:t> al </a:t>
            </a:r>
            <a:r>
              <a:rPr lang="en-US" sz="2000" dirty="0" err="1" smtClean="0"/>
              <a:t>comportamiento</a:t>
            </a:r>
            <a:r>
              <a:rPr lang="en-US" sz="2000" dirty="0" smtClean="0"/>
              <a:t> de </a:t>
            </a:r>
            <a:r>
              <a:rPr lang="en-US" sz="2000" dirty="0" err="1" smtClean="0"/>
              <a:t>viaje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La </a:t>
            </a:r>
            <a:r>
              <a:rPr lang="en-US" sz="2000" dirty="0" err="1" smtClean="0"/>
              <a:t>necesidad</a:t>
            </a:r>
            <a:r>
              <a:rPr lang="en-US" sz="2000" dirty="0" smtClean="0"/>
              <a:t> de </a:t>
            </a:r>
            <a:r>
              <a:rPr lang="en-US" sz="2000" dirty="0" err="1" smtClean="0"/>
              <a:t>desarrollar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nueva</a:t>
            </a:r>
            <a:r>
              <a:rPr lang="en-US" sz="2000" dirty="0" smtClean="0"/>
              <a:t> </a:t>
            </a:r>
            <a:r>
              <a:rPr lang="en-US" sz="2000" dirty="0" err="1" smtClean="0"/>
              <a:t>generación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modelo</a:t>
            </a:r>
            <a:r>
              <a:rPr lang="en-US" sz="2000" dirty="0" smtClean="0"/>
              <a:t> de </a:t>
            </a:r>
            <a:r>
              <a:rPr lang="en-US" sz="2000" dirty="0" err="1" smtClean="0"/>
              <a:t>transportación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Puerto Rico. </a:t>
            </a:r>
            <a:endParaRPr lang="es-P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Estado de la </a:t>
            </a:r>
            <a:r>
              <a:rPr lang="en-US" dirty="0" err="1" smtClean="0"/>
              <a:t>práctica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381 MPOs en EU</a:t>
            </a:r>
            <a:endParaRPr lang="es-P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265" y="1785938"/>
            <a:ext cx="637589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20072" y="6237312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&gt; 1,000,000</a:t>
            </a:r>
            <a:endParaRPr lang="es-PR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623731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1,000,000-200,000</a:t>
            </a:r>
            <a:endParaRPr lang="es-PR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6948264" y="6237312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&lt; 200,000</a:t>
            </a:r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MPO en Puerto Rico</a:t>
            </a:r>
            <a:endParaRPr lang="es-P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78539"/>
            <a:ext cx="7596336" cy="262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6904</TotalTime>
  <Words>1504</Words>
  <Application>Microsoft Office PowerPoint</Application>
  <PresentationFormat>On-screen Show (4:3)</PresentationFormat>
  <Paragraphs>123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Urban</vt:lpstr>
      <vt:lpstr>Document</vt:lpstr>
      <vt:lpstr>Microsoft Office Word Document</vt:lpstr>
      <vt:lpstr>Modelos de Estimación de Demanda de Viajes y Usos de Terreno  </vt:lpstr>
      <vt:lpstr>Agenda</vt:lpstr>
      <vt:lpstr>Problema</vt:lpstr>
      <vt:lpstr>Problema</vt:lpstr>
      <vt:lpstr>Metodología</vt:lpstr>
      <vt:lpstr>Resumen de Hallazgos</vt:lpstr>
      <vt:lpstr>Resumen de Hallazgos</vt:lpstr>
      <vt:lpstr>Estado de la práctica:  381 MPOs en EU</vt:lpstr>
      <vt:lpstr>MPO en Puerto Rico</vt:lpstr>
      <vt:lpstr>Estado del Arte: Investigación</vt:lpstr>
      <vt:lpstr>Estado del Arte: Investigación</vt:lpstr>
      <vt:lpstr>Cadena de Viajes vs Viaje</vt:lpstr>
      <vt:lpstr>Modelos en EU basados en Actividades/Cadena de Viajes</vt:lpstr>
      <vt:lpstr>Modelos de Transportación y Usos de Terreno</vt:lpstr>
      <vt:lpstr>Slide 15</vt:lpstr>
      <vt:lpstr>Slide 16</vt:lpstr>
      <vt:lpstr>“Ideal ” Integrated Urban Modeling System  (Miller, Kriger and Hunt, 1999. TCRP Report 48)</vt:lpstr>
      <vt:lpstr>Proceso Iterativo</vt:lpstr>
      <vt:lpstr>“Idealized” Integrated Modeling Process</vt:lpstr>
      <vt:lpstr>“Idealized” Integrated Modeling Process Axioms or Principles</vt:lpstr>
      <vt:lpstr> </vt:lpstr>
      <vt:lpstr>Slide 22</vt:lpstr>
      <vt:lpstr>Urban Sim: Modelo de Accesibilidad</vt:lpstr>
      <vt:lpstr>Urban Sim: Modelo de Transición Económico y Demográfico</vt:lpstr>
      <vt:lpstr>Urban Sim: Modelo de Movilidad</vt:lpstr>
      <vt:lpstr>Urban Sim: Modelo de Selección de Localidad</vt:lpstr>
      <vt:lpstr>Urban Sim: Modelo de Desarrollo de Bienes Raíces</vt:lpstr>
      <vt:lpstr>Urban Sim: Modelo de Precios de la tierra</vt:lpstr>
      <vt:lpstr>Slide 29</vt:lpstr>
      <vt:lpstr>Conclusiones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Demand Forecasting and Land Use Models</dc:title>
  <dc:creator>Ivelisse</dc:creator>
  <cp:lastModifiedBy>Ivelisse</cp:lastModifiedBy>
  <cp:revision>38</cp:revision>
  <dcterms:created xsi:type="dcterms:W3CDTF">2010-04-24T18:46:04Z</dcterms:created>
  <dcterms:modified xsi:type="dcterms:W3CDTF">2010-08-12T10:46:21Z</dcterms:modified>
</cp:coreProperties>
</file>