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60" r:id="rId1"/>
    <p:sldMasterId id="2147483672" r:id="rId2"/>
  </p:sldMasterIdLst>
  <p:notesMasterIdLst>
    <p:notesMasterId r:id="rId29"/>
  </p:notesMasterIdLst>
  <p:sldIdLst>
    <p:sldId id="258" r:id="rId3"/>
    <p:sldId id="260" r:id="rId4"/>
    <p:sldId id="261" r:id="rId5"/>
    <p:sldId id="262" r:id="rId6"/>
    <p:sldId id="264" r:id="rId7"/>
    <p:sldId id="263" r:id="rId8"/>
    <p:sldId id="256" r:id="rId9"/>
    <p:sldId id="259" r:id="rId10"/>
    <p:sldId id="269" r:id="rId11"/>
    <p:sldId id="265" r:id="rId12"/>
    <p:sldId id="267" r:id="rId13"/>
    <p:sldId id="287" r:id="rId14"/>
    <p:sldId id="273" r:id="rId15"/>
    <p:sldId id="278" r:id="rId16"/>
    <p:sldId id="266" r:id="rId17"/>
    <p:sldId id="276" r:id="rId18"/>
    <p:sldId id="277" r:id="rId19"/>
    <p:sldId id="279" r:id="rId20"/>
    <p:sldId id="280" r:id="rId21"/>
    <p:sldId id="286" r:id="rId22"/>
    <p:sldId id="282" r:id="rId23"/>
    <p:sldId id="283" r:id="rId24"/>
    <p:sldId id="285" r:id="rId25"/>
    <p:sldId id="270" r:id="rId26"/>
    <p:sldId id="274" r:id="rId27"/>
    <p:sldId id="275" r:id="rId28"/>
  </p:sldIdLst>
  <p:sldSz cx="9144000" cy="6858000" type="screen4x3"/>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E6"/>
  </p:clrMru>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59" autoAdjust="0"/>
  </p:normalViewPr>
  <p:slideViewPr>
    <p:cSldViewPr>
      <p:cViewPr>
        <p:scale>
          <a:sx n="60" d="100"/>
          <a:sy n="60" d="100"/>
        </p:scale>
        <p:origin x="-1758" y="-4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carros%20publicos\propuesta\Patrocinio\graficas%20cap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carros%20publicos\propuesta\Patrocinio\graficas%20cap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arros%20publicos\propuesta\Patrocinio\graficas%20cap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arros%20publicos\propuesta\Patrocinio\graficas%20cap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lero\Desktop\graficas%20tesis\analisis%20inf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r>
              <a:rPr lang="es-CO" sz="1200" b="0" dirty="0" smtClean="0">
                <a:solidFill>
                  <a:schemeClr val="tx1"/>
                </a:solidFill>
              </a:rPr>
              <a:t>Pasajeros Promedio por Milla Cuadrada en Día de Semana</a:t>
            </a:r>
            <a:endParaRPr lang="es-PR" sz="1200" b="0" dirty="0" smtClean="0">
              <a:solidFill>
                <a:schemeClr val="tx1"/>
              </a:solidFill>
            </a:endParaRPr>
          </a:p>
        </c:rich>
      </c:tx>
      <c:layout/>
    </c:title>
    <c:plotArea>
      <c:layout/>
      <c:scatterChart>
        <c:scatterStyle val="lineMarker"/>
        <c:ser>
          <c:idx val="0"/>
          <c:order val="1"/>
          <c:spPr>
            <a:ln w="19050">
              <a:solidFill>
                <a:schemeClr val="tx1"/>
              </a:solidFill>
            </a:ln>
          </c:spPr>
          <c:xVal>
            <c:numRef>
              <c:f>HISTORICOS!$B$40:$B$52</c:f>
              <c:numCache>
                <c:formatCode>0</c:formatCode>
                <c:ptCount val="1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numCache>
            </c:numRef>
          </c:xVal>
          <c:yVal>
            <c:numRef>
              <c:f>HISTORICOS!$G$40:$G$52</c:f>
              <c:numCache>
                <c:formatCode>#,##0</c:formatCode>
                <c:ptCount val="13"/>
                <c:pt idx="0">
                  <c:v>799</c:v>
                </c:pt>
                <c:pt idx="1">
                  <c:v>960</c:v>
                </c:pt>
                <c:pt idx="2">
                  <c:v>990</c:v>
                </c:pt>
                <c:pt idx="3">
                  <c:v>1012</c:v>
                </c:pt>
                <c:pt idx="4">
                  <c:v>770</c:v>
                </c:pt>
                <c:pt idx="5">
                  <c:v>682</c:v>
                </c:pt>
                <c:pt idx="6">
                  <c:v>137</c:v>
                </c:pt>
                <c:pt idx="7">
                  <c:v>125</c:v>
                </c:pt>
                <c:pt idx="8">
                  <c:v>203</c:v>
                </c:pt>
                <c:pt idx="9">
                  <c:v>183</c:v>
                </c:pt>
                <c:pt idx="10">
                  <c:v>151</c:v>
                </c:pt>
                <c:pt idx="11">
                  <c:v>121</c:v>
                </c:pt>
                <c:pt idx="12">
                  <c:v>113</c:v>
                </c:pt>
              </c:numCache>
            </c:numRef>
          </c:yVal>
        </c:ser>
        <c:ser>
          <c:idx val="1"/>
          <c:order val="0"/>
          <c:spPr>
            <a:ln w="19050">
              <a:solidFill>
                <a:schemeClr val="tx1"/>
              </a:solidFill>
            </a:ln>
          </c:spPr>
          <c:marker>
            <c:symbol val="circle"/>
            <c:size val="4"/>
            <c:spPr>
              <a:noFill/>
              <a:ln>
                <a:solidFill>
                  <a:prstClr val="black"/>
                </a:solidFill>
              </a:ln>
            </c:spPr>
          </c:marker>
          <c:xVal>
            <c:numRef>
              <c:f>HISTORICOS!$B$40:$B$52</c:f>
              <c:numCache>
                <c:formatCode>0</c:formatCode>
                <c:ptCount val="1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numCache>
            </c:numRef>
          </c:xVal>
          <c:yVal>
            <c:numRef>
              <c:f>HISTORICOS!$G$40:$G$52</c:f>
              <c:numCache>
                <c:formatCode>#,##0</c:formatCode>
                <c:ptCount val="13"/>
                <c:pt idx="0">
                  <c:v>799</c:v>
                </c:pt>
                <c:pt idx="1">
                  <c:v>960</c:v>
                </c:pt>
                <c:pt idx="2">
                  <c:v>990</c:v>
                </c:pt>
                <c:pt idx="3">
                  <c:v>1012</c:v>
                </c:pt>
                <c:pt idx="4">
                  <c:v>770</c:v>
                </c:pt>
                <c:pt idx="5">
                  <c:v>682</c:v>
                </c:pt>
                <c:pt idx="6">
                  <c:v>137</c:v>
                </c:pt>
                <c:pt idx="7">
                  <c:v>125</c:v>
                </c:pt>
                <c:pt idx="8">
                  <c:v>203</c:v>
                </c:pt>
                <c:pt idx="9">
                  <c:v>183</c:v>
                </c:pt>
                <c:pt idx="10">
                  <c:v>151</c:v>
                </c:pt>
                <c:pt idx="11">
                  <c:v>121</c:v>
                </c:pt>
                <c:pt idx="12">
                  <c:v>113</c:v>
                </c:pt>
              </c:numCache>
            </c:numRef>
          </c:yVal>
        </c:ser>
        <c:axId val="66278528"/>
        <c:axId val="66280832"/>
      </c:scatterChart>
      <c:valAx>
        <c:axId val="66278528"/>
        <c:scaling>
          <c:orientation val="minMax"/>
          <c:max val="2009"/>
          <c:min val="1996"/>
        </c:scaling>
        <c:axPos val="b"/>
        <c:majorGridlines>
          <c:spPr>
            <a:ln>
              <a:prstDash val="sysDot"/>
            </a:ln>
          </c:spPr>
        </c:majorGridlines>
        <c:title>
          <c:tx>
            <c:rich>
              <a:bodyPr/>
              <a:lstStyle/>
              <a:p>
                <a:pPr>
                  <a:defRPr sz="1050" b="0">
                    <a:latin typeface="Times New Roman" pitchFamily="18" charset="0"/>
                    <a:cs typeface="Times New Roman" pitchFamily="18" charset="0"/>
                  </a:defRPr>
                </a:pPr>
                <a:r>
                  <a:rPr lang="es-PR" sz="1050" b="0">
                    <a:latin typeface="Times New Roman" pitchFamily="18" charset="0"/>
                    <a:cs typeface="Times New Roman" pitchFamily="18" charset="0"/>
                  </a:rPr>
                  <a:t>Año</a:t>
                </a:r>
              </a:p>
            </c:rich>
          </c:tx>
          <c:layout/>
        </c:title>
        <c:numFmt formatCode="0" sourceLinked="1"/>
        <c:majorTickMark val="none"/>
        <c:tickLblPos val="nextTo"/>
        <c:spPr>
          <a:ln>
            <a:solidFill>
              <a:sysClr val="windowText" lastClr="000000"/>
            </a:solidFill>
          </a:ln>
        </c:spPr>
        <c:txPr>
          <a:bodyPr anchor="t" anchorCtr="0"/>
          <a:lstStyle/>
          <a:p>
            <a:pPr>
              <a:defRPr sz="900">
                <a:latin typeface="Times New Roman" pitchFamily="18" charset="0"/>
                <a:cs typeface="Times New Roman" pitchFamily="18" charset="0"/>
              </a:defRPr>
            </a:pPr>
            <a:endParaRPr lang="en-US"/>
          </a:p>
        </c:txPr>
        <c:crossAx val="66280832"/>
        <c:crosses val="autoZero"/>
        <c:crossBetween val="midCat"/>
        <c:majorUnit val="2"/>
        <c:minorUnit val="1"/>
      </c:valAx>
      <c:valAx>
        <c:axId val="66280832"/>
        <c:scaling>
          <c:orientation val="minMax"/>
        </c:scaling>
        <c:axPos val="l"/>
        <c:majorGridlines>
          <c:spPr>
            <a:ln>
              <a:prstDash val="sysDot"/>
            </a:ln>
          </c:spPr>
        </c:majorGridlines>
        <c:title>
          <c:tx>
            <c:rich>
              <a:bodyPr/>
              <a:lstStyle/>
              <a:p>
                <a:pPr>
                  <a:defRPr sz="1100" b="0">
                    <a:latin typeface="Times New Roman" pitchFamily="18" charset="0"/>
                    <a:cs typeface="Times New Roman" pitchFamily="18" charset="0"/>
                  </a:defRPr>
                </a:pPr>
                <a:r>
                  <a:rPr lang="es-PR" sz="1100" b="0">
                    <a:latin typeface="Times New Roman" pitchFamily="18" charset="0"/>
                    <a:cs typeface="Times New Roman" pitchFamily="18" charset="0"/>
                  </a:rPr>
                  <a:t>Pasajeros</a:t>
                </a:r>
                <a:r>
                  <a:rPr lang="es-PR" sz="1100" b="0" baseline="0">
                    <a:latin typeface="Times New Roman" pitchFamily="18" charset="0"/>
                    <a:cs typeface="Times New Roman" pitchFamily="18" charset="0"/>
                  </a:rPr>
                  <a:t> por mi</a:t>
                </a:r>
                <a:r>
                  <a:rPr lang="es-PR" sz="1100" b="0" baseline="0">
                    <a:latin typeface="Times New Roman"/>
                    <a:cs typeface="Times New Roman"/>
                  </a:rPr>
                  <a:t>²</a:t>
                </a:r>
                <a:endParaRPr lang="es-PR" sz="1100" b="0">
                  <a:latin typeface="Times New Roman" pitchFamily="18" charset="0"/>
                  <a:cs typeface="Times New Roman" pitchFamily="18" charset="0"/>
                </a:endParaRPr>
              </a:p>
            </c:rich>
          </c:tx>
          <c:layout/>
        </c:title>
        <c:numFmt formatCode="0" sourceLinked="0"/>
        <c:majorTickMark val="none"/>
        <c:tickLblPos val="nextTo"/>
        <c:spPr>
          <a:ln>
            <a:solidFill>
              <a:schemeClr val="tx1"/>
            </a:solidFill>
          </a:ln>
        </c:spPr>
        <c:txPr>
          <a:bodyPr/>
          <a:lstStyle/>
          <a:p>
            <a:pPr>
              <a:defRPr sz="900"/>
            </a:pPr>
            <a:endParaRPr lang="en-US"/>
          </a:p>
        </c:txPr>
        <c:crossAx val="66278528"/>
        <c:crosses val="autoZero"/>
        <c:crossBetween val="midCat"/>
        <c:minorUnit val="100"/>
      </c:valAx>
      <c:spPr>
        <a:ln>
          <a:solidFill>
            <a:schemeClr val="tx1"/>
          </a:solidFill>
        </a:ln>
      </c:spPr>
    </c:plotArea>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s-PR" sz="1400" dirty="0" smtClean="0"/>
              <a:t>Preferencias en componentes de viaje</a:t>
            </a:r>
            <a:r>
              <a:rPr lang="es-PR" sz="1400" baseline="0" dirty="0" smtClean="0"/>
              <a:t> de los usuarios por elección</a:t>
            </a:r>
            <a:endParaRPr lang="es-PR" sz="1400" dirty="0"/>
          </a:p>
        </c:rich>
      </c:tx>
    </c:title>
    <c:view3D>
      <c:rAngAx val="1"/>
    </c:view3D>
    <c:sideWall>
      <c:spPr>
        <a:ln>
          <a:solidFill>
            <a:sysClr val="windowText" lastClr="000000"/>
          </a:solidFill>
        </a:ln>
      </c:spPr>
    </c:sideWall>
    <c:backWall>
      <c:spPr>
        <a:ln>
          <a:solidFill>
            <a:sysClr val="windowText" lastClr="000000"/>
          </a:solidFill>
        </a:ln>
      </c:spPr>
    </c:backWall>
    <c:plotArea>
      <c:layout/>
      <c:bar3DChart>
        <c:barDir val="bar"/>
        <c:grouping val="clustered"/>
        <c:ser>
          <c:idx val="0"/>
          <c:order val="0"/>
          <c:cat>
            <c:strRef>
              <c:f>'16'!$M$59:$M$63</c:f>
              <c:strCache>
                <c:ptCount val="5"/>
                <c:pt idx="0">
                  <c:v>Travel by system</c:v>
                </c:pt>
                <c:pt idx="1">
                  <c:v>Walk to transit stop and to transit destanitaion</c:v>
                </c:pt>
                <c:pt idx="2">
                  <c:v>Cost</c:v>
                </c:pt>
                <c:pt idx="3">
                  <c:v>Trip planning</c:v>
                </c:pt>
                <c:pt idx="4">
                  <c:v>Wait at transit stop and transfer</c:v>
                </c:pt>
              </c:strCache>
            </c:strRef>
          </c:cat>
          <c:val>
            <c:numRef>
              <c:f>'16'!$N$59:$N$63</c:f>
              <c:numCache>
                <c:formatCode>General</c:formatCode>
                <c:ptCount val="5"/>
                <c:pt idx="0">
                  <c:v>0.39820359281437301</c:v>
                </c:pt>
                <c:pt idx="1">
                  <c:v>0.26646706586826546</c:v>
                </c:pt>
                <c:pt idx="2">
                  <c:v>0.17165668662674652</c:v>
                </c:pt>
                <c:pt idx="3">
                  <c:v>0.14820359281437226</c:v>
                </c:pt>
                <c:pt idx="4">
                  <c:v>9.5808383233532968E-2</c:v>
                </c:pt>
              </c:numCache>
            </c:numRef>
          </c:val>
        </c:ser>
        <c:shape val="cylinder"/>
        <c:axId val="73979776"/>
        <c:axId val="73981312"/>
        <c:axId val="0"/>
      </c:bar3DChart>
      <c:catAx>
        <c:axId val="73979776"/>
        <c:scaling>
          <c:orientation val="maxMin"/>
        </c:scaling>
        <c:axPos val="l"/>
        <c:majorTickMark val="none"/>
        <c:tickLblPos val="nextTo"/>
        <c:crossAx val="73981312"/>
        <c:crosses val="autoZero"/>
        <c:auto val="1"/>
        <c:lblAlgn val="ctr"/>
        <c:lblOffset val="100"/>
      </c:catAx>
      <c:valAx>
        <c:axId val="73981312"/>
        <c:scaling>
          <c:orientation val="minMax"/>
        </c:scaling>
        <c:axPos val="t"/>
        <c:majorGridlines/>
        <c:numFmt formatCode="0%" sourceLinked="0"/>
        <c:majorTickMark val="none"/>
        <c:tickLblPos val="nextTo"/>
        <c:crossAx val="73979776"/>
        <c:crosses val="autoZero"/>
        <c:crossBetween val="between"/>
        <c:majorUnit val="0.05"/>
      </c:valAx>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s-PR" sz="1400" dirty="0" smtClean="0"/>
              <a:t>Preferencias</a:t>
            </a:r>
            <a:r>
              <a:rPr lang="es-PR" sz="1400" baseline="0" dirty="0" smtClean="0"/>
              <a:t> en las características de sistemas de transportación en los usuarios por elección</a:t>
            </a:r>
            <a:endParaRPr lang="es-PR" sz="1400" dirty="0"/>
          </a:p>
        </c:rich>
      </c:tx>
    </c:title>
    <c:view3D>
      <c:rAngAx val="1"/>
    </c:view3D>
    <c:plotArea>
      <c:layout/>
      <c:bar3DChart>
        <c:barDir val="bar"/>
        <c:grouping val="clustered"/>
        <c:ser>
          <c:idx val="0"/>
          <c:order val="0"/>
          <c:cat>
            <c:strRef>
              <c:f>'16'!$I$59:$I$63</c:f>
              <c:strCache>
                <c:ptCount val="5"/>
                <c:pt idx="0">
                  <c:v>Cleaness and comfot in the vehicles</c:v>
                </c:pt>
                <c:pt idx="1">
                  <c:v>Operator kiddness</c:v>
                </c:pt>
                <c:pt idx="2">
                  <c:v>Vehicles whit amenities</c:v>
                </c:pt>
                <c:pt idx="3">
                  <c:v>Reliability</c:v>
                </c:pt>
                <c:pt idx="4">
                  <c:v>security in transit stops and vehicles</c:v>
                </c:pt>
              </c:strCache>
            </c:strRef>
          </c:cat>
          <c:val>
            <c:numRef>
              <c:f>'16'!$K$59:$K$63</c:f>
              <c:numCache>
                <c:formatCode>General</c:formatCode>
                <c:ptCount val="5"/>
                <c:pt idx="0">
                  <c:v>0.68263473053892265</c:v>
                </c:pt>
                <c:pt idx="1">
                  <c:v>0.58682634730538918</c:v>
                </c:pt>
                <c:pt idx="2">
                  <c:v>0.46107784431137727</c:v>
                </c:pt>
                <c:pt idx="3">
                  <c:v>0.43712574850299402</c:v>
                </c:pt>
                <c:pt idx="4">
                  <c:v>0.40119760479041916</c:v>
                </c:pt>
              </c:numCache>
            </c:numRef>
          </c:val>
        </c:ser>
        <c:shape val="cylinder"/>
        <c:axId val="75381760"/>
        <c:axId val="75383552"/>
        <c:axId val="0"/>
      </c:bar3DChart>
      <c:catAx>
        <c:axId val="75381760"/>
        <c:scaling>
          <c:orientation val="maxMin"/>
        </c:scaling>
        <c:axPos val="l"/>
        <c:numFmt formatCode="0%" sourceLinked="0"/>
        <c:majorTickMark val="none"/>
        <c:tickLblPos val="nextTo"/>
        <c:crossAx val="75383552"/>
        <c:crosses val="autoZero"/>
        <c:auto val="1"/>
        <c:lblAlgn val="ctr"/>
        <c:lblOffset val="100"/>
      </c:catAx>
      <c:valAx>
        <c:axId val="75383552"/>
        <c:scaling>
          <c:orientation val="minMax"/>
        </c:scaling>
        <c:axPos val="t"/>
        <c:majorGridlines/>
        <c:numFmt formatCode="0%" sourceLinked="0"/>
        <c:majorTickMark val="none"/>
        <c:tickLblPos val="nextTo"/>
        <c:crossAx val="75381760"/>
        <c:crosses val="autoZero"/>
        <c:crossBetween val="between"/>
      </c:valAx>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s-PR" sz="1400"/>
              <a:t>Preferencias en características de sistemas de transportación colectiva para los usuarios potenciales</a:t>
            </a:r>
          </a:p>
        </c:rich>
      </c:tx>
    </c:title>
    <c:view3D>
      <c:rAngAx val="1"/>
    </c:view3D>
    <c:plotArea>
      <c:layout/>
      <c:bar3DChart>
        <c:barDir val="bar"/>
        <c:grouping val="clustered"/>
        <c:ser>
          <c:idx val="0"/>
          <c:order val="0"/>
          <c:cat>
            <c:strRef>
              <c:f>'16'!$I$116:$I$120</c:f>
              <c:strCache>
                <c:ptCount val="5"/>
                <c:pt idx="0">
                  <c:v>Cleaness and comfot in the vehicles</c:v>
                </c:pt>
                <c:pt idx="1">
                  <c:v>Vehicles whit amenities</c:v>
                </c:pt>
                <c:pt idx="2">
                  <c:v>Reliability</c:v>
                </c:pt>
                <c:pt idx="3">
                  <c:v>Operator kiddness</c:v>
                </c:pt>
                <c:pt idx="4">
                  <c:v>security in transit stops and vehicles</c:v>
                </c:pt>
              </c:strCache>
            </c:strRef>
          </c:cat>
          <c:val>
            <c:numRef>
              <c:f>'16'!$K$116:$K$120</c:f>
              <c:numCache>
                <c:formatCode>General</c:formatCode>
                <c:ptCount val="5"/>
                <c:pt idx="0">
                  <c:v>0.57142857142857595</c:v>
                </c:pt>
                <c:pt idx="1">
                  <c:v>0.5</c:v>
                </c:pt>
                <c:pt idx="2">
                  <c:v>0.4642857142857143</c:v>
                </c:pt>
                <c:pt idx="3">
                  <c:v>0.42857142857142855</c:v>
                </c:pt>
                <c:pt idx="4">
                  <c:v>0.35714285714285993</c:v>
                </c:pt>
              </c:numCache>
            </c:numRef>
          </c:val>
        </c:ser>
        <c:shape val="cylinder"/>
        <c:axId val="73675904"/>
        <c:axId val="73677440"/>
        <c:axId val="0"/>
      </c:bar3DChart>
      <c:catAx>
        <c:axId val="73675904"/>
        <c:scaling>
          <c:orientation val="maxMin"/>
        </c:scaling>
        <c:axPos val="l"/>
        <c:numFmt formatCode="0%" sourceLinked="0"/>
        <c:majorTickMark val="none"/>
        <c:tickLblPos val="nextTo"/>
        <c:txPr>
          <a:bodyPr/>
          <a:lstStyle/>
          <a:p>
            <a:pPr>
              <a:defRPr sz="1100"/>
            </a:pPr>
            <a:endParaRPr lang="en-US"/>
          </a:p>
        </c:txPr>
        <c:crossAx val="73677440"/>
        <c:crosses val="autoZero"/>
        <c:auto val="1"/>
        <c:lblAlgn val="ctr"/>
        <c:lblOffset val="100"/>
      </c:catAx>
      <c:valAx>
        <c:axId val="73677440"/>
        <c:scaling>
          <c:orientation val="minMax"/>
        </c:scaling>
        <c:axPos val="t"/>
        <c:majorGridlines/>
        <c:numFmt formatCode="0%" sourceLinked="0"/>
        <c:majorTickMark val="none"/>
        <c:tickLblPos val="nextTo"/>
        <c:crossAx val="73675904"/>
        <c:crosses val="autoZero"/>
        <c:crossBetween val="between"/>
      </c:valAx>
    </c:plotArea>
    <c:plotVisOnly val="1"/>
  </c:chart>
  <c:spPr>
    <a:ln>
      <a:noFill/>
    </a:ln>
  </c:spPr>
  <c:txPr>
    <a:bodyPr/>
    <a:lstStyle/>
    <a:p>
      <a:pPr>
        <a:defRPr sz="1050">
          <a:latin typeface="Times New Roman" pitchFamily="18" charset="0"/>
          <a:cs typeface="Times New Roman" pitchFamily="18"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imes New Roman" pitchFamily="18" charset="0"/>
                <a:ea typeface="+mn-ea"/>
                <a:cs typeface="Times New Roman" pitchFamily="18" charset="0"/>
              </a:defRPr>
            </a:pPr>
            <a:r>
              <a:rPr lang="es-PR" sz="1400" b="1" i="0" baseline="0" dirty="0" smtClean="0"/>
              <a:t>Preferencias en características de sistemas de transportación colectiva para los usuarios Potenciales Auto Cautivos</a:t>
            </a:r>
          </a:p>
        </c:rich>
      </c:tx>
    </c:title>
    <c:view3D>
      <c:rAngAx val="1"/>
    </c:view3D>
    <c:plotArea>
      <c:layout/>
      <c:bar3DChart>
        <c:barDir val="bar"/>
        <c:grouping val="clustered"/>
        <c:ser>
          <c:idx val="0"/>
          <c:order val="0"/>
          <c:cat>
            <c:strRef>
              <c:f>'16'!$I$174:$I$178</c:f>
              <c:strCache>
                <c:ptCount val="5"/>
                <c:pt idx="0">
                  <c:v>Cleaness and comfot in the vehicles</c:v>
                </c:pt>
                <c:pt idx="1">
                  <c:v>Operator kiddness</c:v>
                </c:pt>
                <c:pt idx="2">
                  <c:v>Vehicles whit amenities</c:v>
                </c:pt>
                <c:pt idx="3">
                  <c:v>Reliability</c:v>
                </c:pt>
                <c:pt idx="4">
                  <c:v>security in transit stops and vehicles</c:v>
                </c:pt>
              </c:strCache>
            </c:strRef>
          </c:cat>
          <c:val>
            <c:numRef>
              <c:f>'16'!$K$174:$K$178</c:f>
              <c:numCache>
                <c:formatCode>General</c:formatCode>
                <c:ptCount val="5"/>
                <c:pt idx="0">
                  <c:v>0.76000000000000345</c:v>
                </c:pt>
                <c:pt idx="1">
                  <c:v>0.6200000000000031</c:v>
                </c:pt>
                <c:pt idx="2">
                  <c:v>0.46</c:v>
                </c:pt>
                <c:pt idx="3">
                  <c:v>0.46</c:v>
                </c:pt>
                <c:pt idx="4">
                  <c:v>0.38000000000000173</c:v>
                </c:pt>
              </c:numCache>
            </c:numRef>
          </c:val>
        </c:ser>
        <c:shape val="cylinder"/>
        <c:axId val="73705728"/>
        <c:axId val="73719808"/>
        <c:axId val="0"/>
      </c:bar3DChart>
      <c:catAx>
        <c:axId val="73705728"/>
        <c:scaling>
          <c:orientation val="maxMin"/>
        </c:scaling>
        <c:axPos val="l"/>
        <c:numFmt formatCode="0%" sourceLinked="0"/>
        <c:majorTickMark val="none"/>
        <c:tickLblPos val="nextTo"/>
        <c:txPr>
          <a:bodyPr/>
          <a:lstStyle/>
          <a:p>
            <a:pPr>
              <a:defRPr sz="1100"/>
            </a:pPr>
            <a:endParaRPr lang="en-US"/>
          </a:p>
        </c:txPr>
        <c:crossAx val="73719808"/>
        <c:crosses val="autoZero"/>
        <c:auto val="1"/>
        <c:lblAlgn val="ctr"/>
        <c:lblOffset val="100"/>
      </c:catAx>
      <c:valAx>
        <c:axId val="73719808"/>
        <c:scaling>
          <c:orientation val="minMax"/>
        </c:scaling>
        <c:axPos val="t"/>
        <c:majorGridlines/>
        <c:numFmt formatCode="0%" sourceLinked="0"/>
        <c:majorTickMark val="none"/>
        <c:tickLblPos val="nextTo"/>
        <c:crossAx val="73705728"/>
        <c:crosses val="autoZero"/>
        <c:crossBetween val="between"/>
      </c:valAx>
      <c:spPr>
        <a:ln>
          <a:noFill/>
        </a:ln>
      </c:spPr>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Times New Roman" pitchFamily="18" charset="0"/>
                <a:ea typeface="+mn-ea"/>
                <a:cs typeface="Times New Roman" pitchFamily="18" charset="0"/>
              </a:defRPr>
            </a:pPr>
            <a:r>
              <a:rPr lang="es-PR" sz="1400" b="1" i="0" baseline="0" dirty="0" smtClean="0"/>
              <a:t>Preferencias en características de sistemas de transportación colectiva para los Auto Cautivos</a:t>
            </a:r>
            <a:endParaRPr lang="es-PR" sz="1400" dirty="0" smtClean="0"/>
          </a:p>
        </c:rich>
      </c:tx>
    </c:title>
    <c:view3D>
      <c:rAngAx val="1"/>
    </c:view3D>
    <c:plotArea>
      <c:layout/>
      <c:bar3DChart>
        <c:barDir val="bar"/>
        <c:grouping val="clustered"/>
        <c:ser>
          <c:idx val="0"/>
          <c:order val="0"/>
          <c:cat>
            <c:strRef>
              <c:f>'16'!$I$145:$I$149</c:f>
              <c:strCache>
                <c:ptCount val="5"/>
                <c:pt idx="0">
                  <c:v>Cleaness and comfot in the vehicles</c:v>
                </c:pt>
                <c:pt idx="1">
                  <c:v>Operator kiddness</c:v>
                </c:pt>
                <c:pt idx="2">
                  <c:v>Vehicles whit amenities</c:v>
                </c:pt>
                <c:pt idx="3">
                  <c:v>security in transit stops and vehicles</c:v>
                </c:pt>
                <c:pt idx="4">
                  <c:v>Reliability</c:v>
                </c:pt>
              </c:strCache>
            </c:strRef>
          </c:cat>
          <c:val>
            <c:numRef>
              <c:f>'16'!$K$145:$K$149</c:f>
              <c:numCache>
                <c:formatCode>General</c:formatCode>
                <c:ptCount val="5"/>
                <c:pt idx="0">
                  <c:v>0.7083333333333337</c:v>
                </c:pt>
                <c:pt idx="1">
                  <c:v>0.62500000000000322</c:v>
                </c:pt>
                <c:pt idx="2">
                  <c:v>0.62500000000000322</c:v>
                </c:pt>
                <c:pt idx="3">
                  <c:v>0.41666666666666863</c:v>
                </c:pt>
                <c:pt idx="4">
                  <c:v>0.41666666666666863</c:v>
                </c:pt>
              </c:numCache>
            </c:numRef>
          </c:val>
        </c:ser>
        <c:shape val="cylinder"/>
        <c:axId val="73727360"/>
        <c:axId val="74269824"/>
        <c:axId val="0"/>
      </c:bar3DChart>
      <c:catAx>
        <c:axId val="73727360"/>
        <c:scaling>
          <c:orientation val="maxMin"/>
        </c:scaling>
        <c:axPos val="l"/>
        <c:numFmt formatCode="0%" sourceLinked="0"/>
        <c:majorTickMark val="none"/>
        <c:tickLblPos val="nextTo"/>
        <c:txPr>
          <a:bodyPr/>
          <a:lstStyle/>
          <a:p>
            <a:pPr>
              <a:defRPr sz="1100"/>
            </a:pPr>
            <a:endParaRPr lang="en-US"/>
          </a:p>
        </c:txPr>
        <c:crossAx val="74269824"/>
        <c:crosses val="autoZero"/>
        <c:auto val="1"/>
        <c:lblAlgn val="ctr"/>
        <c:lblOffset val="100"/>
      </c:catAx>
      <c:valAx>
        <c:axId val="74269824"/>
        <c:scaling>
          <c:orientation val="minMax"/>
        </c:scaling>
        <c:axPos val="t"/>
        <c:majorGridlines/>
        <c:numFmt formatCode="0%" sourceLinked="0"/>
        <c:majorTickMark val="none"/>
        <c:tickLblPos val="nextTo"/>
        <c:crossAx val="73727360"/>
        <c:crosses val="autoZero"/>
        <c:crossBetween val="between"/>
      </c:valAx>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0"/>
            </a:pPr>
            <a:r>
              <a:rPr lang="en-US" sz="1600" b="0" i="0" u="none" strike="noStrike" baseline="0" dirty="0" err="1" smtClean="0"/>
              <a:t>Distribución</a:t>
            </a:r>
            <a:r>
              <a:rPr lang="en-US" sz="1600" b="0" i="0" u="none" strike="noStrike" baseline="0" dirty="0" smtClean="0"/>
              <a:t> de </a:t>
            </a:r>
            <a:r>
              <a:rPr lang="en-US" sz="1600" b="0" i="0" u="none" strike="noStrike" baseline="0" dirty="0" err="1" smtClean="0"/>
              <a:t>Frecuencias</a:t>
            </a:r>
            <a:r>
              <a:rPr lang="en-US" sz="1600" b="0" i="0" u="none" strike="noStrike" baseline="0" dirty="0" smtClean="0"/>
              <a:t> de </a:t>
            </a:r>
            <a:r>
              <a:rPr lang="en-US" sz="1600" b="0" i="0" u="none" strike="noStrike" baseline="0" dirty="0" err="1" smtClean="0"/>
              <a:t>Edad</a:t>
            </a:r>
            <a:r>
              <a:rPr lang="en-US" sz="1600" b="0" i="0" u="none" strike="noStrike" baseline="0" dirty="0" smtClean="0"/>
              <a:t> del </a:t>
            </a:r>
            <a:r>
              <a:rPr lang="en-US" sz="1600" b="0" i="0" u="none" strike="noStrike" baseline="0" dirty="0" err="1" smtClean="0"/>
              <a:t>Parque</a:t>
            </a:r>
            <a:r>
              <a:rPr lang="en-US" sz="1600" b="0" i="0" u="none" strike="noStrike" baseline="0" dirty="0" smtClean="0"/>
              <a:t> </a:t>
            </a:r>
            <a:r>
              <a:rPr lang="en-US" sz="1600" b="0" i="0" u="none" strike="noStrike" baseline="0" dirty="0" err="1" smtClean="0"/>
              <a:t>Automotor</a:t>
            </a:r>
            <a:r>
              <a:rPr lang="en-US" sz="1600" b="0" i="0" u="none" strike="noStrike" baseline="0" dirty="0" smtClean="0"/>
              <a:t> </a:t>
            </a:r>
            <a:r>
              <a:rPr lang="en-US" sz="1600" b="0" i="0" u="none" strike="noStrike" baseline="0" dirty="0" err="1" smtClean="0"/>
              <a:t>para</a:t>
            </a:r>
            <a:r>
              <a:rPr lang="en-US" sz="1600" b="0" i="0" u="none" strike="noStrike" baseline="0" dirty="0" smtClean="0"/>
              <a:t> </a:t>
            </a:r>
            <a:r>
              <a:rPr lang="en-US" sz="1600" b="0" i="0" u="none" strike="noStrike" baseline="0" dirty="0" err="1" smtClean="0"/>
              <a:t>Mayagüez</a:t>
            </a:r>
            <a:endParaRPr lang="es-PR" sz="1600" b="0" dirty="0"/>
          </a:p>
        </c:rich>
      </c:tx>
      <c:layout/>
    </c:title>
    <c:view3D>
      <c:rAngAx val="1"/>
    </c:view3D>
    <c:plotArea>
      <c:layout/>
      <c:bar3DChart>
        <c:barDir val="col"/>
        <c:grouping val="clustered"/>
        <c:ser>
          <c:idx val="1"/>
          <c:order val="0"/>
          <c:spPr>
            <a:solidFill>
              <a:prstClr val="black">
                <a:lumMod val="85000"/>
                <a:lumOff val="15000"/>
              </a:prstClr>
            </a:solidFill>
          </c:spPr>
          <c:cat>
            <c:numRef>
              <c:f>PUBLICOS!$B$288:$B$306</c:f>
              <c:numCache>
                <c:formatCode>0</c:formatCode>
                <c:ptCount val="19"/>
                <c:pt idx="0">
                  <c:v>1981</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2004</c:v>
                </c:pt>
                <c:pt idx="16">
                  <c:v>2005</c:v>
                </c:pt>
                <c:pt idx="17">
                  <c:v>2006</c:v>
                </c:pt>
                <c:pt idx="18">
                  <c:v>2008</c:v>
                </c:pt>
              </c:numCache>
            </c:numRef>
          </c:cat>
          <c:val>
            <c:numRef>
              <c:f>PUBLICOS!$C$288:$C$306</c:f>
              <c:numCache>
                <c:formatCode>0</c:formatCode>
                <c:ptCount val="19"/>
                <c:pt idx="0">
                  <c:v>1</c:v>
                </c:pt>
                <c:pt idx="1">
                  <c:v>1</c:v>
                </c:pt>
                <c:pt idx="2">
                  <c:v>2</c:v>
                </c:pt>
                <c:pt idx="3">
                  <c:v>1</c:v>
                </c:pt>
                <c:pt idx="4">
                  <c:v>6</c:v>
                </c:pt>
                <c:pt idx="5">
                  <c:v>3</c:v>
                </c:pt>
                <c:pt idx="6">
                  <c:v>7</c:v>
                </c:pt>
                <c:pt idx="7">
                  <c:v>3</c:v>
                </c:pt>
                <c:pt idx="8">
                  <c:v>3</c:v>
                </c:pt>
                <c:pt idx="9">
                  <c:v>7</c:v>
                </c:pt>
                <c:pt idx="10">
                  <c:v>4</c:v>
                </c:pt>
                <c:pt idx="11">
                  <c:v>3</c:v>
                </c:pt>
                <c:pt idx="12">
                  <c:v>5</c:v>
                </c:pt>
                <c:pt idx="13">
                  <c:v>2</c:v>
                </c:pt>
                <c:pt idx="14">
                  <c:v>1</c:v>
                </c:pt>
                <c:pt idx="15">
                  <c:v>1</c:v>
                </c:pt>
                <c:pt idx="16">
                  <c:v>2</c:v>
                </c:pt>
                <c:pt idx="17">
                  <c:v>1</c:v>
                </c:pt>
                <c:pt idx="18">
                  <c:v>2</c:v>
                </c:pt>
              </c:numCache>
            </c:numRef>
          </c:val>
        </c:ser>
        <c:shape val="box"/>
        <c:axId val="73426432"/>
        <c:axId val="73428352"/>
        <c:axId val="0"/>
      </c:bar3DChart>
      <c:catAx>
        <c:axId val="73426432"/>
        <c:scaling>
          <c:orientation val="minMax"/>
        </c:scaling>
        <c:axPos val="b"/>
        <c:title>
          <c:tx>
            <c:rich>
              <a:bodyPr/>
              <a:lstStyle/>
              <a:p>
                <a:pPr>
                  <a:defRPr sz="1100">
                    <a:latin typeface="Times New Roman" pitchFamily="18" charset="0"/>
                    <a:cs typeface="Times New Roman" pitchFamily="18" charset="0"/>
                  </a:defRPr>
                </a:pPr>
                <a:r>
                  <a:rPr lang="en-US" sz="1100">
                    <a:latin typeface="Times New Roman" pitchFamily="18" charset="0"/>
                    <a:cs typeface="Times New Roman" pitchFamily="18" charset="0"/>
                  </a:rPr>
                  <a:t>Año</a:t>
                </a:r>
              </a:p>
            </c:rich>
          </c:tx>
          <c:layout/>
        </c:title>
        <c:numFmt formatCode="0" sourceLinked="1"/>
        <c:majorTickMark val="none"/>
        <c:tickLblPos val="nextTo"/>
        <c:txPr>
          <a:bodyPr/>
          <a:lstStyle/>
          <a:p>
            <a:pPr>
              <a:defRPr sz="900">
                <a:latin typeface="Times New Roman" pitchFamily="18" charset="0"/>
                <a:cs typeface="Times New Roman" pitchFamily="18" charset="0"/>
              </a:defRPr>
            </a:pPr>
            <a:endParaRPr lang="en-US"/>
          </a:p>
        </c:txPr>
        <c:crossAx val="73428352"/>
        <c:crosses val="autoZero"/>
        <c:auto val="1"/>
        <c:lblAlgn val="ctr"/>
        <c:lblOffset val="100"/>
        <c:tickLblSkip val="1"/>
      </c:catAx>
      <c:valAx>
        <c:axId val="73428352"/>
        <c:scaling>
          <c:orientation val="minMax"/>
        </c:scaling>
        <c:axPos val="l"/>
        <c:majorGridlines>
          <c:spPr>
            <a:ln>
              <a:solidFill>
                <a:sysClr val="window" lastClr="FFFFFF">
                  <a:lumMod val="75000"/>
                </a:sysClr>
              </a:solidFill>
            </a:ln>
          </c:spPr>
        </c:majorGridlines>
        <c:title>
          <c:tx>
            <c:rich>
              <a:bodyPr/>
              <a:lstStyle/>
              <a:p>
                <a:pPr>
                  <a:defRPr sz="1100" b="0">
                    <a:latin typeface="Times New Roman" pitchFamily="18" charset="0"/>
                    <a:cs typeface="Times New Roman" pitchFamily="18" charset="0"/>
                  </a:defRPr>
                </a:pPr>
                <a:r>
                  <a:rPr lang="en-US" sz="1100" b="0">
                    <a:latin typeface="Times New Roman" pitchFamily="18" charset="0"/>
                    <a:cs typeface="Times New Roman" pitchFamily="18" charset="0"/>
                  </a:rPr>
                  <a:t>Vehículos</a:t>
                </a:r>
              </a:p>
            </c:rich>
          </c:tx>
          <c:layout/>
        </c:title>
        <c:numFmt formatCode="0" sourceLinked="1"/>
        <c:tickLblPos val="nextTo"/>
        <c:txPr>
          <a:bodyPr/>
          <a:lstStyle/>
          <a:p>
            <a:pPr>
              <a:defRPr sz="900">
                <a:latin typeface="Times New Roman" pitchFamily="18" charset="0"/>
                <a:cs typeface="Times New Roman" pitchFamily="18" charset="0"/>
              </a:defRPr>
            </a:pPr>
            <a:endParaRPr lang="en-US"/>
          </a:p>
        </c:txPr>
        <c:crossAx val="73426432"/>
        <c:crosses val="autoZero"/>
        <c:crossBetween val="between"/>
      </c:valAx>
      <c:spPr>
        <a:ln>
          <a:noFill/>
        </a:ln>
      </c:spPr>
    </c:plotArea>
    <c:plotVisOnly val="1"/>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pPr>
            <a:r>
              <a:rPr lang="en-US" sz="1400" b="0" i="0" u="none" strike="noStrike" baseline="0" dirty="0" err="1" smtClean="0"/>
              <a:t>Ingreso</a:t>
            </a:r>
            <a:r>
              <a:rPr lang="en-US" sz="1400" b="0" i="0" u="none" strike="noStrike" baseline="0" dirty="0" smtClean="0"/>
              <a:t> </a:t>
            </a:r>
            <a:r>
              <a:rPr lang="en-US" sz="1400" b="0" i="0" u="none" strike="noStrike" baseline="0" dirty="0" err="1" smtClean="0"/>
              <a:t>Promedio</a:t>
            </a:r>
            <a:r>
              <a:rPr lang="en-US" sz="1400" b="0" i="0" u="none" strike="noStrike" baseline="0" dirty="0" smtClean="0"/>
              <a:t> </a:t>
            </a:r>
            <a:r>
              <a:rPr lang="en-US" sz="1400" b="0" i="0" u="none" strike="noStrike" baseline="0" dirty="0" err="1" smtClean="0"/>
              <a:t>Anual</a:t>
            </a:r>
            <a:endParaRPr lang="es-PR" sz="1400" b="0" dirty="0"/>
          </a:p>
        </c:rich>
      </c:tx>
      <c:layout/>
    </c:title>
    <c:plotArea>
      <c:layout/>
      <c:scatterChart>
        <c:scatterStyle val="lineMarker"/>
        <c:ser>
          <c:idx val="1"/>
          <c:order val="0"/>
          <c:spPr>
            <a:ln w="19050">
              <a:solidFill>
                <a:schemeClr val="tx1"/>
              </a:solidFill>
            </a:ln>
          </c:spPr>
          <c:marker>
            <c:symbol val="circle"/>
            <c:size val="4"/>
            <c:spPr>
              <a:noFill/>
              <a:ln>
                <a:solidFill>
                  <a:prstClr val="black"/>
                </a:solidFill>
              </a:ln>
            </c:spPr>
          </c:marker>
          <c:xVal>
            <c:numRef>
              <c:f>HISTORICOS!$B$4:$B$16</c:f>
              <c:numCache>
                <c:formatCode>0</c:formatCode>
                <c:ptCount val="1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numCache>
            </c:numRef>
          </c:xVal>
          <c:yVal>
            <c:numRef>
              <c:f>HISTORICOS!$O$4:$O$16</c:f>
              <c:numCache>
                <c:formatCode>#,##0</c:formatCode>
                <c:ptCount val="13"/>
                <c:pt idx="0">
                  <c:v>19110.00977366255</c:v>
                </c:pt>
                <c:pt idx="1">
                  <c:v>22324.415393013125</c:v>
                </c:pt>
                <c:pt idx="2">
                  <c:v>33357.059042883775</c:v>
                </c:pt>
                <c:pt idx="3">
                  <c:v>31468.332345971496</c:v>
                </c:pt>
                <c:pt idx="4">
                  <c:v>21760.0509229788</c:v>
                </c:pt>
                <c:pt idx="5">
                  <c:v>20934.345079787236</c:v>
                </c:pt>
                <c:pt idx="6">
                  <c:v>18710.091970802896</c:v>
                </c:pt>
                <c:pt idx="7">
                  <c:v>20862.981387478849</c:v>
                </c:pt>
                <c:pt idx="8">
                  <c:v>21439.434180138567</c:v>
                </c:pt>
                <c:pt idx="9">
                  <c:v>13618.466946146404</c:v>
                </c:pt>
                <c:pt idx="10">
                  <c:v>13119.801613987716</c:v>
                </c:pt>
                <c:pt idx="11">
                  <c:v>11963.692993630561</c:v>
                </c:pt>
                <c:pt idx="12">
                  <c:v>13099.999555555556</c:v>
                </c:pt>
              </c:numCache>
            </c:numRef>
          </c:yVal>
        </c:ser>
        <c:axId val="73649536"/>
        <c:axId val="73548928"/>
      </c:scatterChart>
      <c:valAx>
        <c:axId val="73649536"/>
        <c:scaling>
          <c:orientation val="minMax"/>
          <c:max val="2009"/>
          <c:min val="1996"/>
        </c:scaling>
        <c:axPos val="b"/>
        <c:majorGridlines>
          <c:spPr>
            <a:ln>
              <a:prstDash val="sysDot"/>
            </a:ln>
          </c:spPr>
        </c:majorGridlines>
        <c:title>
          <c:tx>
            <c:rich>
              <a:bodyPr/>
              <a:lstStyle/>
              <a:p>
                <a:pPr>
                  <a:defRPr sz="1050" b="0">
                    <a:latin typeface="Times New Roman" pitchFamily="18" charset="0"/>
                    <a:cs typeface="Times New Roman" pitchFamily="18" charset="0"/>
                  </a:defRPr>
                </a:pPr>
                <a:r>
                  <a:rPr lang="es-PR" sz="1050" b="0">
                    <a:latin typeface="Times New Roman" pitchFamily="18" charset="0"/>
                    <a:cs typeface="Times New Roman" pitchFamily="18" charset="0"/>
                  </a:rPr>
                  <a:t>Año</a:t>
                </a:r>
              </a:p>
            </c:rich>
          </c:tx>
          <c:layout/>
        </c:title>
        <c:numFmt formatCode="0" sourceLinked="1"/>
        <c:majorTickMark val="none"/>
        <c:tickLblPos val="nextTo"/>
        <c:spPr>
          <a:ln>
            <a:solidFill>
              <a:sysClr val="windowText" lastClr="000000"/>
            </a:solidFill>
          </a:ln>
        </c:spPr>
        <c:txPr>
          <a:bodyPr anchor="t" anchorCtr="0"/>
          <a:lstStyle/>
          <a:p>
            <a:pPr>
              <a:defRPr sz="900">
                <a:latin typeface="Times New Roman" pitchFamily="18" charset="0"/>
                <a:cs typeface="Times New Roman" pitchFamily="18" charset="0"/>
              </a:defRPr>
            </a:pPr>
            <a:endParaRPr lang="en-US"/>
          </a:p>
        </c:txPr>
        <c:crossAx val="73548928"/>
        <c:crosses val="autoZero"/>
        <c:crossBetween val="midCat"/>
        <c:minorUnit val="1"/>
      </c:valAx>
      <c:valAx>
        <c:axId val="73548928"/>
        <c:scaling>
          <c:orientation val="minMax"/>
          <c:min val="10000"/>
        </c:scaling>
        <c:axPos val="l"/>
        <c:majorGridlines>
          <c:spPr>
            <a:ln>
              <a:prstDash val="sysDot"/>
            </a:ln>
          </c:spPr>
        </c:majorGridlines>
        <c:title>
          <c:tx>
            <c:rich>
              <a:bodyPr/>
              <a:lstStyle/>
              <a:p>
                <a:pPr>
                  <a:defRPr sz="1050" b="0">
                    <a:latin typeface="Times New Roman" pitchFamily="18" charset="0"/>
                    <a:cs typeface="Times New Roman" pitchFamily="18" charset="0"/>
                  </a:defRPr>
                </a:pPr>
                <a:r>
                  <a:rPr lang="en-US" sz="1050" b="0">
                    <a:latin typeface="Times New Roman" pitchFamily="18" charset="0"/>
                    <a:cs typeface="Times New Roman" pitchFamily="18" charset="0"/>
                  </a:rPr>
                  <a:t>Dólares ($)</a:t>
                </a:r>
              </a:p>
            </c:rich>
          </c:tx>
          <c:layout/>
        </c:title>
        <c:numFmt formatCode="#,##0" sourceLinked="0"/>
        <c:majorTickMark val="none"/>
        <c:tickLblPos val="nextTo"/>
        <c:spPr>
          <a:ln>
            <a:solidFill>
              <a:schemeClr val="tx1"/>
            </a:solidFill>
          </a:ln>
        </c:spPr>
        <c:txPr>
          <a:bodyPr/>
          <a:lstStyle/>
          <a:p>
            <a:pPr>
              <a:defRPr sz="900"/>
            </a:pPr>
            <a:endParaRPr lang="en-US"/>
          </a:p>
        </c:txPr>
        <c:crossAx val="73649536"/>
        <c:crosses val="autoZero"/>
        <c:crossBetween val="midCat"/>
        <c:minorUnit val="1000"/>
      </c:valAx>
      <c:spPr>
        <a:ln>
          <a:solidFill>
            <a:schemeClr val="tx1"/>
          </a:solidFill>
        </a:ln>
      </c:spPr>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pPr>
            <a:r>
              <a:rPr lang="en-US" sz="1400" b="0" i="0" u="none" strike="noStrike" baseline="0" dirty="0" err="1" smtClean="0"/>
              <a:t>Comparación</a:t>
            </a:r>
            <a:r>
              <a:rPr lang="en-US" sz="1400" b="0" i="0" u="none" strike="noStrike" baseline="0" dirty="0" smtClean="0"/>
              <a:t> de </a:t>
            </a:r>
            <a:r>
              <a:rPr lang="en-US" sz="1400" b="0" i="0" u="none" strike="noStrike" baseline="0" dirty="0" err="1" smtClean="0"/>
              <a:t>Costos</a:t>
            </a:r>
            <a:r>
              <a:rPr lang="en-US" sz="1400" b="0" i="0" u="none" strike="noStrike" baseline="0" dirty="0" smtClean="0"/>
              <a:t> de </a:t>
            </a:r>
            <a:r>
              <a:rPr lang="en-US" sz="1400" b="0" i="0" u="none" strike="noStrike" baseline="0" dirty="0" err="1" smtClean="0"/>
              <a:t>Operación</a:t>
            </a:r>
            <a:endParaRPr lang="es-PR" sz="1400" b="0" dirty="0"/>
          </a:p>
        </c:rich>
      </c:tx>
      <c:layout>
        <c:manualLayout>
          <c:xMode val="edge"/>
          <c:yMode val="edge"/>
          <c:x val="0.14390725424244113"/>
          <c:y val="2.735023592270449E-2"/>
        </c:manualLayout>
      </c:layout>
    </c:title>
    <c:plotArea>
      <c:layout/>
      <c:scatterChart>
        <c:scatterStyle val="lineMarker"/>
        <c:ser>
          <c:idx val="1"/>
          <c:order val="0"/>
          <c:tx>
            <c:v>AMA</c:v>
          </c:tx>
          <c:spPr>
            <a:ln w="19050">
              <a:solidFill>
                <a:schemeClr val="tx1"/>
              </a:solidFill>
            </a:ln>
          </c:spPr>
          <c:marker>
            <c:symbol val="circle"/>
            <c:size val="4"/>
            <c:spPr>
              <a:noFill/>
              <a:ln>
                <a:solidFill>
                  <a:prstClr val="black"/>
                </a:solidFill>
              </a:ln>
            </c:spPr>
          </c:marker>
          <c:xVal>
            <c:numRef>
              <c:f>HISTORICOS!$B$4:$B$15</c:f>
              <c:numCache>
                <c:formatCode>0</c:formatCode>
                <c:ptCount val="12"/>
                <c:pt idx="0">
                  <c:v>1996</c:v>
                </c:pt>
                <c:pt idx="1">
                  <c:v>1997</c:v>
                </c:pt>
                <c:pt idx="2">
                  <c:v>1998</c:v>
                </c:pt>
                <c:pt idx="3">
                  <c:v>1999</c:v>
                </c:pt>
                <c:pt idx="4">
                  <c:v>2000</c:v>
                </c:pt>
                <c:pt idx="5">
                  <c:v>2001</c:v>
                </c:pt>
                <c:pt idx="6">
                  <c:v>2002</c:v>
                </c:pt>
                <c:pt idx="7">
                  <c:v>2003</c:v>
                </c:pt>
                <c:pt idx="8">
                  <c:v>2004</c:v>
                </c:pt>
                <c:pt idx="9">
                  <c:v>2005</c:v>
                </c:pt>
                <c:pt idx="10">
                  <c:v>2006</c:v>
                </c:pt>
                <c:pt idx="11">
                  <c:v>2007</c:v>
                </c:pt>
              </c:numCache>
            </c:numRef>
          </c:xVal>
          <c:yVal>
            <c:numRef>
              <c:f>HISTORICOS!$W$4:$W$15</c:f>
              <c:numCache>
                <c:formatCode>General</c:formatCode>
                <c:ptCount val="12"/>
                <c:pt idx="0">
                  <c:v>2.15</c:v>
                </c:pt>
                <c:pt idx="1">
                  <c:v>1.72</c:v>
                </c:pt>
                <c:pt idx="2">
                  <c:v>1.61</c:v>
                </c:pt>
                <c:pt idx="3">
                  <c:v>1.52</c:v>
                </c:pt>
                <c:pt idx="4">
                  <c:v>1.53</c:v>
                </c:pt>
                <c:pt idx="5">
                  <c:v>1.55</c:v>
                </c:pt>
                <c:pt idx="6">
                  <c:v>1.79</c:v>
                </c:pt>
                <c:pt idx="7">
                  <c:v>2.04</c:v>
                </c:pt>
                <c:pt idx="8">
                  <c:v>1.78</c:v>
                </c:pt>
                <c:pt idx="9">
                  <c:v>2.14</c:v>
                </c:pt>
                <c:pt idx="10">
                  <c:v>2.8499999999999988</c:v>
                </c:pt>
                <c:pt idx="11">
                  <c:v>3.9499999999999997</c:v>
                </c:pt>
              </c:numCache>
            </c:numRef>
          </c:yVal>
        </c:ser>
        <c:ser>
          <c:idx val="0"/>
          <c:order val="1"/>
          <c:tx>
            <c:v>Públicos</c:v>
          </c:tx>
          <c:spPr>
            <a:ln w="19050">
              <a:solidFill>
                <a:schemeClr val="tx1"/>
              </a:solidFill>
            </a:ln>
          </c:spPr>
          <c:marker>
            <c:symbol val="x"/>
            <c:size val="5"/>
            <c:spPr>
              <a:noFill/>
              <a:ln>
                <a:solidFill>
                  <a:prstClr val="black"/>
                </a:solidFill>
              </a:ln>
            </c:spPr>
          </c:marker>
          <c:xVal>
            <c:numRef>
              <c:f>HISTORICOS!$B$4:$B$15</c:f>
              <c:numCache>
                <c:formatCode>0</c:formatCode>
                <c:ptCount val="12"/>
                <c:pt idx="0">
                  <c:v>1996</c:v>
                </c:pt>
                <c:pt idx="1">
                  <c:v>1997</c:v>
                </c:pt>
                <c:pt idx="2">
                  <c:v>1998</c:v>
                </c:pt>
                <c:pt idx="3">
                  <c:v>1999</c:v>
                </c:pt>
                <c:pt idx="4">
                  <c:v>2000</c:v>
                </c:pt>
                <c:pt idx="5">
                  <c:v>2001</c:v>
                </c:pt>
                <c:pt idx="6">
                  <c:v>2002</c:v>
                </c:pt>
                <c:pt idx="7">
                  <c:v>2003</c:v>
                </c:pt>
                <c:pt idx="8">
                  <c:v>2004</c:v>
                </c:pt>
                <c:pt idx="9">
                  <c:v>2005</c:v>
                </c:pt>
                <c:pt idx="10">
                  <c:v>2006</c:v>
                </c:pt>
                <c:pt idx="11">
                  <c:v>2007</c:v>
                </c:pt>
              </c:numCache>
            </c:numRef>
          </c:xVal>
          <c:yVal>
            <c:numRef>
              <c:f>HISTORICOS!$X$4:$X$15</c:f>
              <c:numCache>
                <c:formatCode>General</c:formatCode>
                <c:ptCount val="12"/>
                <c:pt idx="0">
                  <c:v>0.79</c:v>
                </c:pt>
                <c:pt idx="1">
                  <c:v>0.77000000000000568</c:v>
                </c:pt>
                <c:pt idx="2">
                  <c:v>1.02</c:v>
                </c:pt>
                <c:pt idx="3">
                  <c:v>0.95000000000000062</c:v>
                </c:pt>
                <c:pt idx="4">
                  <c:v>0.78</c:v>
                </c:pt>
                <c:pt idx="5">
                  <c:v>0.88</c:v>
                </c:pt>
                <c:pt idx="6">
                  <c:v>0.77000000000000568</c:v>
                </c:pt>
                <c:pt idx="7">
                  <c:v>0.8</c:v>
                </c:pt>
                <c:pt idx="8">
                  <c:v>0.95000000000000062</c:v>
                </c:pt>
                <c:pt idx="9">
                  <c:v>0.93</c:v>
                </c:pt>
                <c:pt idx="10">
                  <c:v>1.05</c:v>
                </c:pt>
                <c:pt idx="11">
                  <c:v>0.95000000000000062</c:v>
                </c:pt>
              </c:numCache>
            </c:numRef>
          </c:yVal>
        </c:ser>
        <c:axId val="73581696"/>
        <c:axId val="73584000"/>
      </c:scatterChart>
      <c:valAx>
        <c:axId val="73581696"/>
        <c:scaling>
          <c:orientation val="minMax"/>
          <c:max val="2009"/>
          <c:min val="1996"/>
        </c:scaling>
        <c:axPos val="b"/>
        <c:majorGridlines>
          <c:spPr>
            <a:ln>
              <a:prstDash val="sysDot"/>
            </a:ln>
          </c:spPr>
        </c:majorGridlines>
        <c:title>
          <c:tx>
            <c:rich>
              <a:bodyPr/>
              <a:lstStyle/>
              <a:p>
                <a:pPr>
                  <a:defRPr sz="1050" b="0">
                    <a:latin typeface="Times New Roman" pitchFamily="18" charset="0"/>
                    <a:cs typeface="Times New Roman" pitchFamily="18" charset="0"/>
                  </a:defRPr>
                </a:pPr>
                <a:r>
                  <a:rPr lang="es-PR" sz="1050" b="0">
                    <a:latin typeface="Times New Roman" pitchFamily="18" charset="0"/>
                    <a:cs typeface="Times New Roman" pitchFamily="18" charset="0"/>
                  </a:rPr>
                  <a:t>Año</a:t>
                </a:r>
              </a:p>
            </c:rich>
          </c:tx>
          <c:layout/>
        </c:title>
        <c:numFmt formatCode="0" sourceLinked="1"/>
        <c:majorTickMark val="none"/>
        <c:tickLblPos val="nextTo"/>
        <c:spPr>
          <a:ln>
            <a:solidFill>
              <a:sysClr val="windowText" lastClr="000000"/>
            </a:solidFill>
          </a:ln>
        </c:spPr>
        <c:txPr>
          <a:bodyPr anchor="t" anchorCtr="0"/>
          <a:lstStyle/>
          <a:p>
            <a:pPr>
              <a:defRPr sz="900">
                <a:latin typeface="Times New Roman" pitchFamily="18" charset="0"/>
                <a:cs typeface="Times New Roman" pitchFamily="18" charset="0"/>
              </a:defRPr>
            </a:pPr>
            <a:endParaRPr lang="en-US"/>
          </a:p>
        </c:txPr>
        <c:crossAx val="73584000"/>
        <c:crosses val="autoZero"/>
        <c:crossBetween val="midCat"/>
        <c:majorUnit val="2"/>
        <c:minorUnit val="1"/>
      </c:valAx>
      <c:valAx>
        <c:axId val="73584000"/>
        <c:scaling>
          <c:orientation val="minMax"/>
        </c:scaling>
        <c:axPos val="l"/>
        <c:majorGridlines>
          <c:spPr>
            <a:ln>
              <a:prstDash val="sysDot"/>
            </a:ln>
          </c:spPr>
        </c:majorGridlines>
        <c:title>
          <c:tx>
            <c:rich>
              <a:bodyPr/>
              <a:lstStyle/>
              <a:p>
                <a:pPr>
                  <a:defRPr sz="1050" b="0">
                    <a:latin typeface="Times New Roman" pitchFamily="18" charset="0"/>
                    <a:cs typeface="Times New Roman" pitchFamily="18" charset="0"/>
                  </a:defRPr>
                </a:pPr>
                <a:r>
                  <a:rPr lang="en-US" sz="1050" b="0">
                    <a:latin typeface="Times New Roman" pitchFamily="18" charset="0"/>
                    <a:cs typeface="Times New Roman" pitchFamily="18" charset="0"/>
                  </a:rPr>
                  <a:t>Dólares ($)</a:t>
                </a:r>
              </a:p>
            </c:rich>
          </c:tx>
          <c:layout/>
        </c:title>
        <c:numFmt formatCode="#,##0.00" sourceLinked="0"/>
        <c:majorTickMark val="none"/>
        <c:tickLblPos val="nextTo"/>
        <c:spPr>
          <a:ln>
            <a:solidFill>
              <a:schemeClr val="tx1"/>
            </a:solidFill>
          </a:ln>
        </c:spPr>
        <c:txPr>
          <a:bodyPr/>
          <a:lstStyle/>
          <a:p>
            <a:pPr>
              <a:defRPr sz="900"/>
            </a:pPr>
            <a:endParaRPr lang="en-US"/>
          </a:p>
        </c:txPr>
        <c:crossAx val="73581696"/>
        <c:crosses val="autoZero"/>
        <c:crossBetween val="midCat"/>
      </c:valAx>
      <c:spPr>
        <a:ln>
          <a:solidFill>
            <a:schemeClr val="tx1"/>
          </a:solidFill>
        </a:ln>
      </c:spPr>
    </c:plotArea>
    <c:legend>
      <c:legendPos val="r"/>
      <c:layout/>
    </c:legend>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9.119936706152823E-2"/>
          <c:y val="6.4125162361507865E-2"/>
          <c:w val="0.72598443015397496"/>
          <c:h val="0.63741101669222378"/>
        </c:manualLayout>
      </c:layout>
      <c:bar3DChart>
        <c:barDir val="col"/>
        <c:grouping val="clustered"/>
        <c:ser>
          <c:idx val="0"/>
          <c:order val="0"/>
          <c:tx>
            <c:strRef>
              <c:f>'15'!$K$3</c:f>
              <c:strCache>
                <c:ptCount val="1"/>
                <c:pt idx="0">
                  <c:v>Choice rider</c:v>
                </c:pt>
              </c:strCache>
            </c:strRef>
          </c:tx>
          <c:cat>
            <c:strRef>
              <c:f>'15'!$J$4:$J$9</c:f>
              <c:strCache>
                <c:ptCount val="6"/>
                <c:pt idx="0">
                  <c:v>Of 6 AM to 9 AM</c:v>
                </c:pt>
                <c:pt idx="1">
                  <c:v>Of 6 AM to 6 PM</c:v>
                </c:pt>
                <c:pt idx="2">
                  <c:v>Of 6 AM to 9 AM and of 3 PM to 6 PM</c:v>
                </c:pt>
                <c:pt idx="3">
                  <c:v>of 6 AM to 8 PM</c:v>
                </c:pt>
                <c:pt idx="4">
                  <c:v>Of 6 AM to 11 PM</c:v>
                </c:pt>
                <c:pt idx="5">
                  <c:v>Of 6 AM to 3 AM</c:v>
                </c:pt>
              </c:strCache>
            </c:strRef>
          </c:cat>
          <c:val>
            <c:numRef>
              <c:f>'15'!$K$4:$K$9</c:f>
              <c:numCache>
                <c:formatCode>0.000</c:formatCode>
                <c:ptCount val="6"/>
                <c:pt idx="0">
                  <c:v>3.5928143712574856E-2</c:v>
                </c:pt>
                <c:pt idx="1">
                  <c:v>0.17964071856287503</c:v>
                </c:pt>
                <c:pt idx="2">
                  <c:v>6.5868263473053898E-2</c:v>
                </c:pt>
                <c:pt idx="3">
                  <c:v>0.29940119760479195</c:v>
                </c:pt>
                <c:pt idx="4">
                  <c:v>0.33532934131736869</c:v>
                </c:pt>
                <c:pt idx="5">
                  <c:v>8.3832335329341548E-2</c:v>
                </c:pt>
              </c:numCache>
            </c:numRef>
          </c:val>
        </c:ser>
        <c:ser>
          <c:idx val="1"/>
          <c:order val="1"/>
          <c:tx>
            <c:strRef>
              <c:f>'15'!$L$3</c:f>
              <c:strCache>
                <c:ptCount val="1"/>
                <c:pt idx="0">
                  <c:v>Captive rider</c:v>
                </c:pt>
              </c:strCache>
            </c:strRef>
          </c:tx>
          <c:cat>
            <c:strRef>
              <c:f>'15'!$J$4:$J$9</c:f>
              <c:strCache>
                <c:ptCount val="6"/>
                <c:pt idx="0">
                  <c:v>Of 6 AM to 9 AM</c:v>
                </c:pt>
                <c:pt idx="1">
                  <c:v>Of 6 AM to 6 PM</c:v>
                </c:pt>
                <c:pt idx="2">
                  <c:v>Of 6 AM to 9 AM and of 3 PM to 6 PM</c:v>
                </c:pt>
                <c:pt idx="3">
                  <c:v>of 6 AM to 8 PM</c:v>
                </c:pt>
                <c:pt idx="4">
                  <c:v>Of 6 AM to 11 PM</c:v>
                </c:pt>
                <c:pt idx="5">
                  <c:v>Of 6 AM to 3 AM</c:v>
                </c:pt>
              </c:strCache>
            </c:strRef>
          </c:cat>
          <c:val>
            <c:numRef>
              <c:f>'15'!$L$4:$L$9</c:f>
              <c:numCache>
                <c:formatCode>0.000</c:formatCode>
                <c:ptCount val="6"/>
                <c:pt idx="0">
                  <c:v>0</c:v>
                </c:pt>
                <c:pt idx="1">
                  <c:v>0.15384615384615513</c:v>
                </c:pt>
                <c:pt idx="2">
                  <c:v>0</c:v>
                </c:pt>
                <c:pt idx="3">
                  <c:v>0.3846153846153848</c:v>
                </c:pt>
                <c:pt idx="4">
                  <c:v>0.30769230769230782</c:v>
                </c:pt>
                <c:pt idx="5">
                  <c:v>0.15384615384615513</c:v>
                </c:pt>
              </c:numCache>
            </c:numRef>
          </c:val>
        </c:ser>
        <c:ser>
          <c:idx val="2"/>
          <c:order val="2"/>
          <c:tx>
            <c:strRef>
              <c:f>'15'!$M$3</c:f>
              <c:strCache>
                <c:ptCount val="1"/>
                <c:pt idx="0">
                  <c:v>Potential user</c:v>
                </c:pt>
              </c:strCache>
            </c:strRef>
          </c:tx>
          <c:cat>
            <c:strRef>
              <c:f>'15'!$J$4:$J$9</c:f>
              <c:strCache>
                <c:ptCount val="6"/>
                <c:pt idx="0">
                  <c:v>Of 6 AM to 9 AM</c:v>
                </c:pt>
                <c:pt idx="1">
                  <c:v>Of 6 AM to 6 PM</c:v>
                </c:pt>
                <c:pt idx="2">
                  <c:v>Of 6 AM to 9 AM and of 3 PM to 6 PM</c:v>
                </c:pt>
                <c:pt idx="3">
                  <c:v>of 6 AM to 8 PM</c:v>
                </c:pt>
                <c:pt idx="4">
                  <c:v>Of 6 AM to 11 PM</c:v>
                </c:pt>
                <c:pt idx="5">
                  <c:v>Of 6 AM to 3 AM</c:v>
                </c:pt>
              </c:strCache>
            </c:strRef>
          </c:cat>
          <c:val>
            <c:numRef>
              <c:f>'15'!$M$4:$M$9</c:f>
              <c:numCache>
                <c:formatCode>0.000</c:formatCode>
                <c:ptCount val="6"/>
                <c:pt idx="0">
                  <c:v>0</c:v>
                </c:pt>
                <c:pt idx="1">
                  <c:v>0.14285714285714401</c:v>
                </c:pt>
                <c:pt idx="2">
                  <c:v>0.28571428571428792</c:v>
                </c:pt>
                <c:pt idx="3">
                  <c:v>0.28571428571428792</c:v>
                </c:pt>
                <c:pt idx="4">
                  <c:v>0.21428571428571427</c:v>
                </c:pt>
                <c:pt idx="5">
                  <c:v>7.1428571428571425E-2</c:v>
                </c:pt>
              </c:numCache>
            </c:numRef>
          </c:val>
        </c:ser>
        <c:ser>
          <c:idx val="3"/>
          <c:order val="3"/>
          <c:tx>
            <c:strRef>
              <c:f>'15'!$N$3</c:f>
              <c:strCache>
                <c:ptCount val="1"/>
                <c:pt idx="0">
                  <c:v>Auto captive</c:v>
                </c:pt>
              </c:strCache>
            </c:strRef>
          </c:tx>
          <c:cat>
            <c:strRef>
              <c:f>'15'!$J$4:$J$9</c:f>
              <c:strCache>
                <c:ptCount val="6"/>
                <c:pt idx="0">
                  <c:v>Of 6 AM to 9 AM</c:v>
                </c:pt>
                <c:pt idx="1">
                  <c:v>Of 6 AM to 6 PM</c:v>
                </c:pt>
                <c:pt idx="2">
                  <c:v>Of 6 AM to 9 AM and of 3 PM to 6 PM</c:v>
                </c:pt>
                <c:pt idx="3">
                  <c:v>of 6 AM to 8 PM</c:v>
                </c:pt>
                <c:pt idx="4">
                  <c:v>Of 6 AM to 11 PM</c:v>
                </c:pt>
                <c:pt idx="5">
                  <c:v>Of 6 AM to 3 AM</c:v>
                </c:pt>
              </c:strCache>
            </c:strRef>
          </c:cat>
          <c:val>
            <c:numRef>
              <c:f>'15'!$N$4:$N$9</c:f>
              <c:numCache>
                <c:formatCode>0.000</c:formatCode>
                <c:ptCount val="6"/>
                <c:pt idx="0">
                  <c:v>8.3333333333333343E-2</c:v>
                </c:pt>
                <c:pt idx="1">
                  <c:v>8.3333333333333343E-2</c:v>
                </c:pt>
                <c:pt idx="2">
                  <c:v>0.16666666666666666</c:v>
                </c:pt>
                <c:pt idx="3">
                  <c:v>0.25</c:v>
                </c:pt>
                <c:pt idx="4">
                  <c:v>0.29166666666666857</c:v>
                </c:pt>
                <c:pt idx="5">
                  <c:v>0.125</c:v>
                </c:pt>
              </c:numCache>
            </c:numRef>
          </c:val>
        </c:ser>
        <c:ser>
          <c:idx val="4"/>
          <c:order val="4"/>
          <c:tx>
            <c:strRef>
              <c:f>'15'!$O$3</c:f>
              <c:strCache>
                <c:ptCount val="1"/>
                <c:pt idx="0">
                  <c:v>Potential user auto captive</c:v>
                </c:pt>
              </c:strCache>
            </c:strRef>
          </c:tx>
          <c:cat>
            <c:strRef>
              <c:f>'15'!$J$4:$J$9</c:f>
              <c:strCache>
                <c:ptCount val="6"/>
                <c:pt idx="0">
                  <c:v>Of 6 AM to 9 AM</c:v>
                </c:pt>
                <c:pt idx="1">
                  <c:v>Of 6 AM to 6 PM</c:v>
                </c:pt>
                <c:pt idx="2">
                  <c:v>Of 6 AM to 9 AM and of 3 PM to 6 PM</c:v>
                </c:pt>
                <c:pt idx="3">
                  <c:v>of 6 AM to 8 PM</c:v>
                </c:pt>
                <c:pt idx="4">
                  <c:v>Of 6 AM to 11 PM</c:v>
                </c:pt>
                <c:pt idx="5">
                  <c:v>Of 6 AM to 3 AM</c:v>
                </c:pt>
              </c:strCache>
            </c:strRef>
          </c:cat>
          <c:val>
            <c:numRef>
              <c:f>'15'!$O$4:$O$9</c:f>
              <c:numCache>
                <c:formatCode>0.000</c:formatCode>
                <c:ptCount val="6"/>
                <c:pt idx="0">
                  <c:v>6.0000000000000032E-2</c:v>
                </c:pt>
                <c:pt idx="1">
                  <c:v>0.12000000000000002</c:v>
                </c:pt>
                <c:pt idx="2">
                  <c:v>0.1</c:v>
                </c:pt>
                <c:pt idx="3">
                  <c:v>0.26</c:v>
                </c:pt>
                <c:pt idx="4">
                  <c:v>0.2</c:v>
                </c:pt>
                <c:pt idx="5">
                  <c:v>0.26</c:v>
                </c:pt>
              </c:numCache>
            </c:numRef>
          </c:val>
        </c:ser>
        <c:shape val="box"/>
        <c:axId val="68402560"/>
        <c:axId val="68412544"/>
        <c:axId val="0"/>
      </c:bar3DChart>
      <c:catAx>
        <c:axId val="68402560"/>
        <c:scaling>
          <c:orientation val="minMax"/>
        </c:scaling>
        <c:axPos val="b"/>
        <c:tickLblPos val="nextTo"/>
        <c:crossAx val="68412544"/>
        <c:crosses val="autoZero"/>
        <c:auto val="1"/>
        <c:lblAlgn val="ctr"/>
        <c:lblOffset val="100"/>
      </c:catAx>
      <c:valAx>
        <c:axId val="68412544"/>
        <c:scaling>
          <c:orientation val="minMax"/>
        </c:scaling>
        <c:axPos val="l"/>
        <c:majorGridlines/>
        <c:numFmt formatCode="0%" sourceLinked="0"/>
        <c:tickLblPos val="nextTo"/>
        <c:crossAx val="68402560"/>
        <c:crosses val="autoZero"/>
        <c:crossBetween val="between"/>
      </c:valAx>
    </c:plotArea>
    <c:legend>
      <c:legendPos val="r"/>
      <c:layout>
        <c:manualLayout>
          <c:xMode val="edge"/>
          <c:yMode val="edge"/>
          <c:x val="0.80134084563258878"/>
          <c:y val="0.15936003049123987"/>
          <c:w val="0.18508142184874549"/>
          <c:h val="0.68127993901752393"/>
        </c:manualLayout>
      </c:layout>
    </c:legend>
    <c:plotVisOnly val="1"/>
  </c:chart>
  <c:spPr>
    <a:ln>
      <a:noFill/>
    </a:ln>
  </c:spPr>
  <c:txPr>
    <a:bodyPr/>
    <a:lstStyle/>
    <a:p>
      <a:pPr>
        <a:defRPr sz="1100">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s-PR" sz="1600"/>
              <a:t>Minutos</a:t>
            </a:r>
          </a:p>
        </c:rich>
      </c:tx>
      <c:layout>
        <c:manualLayout>
          <c:xMode val="edge"/>
          <c:yMode val="edge"/>
          <c:x val="0.14223109634643774"/>
          <c:y val="0.11145125289109291"/>
        </c:manualLayout>
      </c:layout>
    </c:title>
    <c:view3D>
      <c:rAngAx val="1"/>
    </c:view3D>
    <c:plotArea>
      <c:layout/>
      <c:bar3DChart>
        <c:barDir val="bar"/>
        <c:grouping val="stacked"/>
        <c:ser>
          <c:idx val="0"/>
          <c:order val="0"/>
          <c:tx>
            <c:strRef>
              <c:f>Hoja1!$B$10</c:f>
              <c:strCache>
                <c:ptCount val="1"/>
                <c:pt idx="0">
                  <c:v>0-10</c:v>
                </c:pt>
              </c:strCache>
            </c:strRef>
          </c:tx>
          <c:dLbls>
            <c:dLbl>
              <c:idx val="1"/>
              <c:layout>
                <c:manualLayout>
                  <c:x val="1.2597806592918247E-2"/>
                  <c:y val="0.10582157538051329"/>
                </c:manualLayout>
              </c:layout>
              <c:showVal val="1"/>
            </c:dLbl>
            <c:showVal val="1"/>
          </c:dLbls>
          <c:cat>
            <c:strRef>
              <c:f>Hoja1!$A$11:$A$12</c:f>
              <c:strCache>
                <c:ptCount val="2"/>
                <c:pt idx="0">
                  <c:v>Preferencia</c:v>
                </c:pt>
                <c:pt idx="1">
                  <c:v>Percecion</c:v>
                </c:pt>
              </c:strCache>
            </c:strRef>
          </c:cat>
          <c:val>
            <c:numRef>
              <c:f>Hoja1!$B$11:$B$12</c:f>
              <c:numCache>
                <c:formatCode>0%</c:formatCode>
                <c:ptCount val="2"/>
                <c:pt idx="0">
                  <c:v>0.45</c:v>
                </c:pt>
                <c:pt idx="1">
                  <c:v>2.0000000000000004E-2</c:v>
                </c:pt>
              </c:numCache>
            </c:numRef>
          </c:val>
        </c:ser>
        <c:ser>
          <c:idx val="1"/>
          <c:order val="1"/>
          <c:tx>
            <c:strRef>
              <c:f>Hoja1!$C$10</c:f>
              <c:strCache>
                <c:ptCount val="1"/>
                <c:pt idx="0">
                  <c:v>10-15.</c:v>
                </c:pt>
              </c:strCache>
            </c:strRef>
          </c:tx>
          <c:cat>
            <c:strRef>
              <c:f>Hoja1!$A$11:$A$12</c:f>
              <c:strCache>
                <c:ptCount val="2"/>
                <c:pt idx="0">
                  <c:v>Preferencia</c:v>
                </c:pt>
                <c:pt idx="1">
                  <c:v>Percecion</c:v>
                </c:pt>
              </c:strCache>
            </c:strRef>
          </c:cat>
          <c:val>
            <c:numRef>
              <c:f>Hoja1!$C$11:$C$12</c:f>
              <c:numCache>
                <c:formatCode>0%</c:formatCode>
                <c:ptCount val="2"/>
                <c:pt idx="0">
                  <c:v>0.33000000000000007</c:v>
                </c:pt>
                <c:pt idx="1">
                  <c:v>0.12000000000000001</c:v>
                </c:pt>
              </c:numCache>
            </c:numRef>
          </c:val>
        </c:ser>
        <c:ser>
          <c:idx val="2"/>
          <c:order val="2"/>
          <c:tx>
            <c:strRef>
              <c:f>Hoja1!$D$10</c:f>
              <c:strCache>
                <c:ptCount val="1"/>
                <c:pt idx="0">
                  <c:v>15-20</c:v>
                </c:pt>
              </c:strCache>
            </c:strRef>
          </c:tx>
          <c:cat>
            <c:strRef>
              <c:f>Hoja1!$A$11:$A$12</c:f>
              <c:strCache>
                <c:ptCount val="2"/>
                <c:pt idx="0">
                  <c:v>Preferencia</c:v>
                </c:pt>
                <c:pt idx="1">
                  <c:v>Percecion</c:v>
                </c:pt>
              </c:strCache>
            </c:strRef>
          </c:cat>
          <c:val>
            <c:numRef>
              <c:f>Hoja1!$D$11:$D$12</c:f>
              <c:numCache>
                <c:formatCode>0%</c:formatCode>
                <c:ptCount val="2"/>
                <c:pt idx="0">
                  <c:v>0.16</c:v>
                </c:pt>
                <c:pt idx="1">
                  <c:v>0.13</c:v>
                </c:pt>
              </c:numCache>
            </c:numRef>
          </c:val>
        </c:ser>
        <c:ser>
          <c:idx val="3"/>
          <c:order val="3"/>
          <c:tx>
            <c:strRef>
              <c:f>Hoja1!$E$10</c:f>
              <c:strCache>
                <c:ptCount val="1"/>
                <c:pt idx="0">
                  <c:v>20-30</c:v>
                </c:pt>
              </c:strCache>
            </c:strRef>
          </c:tx>
          <c:dLbls>
            <c:dLbl>
              <c:idx val="0"/>
              <c:layout>
                <c:manualLayout>
                  <c:x val="-9.148086267173821E-3"/>
                  <c:y val="0.1157407407407408"/>
                </c:manualLayout>
              </c:layout>
              <c:showVal val="1"/>
            </c:dLbl>
            <c:showVal val="1"/>
          </c:dLbls>
          <c:cat>
            <c:strRef>
              <c:f>Hoja1!$A$11:$A$12</c:f>
              <c:strCache>
                <c:ptCount val="2"/>
                <c:pt idx="0">
                  <c:v>Preferencia</c:v>
                </c:pt>
                <c:pt idx="1">
                  <c:v>Percecion</c:v>
                </c:pt>
              </c:strCache>
            </c:strRef>
          </c:cat>
          <c:val>
            <c:numRef>
              <c:f>Hoja1!$E$11:$E$12</c:f>
              <c:numCache>
                <c:formatCode>0%</c:formatCode>
                <c:ptCount val="2"/>
                <c:pt idx="0">
                  <c:v>4.0000000000000008E-2</c:v>
                </c:pt>
                <c:pt idx="1">
                  <c:v>0.37000000000000005</c:v>
                </c:pt>
              </c:numCache>
            </c:numRef>
          </c:val>
        </c:ser>
        <c:ser>
          <c:idx val="4"/>
          <c:order val="4"/>
          <c:tx>
            <c:strRef>
              <c:f>Hoja1!$F$10</c:f>
              <c:strCache>
                <c:ptCount val="1"/>
                <c:pt idx="0">
                  <c:v>30-60</c:v>
                </c:pt>
              </c:strCache>
            </c:strRef>
          </c:tx>
          <c:dLbls>
            <c:dLbl>
              <c:idx val="0"/>
              <c:layout>
                <c:manualLayout>
                  <c:x val="4.7241774723444574E-3"/>
                  <c:y val="0"/>
                </c:manualLayout>
              </c:layout>
              <c:showVal val="1"/>
            </c:dLbl>
            <c:showVal val="1"/>
          </c:dLbls>
          <c:cat>
            <c:strRef>
              <c:f>Hoja1!$A$11:$A$12</c:f>
              <c:strCache>
                <c:ptCount val="2"/>
                <c:pt idx="0">
                  <c:v>Preferencia</c:v>
                </c:pt>
                <c:pt idx="1">
                  <c:v>Percecion</c:v>
                </c:pt>
              </c:strCache>
            </c:strRef>
          </c:cat>
          <c:val>
            <c:numRef>
              <c:f>Hoja1!$F$11:$F$12</c:f>
              <c:numCache>
                <c:formatCode>0%</c:formatCode>
                <c:ptCount val="2"/>
                <c:pt idx="0">
                  <c:v>2.0000000000000004E-2</c:v>
                </c:pt>
                <c:pt idx="1">
                  <c:v>0.24000000000000002</c:v>
                </c:pt>
              </c:numCache>
            </c:numRef>
          </c:val>
        </c:ser>
        <c:ser>
          <c:idx val="5"/>
          <c:order val="5"/>
          <c:tx>
            <c:strRef>
              <c:f>Hoja1!$G$10</c:f>
              <c:strCache>
                <c:ptCount val="1"/>
                <c:pt idx="0">
                  <c:v>&gt;60</c:v>
                </c:pt>
              </c:strCache>
            </c:strRef>
          </c:tx>
          <c:dLbls>
            <c:dLbl>
              <c:idx val="0"/>
              <c:layout>
                <c:manualLayout>
                  <c:x val="3.6592345068695305E-2"/>
                  <c:y val="0.1157407407407408"/>
                </c:manualLayout>
              </c:layout>
              <c:showVal val="1"/>
            </c:dLbl>
            <c:showVal val="1"/>
          </c:dLbls>
          <c:cat>
            <c:strRef>
              <c:f>Hoja1!$A$11:$A$12</c:f>
              <c:strCache>
                <c:ptCount val="2"/>
                <c:pt idx="0">
                  <c:v>Preferencia</c:v>
                </c:pt>
                <c:pt idx="1">
                  <c:v>Percecion</c:v>
                </c:pt>
              </c:strCache>
            </c:strRef>
          </c:cat>
          <c:val>
            <c:numRef>
              <c:f>Hoja1!$G$11:$G$12</c:f>
              <c:numCache>
                <c:formatCode>0%</c:formatCode>
                <c:ptCount val="2"/>
                <c:pt idx="0">
                  <c:v>0</c:v>
                </c:pt>
                <c:pt idx="1">
                  <c:v>0.12000000000000001</c:v>
                </c:pt>
              </c:numCache>
            </c:numRef>
          </c:val>
        </c:ser>
        <c:dLbls>
          <c:showVal val="1"/>
        </c:dLbls>
        <c:gapWidth val="95"/>
        <c:gapDepth val="95"/>
        <c:shape val="box"/>
        <c:axId val="73768320"/>
        <c:axId val="73806976"/>
        <c:axId val="0"/>
      </c:bar3DChart>
      <c:catAx>
        <c:axId val="73768320"/>
        <c:scaling>
          <c:orientation val="minMax"/>
        </c:scaling>
        <c:axPos val="l"/>
        <c:majorTickMark val="none"/>
        <c:tickLblPos val="nextTo"/>
        <c:txPr>
          <a:bodyPr/>
          <a:lstStyle/>
          <a:p>
            <a:pPr>
              <a:defRPr sz="1400"/>
            </a:pPr>
            <a:endParaRPr lang="en-US"/>
          </a:p>
        </c:txPr>
        <c:crossAx val="73806976"/>
        <c:crosses val="autoZero"/>
        <c:auto val="1"/>
        <c:lblAlgn val="ctr"/>
        <c:lblOffset val="100"/>
      </c:catAx>
      <c:valAx>
        <c:axId val="73806976"/>
        <c:scaling>
          <c:orientation val="minMax"/>
        </c:scaling>
        <c:delete val="1"/>
        <c:axPos val="b"/>
        <c:numFmt formatCode="0%" sourceLinked="0"/>
        <c:majorTickMark val="none"/>
        <c:tickLblPos val="none"/>
        <c:crossAx val="73768320"/>
        <c:crosses val="autoZero"/>
        <c:crossBetween val="between"/>
      </c:valAx>
    </c:plotArea>
    <c:legend>
      <c:legendPos val="t"/>
      <c:layout>
        <c:manualLayout>
          <c:xMode val="edge"/>
          <c:yMode val="edge"/>
          <c:x val="0.25761931709968738"/>
          <c:y val="0.10645932503226137"/>
          <c:w val="0.62648656597679608"/>
          <c:h val="6.793646859750628E-2"/>
        </c:manualLayout>
      </c:layout>
      <c:txPr>
        <a:bodyPr/>
        <a:lstStyle/>
        <a:p>
          <a:pPr>
            <a:defRPr sz="1600"/>
          </a:pPr>
          <a:endParaRPr lang="en-US"/>
        </a:p>
      </c:txPr>
    </c:legend>
    <c:plotVisOnly val="1"/>
  </c:chart>
  <c:txPr>
    <a:bodyPr/>
    <a:lstStyle/>
    <a:p>
      <a:pPr>
        <a:defRPr sz="12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7.1248604592989165E-2"/>
          <c:y val="5.1400554097404488E-2"/>
          <c:w val="0.76348943976686068"/>
          <c:h val="0.68521580635753865"/>
        </c:manualLayout>
      </c:layout>
      <c:bar3DChart>
        <c:barDir val="col"/>
        <c:grouping val="clustered"/>
        <c:ser>
          <c:idx val="0"/>
          <c:order val="0"/>
          <c:tx>
            <c:strRef>
              <c:f>Hoja1!$P$1</c:f>
              <c:strCache>
                <c:ptCount val="1"/>
                <c:pt idx="0">
                  <c:v>Captive rider</c:v>
                </c:pt>
              </c:strCache>
            </c:strRef>
          </c:tx>
          <c:cat>
            <c:strRef>
              <c:f>Hoja1!$O$2:$O$9</c:f>
              <c:strCache>
                <c:ptCount val="8"/>
                <c:pt idx="0">
                  <c:v>Less of 2 mintes</c:v>
                </c:pt>
                <c:pt idx="1">
                  <c:v>Of 2 to 5 minutes</c:v>
                </c:pt>
                <c:pt idx="2">
                  <c:v>Of 6 to 10 minutes</c:v>
                </c:pt>
                <c:pt idx="3">
                  <c:v>Of 11 to 15 minutes</c:v>
                </c:pt>
                <c:pt idx="4">
                  <c:v>Of 16 to 20 minutes</c:v>
                </c:pt>
                <c:pt idx="5">
                  <c:v>Of 21 to 30 minutes</c:v>
                </c:pt>
                <c:pt idx="6">
                  <c:v>More of 31 minutes</c:v>
                </c:pt>
                <c:pt idx="7">
                  <c:v>I am not willing to walk</c:v>
                </c:pt>
              </c:strCache>
            </c:strRef>
          </c:cat>
          <c:val>
            <c:numRef>
              <c:f>Hoja1!$P$2:$P$9</c:f>
              <c:numCache>
                <c:formatCode>0.000</c:formatCode>
                <c:ptCount val="8"/>
                <c:pt idx="0">
                  <c:v>0</c:v>
                </c:pt>
                <c:pt idx="1">
                  <c:v>0.46153846153846323</c:v>
                </c:pt>
                <c:pt idx="2">
                  <c:v>0.46153846153846323</c:v>
                </c:pt>
                <c:pt idx="3">
                  <c:v>7.6923076923076927E-2</c:v>
                </c:pt>
                <c:pt idx="4">
                  <c:v>0</c:v>
                </c:pt>
                <c:pt idx="5">
                  <c:v>0</c:v>
                </c:pt>
                <c:pt idx="6">
                  <c:v>0</c:v>
                </c:pt>
                <c:pt idx="7">
                  <c:v>0</c:v>
                </c:pt>
              </c:numCache>
            </c:numRef>
          </c:val>
        </c:ser>
        <c:ser>
          <c:idx val="1"/>
          <c:order val="1"/>
          <c:tx>
            <c:strRef>
              <c:f>Hoja1!$Q$1</c:f>
              <c:strCache>
                <c:ptCount val="1"/>
                <c:pt idx="0">
                  <c:v>Choice rider</c:v>
                </c:pt>
              </c:strCache>
            </c:strRef>
          </c:tx>
          <c:cat>
            <c:strRef>
              <c:f>Hoja1!$O$2:$O$9</c:f>
              <c:strCache>
                <c:ptCount val="8"/>
                <c:pt idx="0">
                  <c:v>Less of 2 mintes</c:v>
                </c:pt>
                <c:pt idx="1">
                  <c:v>Of 2 to 5 minutes</c:v>
                </c:pt>
                <c:pt idx="2">
                  <c:v>Of 6 to 10 minutes</c:v>
                </c:pt>
                <c:pt idx="3">
                  <c:v>Of 11 to 15 minutes</c:v>
                </c:pt>
                <c:pt idx="4">
                  <c:v>Of 16 to 20 minutes</c:v>
                </c:pt>
                <c:pt idx="5">
                  <c:v>Of 21 to 30 minutes</c:v>
                </c:pt>
                <c:pt idx="6">
                  <c:v>More of 31 minutes</c:v>
                </c:pt>
                <c:pt idx="7">
                  <c:v>I am not willing to walk</c:v>
                </c:pt>
              </c:strCache>
            </c:strRef>
          </c:cat>
          <c:val>
            <c:numRef>
              <c:f>Hoja1!$Q$2:$Q$9</c:f>
              <c:numCache>
                <c:formatCode>0.000</c:formatCode>
                <c:ptCount val="8"/>
                <c:pt idx="0">
                  <c:v>8.3832335329341548E-2</c:v>
                </c:pt>
                <c:pt idx="1">
                  <c:v>0.35928143712575017</c:v>
                </c:pt>
                <c:pt idx="2">
                  <c:v>0.30538922155688825</c:v>
                </c:pt>
                <c:pt idx="3">
                  <c:v>0.15568862275449141</c:v>
                </c:pt>
                <c:pt idx="4">
                  <c:v>5.9880239520958417E-2</c:v>
                </c:pt>
                <c:pt idx="5">
                  <c:v>2.3952095808383235E-2</c:v>
                </c:pt>
                <c:pt idx="6">
                  <c:v>5.9880239520958512E-3</c:v>
                </c:pt>
                <c:pt idx="7">
                  <c:v>5.9880239520958512E-3</c:v>
                </c:pt>
              </c:numCache>
            </c:numRef>
          </c:val>
        </c:ser>
        <c:ser>
          <c:idx val="2"/>
          <c:order val="2"/>
          <c:tx>
            <c:strRef>
              <c:f>Hoja1!$R$1</c:f>
              <c:strCache>
                <c:ptCount val="1"/>
                <c:pt idx="0">
                  <c:v>Potential User</c:v>
                </c:pt>
              </c:strCache>
            </c:strRef>
          </c:tx>
          <c:cat>
            <c:strRef>
              <c:f>Hoja1!$O$2:$O$9</c:f>
              <c:strCache>
                <c:ptCount val="8"/>
                <c:pt idx="0">
                  <c:v>Less of 2 mintes</c:v>
                </c:pt>
                <c:pt idx="1">
                  <c:v>Of 2 to 5 minutes</c:v>
                </c:pt>
                <c:pt idx="2">
                  <c:v>Of 6 to 10 minutes</c:v>
                </c:pt>
                <c:pt idx="3">
                  <c:v>Of 11 to 15 minutes</c:v>
                </c:pt>
                <c:pt idx="4">
                  <c:v>Of 16 to 20 minutes</c:v>
                </c:pt>
                <c:pt idx="5">
                  <c:v>Of 21 to 30 minutes</c:v>
                </c:pt>
                <c:pt idx="6">
                  <c:v>More of 31 minutes</c:v>
                </c:pt>
                <c:pt idx="7">
                  <c:v>I am not willing to walk</c:v>
                </c:pt>
              </c:strCache>
            </c:strRef>
          </c:cat>
          <c:val>
            <c:numRef>
              <c:f>Hoja1!$R$2:$R$9</c:f>
              <c:numCache>
                <c:formatCode>0.000</c:formatCode>
                <c:ptCount val="8"/>
                <c:pt idx="0">
                  <c:v>0.14285714285714401</c:v>
                </c:pt>
                <c:pt idx="1">
                  <c:v>0.10714285714285714</c:v>
                </c:pt>
                <c:pt idx="2">
                  <c:v>0.53571428571428559</c:v>
                </c:pt>
                <c:pt idx="3">
                  <c:v>0.17857142857142982</c:v>
                </c:pt>
                <c:pt idx="4">
                  <c:v>3.5714285714285712E-2</c:v>
                </c:pt>
                <c:pt idx="5">
                  <c:v>0</c:v>
                </c:pt>
                <c:pt idx="6">
                  <c:v>0</c:v>
                </c:pt>
                <c:pt idx="7">
                  <c:v>0</c:v>
                </c:pt>
              </c:numCache>
            </c:numRef>
          </c:val>
        </c:ser>
        <c:ser>
          <c:idx val="3"/>
          <c:order val="3"/>
          <c:tx>
            <c:strRef>
              <c:f>Hoja1!$S$1</c:f>
              <c:strCache>
                <c:ptCount val="1"/>
                <c:pt idx="0">
                  <c:v>Auto captive</c:v>
                </c:pt>
              </c:strCache>
            </c:strRef>
          </c:tx>
          <c:cat>
            <c:strRef>
              <c:f>Hoja1!$O$2:$O$9</c:f>
              <c:strCache>
                <c:ptCount val="8"/>
                <c:pt idx="0">
                  <c:v>Less of 2 mintes</c:v>
                </c:pt>
                <c:pt idx="1">
                  <c:v>Of 2 to 5 minutes</c:v>
                </c:pt>
                <c:pt idx="2">
                  <c:v>Of 6 to 10 minutes</c:v>
                </c:pt>
                <c:pt idx="3">
                  <c:v>Of 11 to 15 minutes</c:v>
                </c:pt>
                <c:pt idx="4">
                  <c:v>Of 16 to 20 minutes</c:v>
                </c:pt>
                <c:pt idx="5">
                  <c:v>Of 21 to 30 minutes</c:v>
                </c:pt>
                <c:pt idx="6">
                  <c:v>More of 31 minutes</c:v>
                </c:pt>
                <c:pt idx="7">
                  <c:v>I am not willing to walk</c:v>
                </c:pt>
              </c:strCache>
            </c:strRef>
          </c:cat>
          <c:val>
            <c:numRef>
              <c:f>Hoja1!$S$2:$S$9</c:f>
              <c:numCache>
                <c:formatCode>0.000</c:formatCode>
                <c:ptCount val="8"/>
                <c:pt idx="0">
                  <c:v>0.20833333333333426</c:v>
                </c:pt>
                <c:pt idx="1">
                  <c:v>0.5</c:v>
                </c:pt>
                <c:pt idx="2">
                  <c:v>0.29166666666666857</c:v>
                </c:pt>
                <c:pt idx="3">
                  <c:v>0</c:v>
                </c:pt>
                <c:pt idx="4">
                  <c:v>0</c:v>
                </c:pt>
                <c:pt idx="5">
                  <c:v>0</c:v>
                </c:pt>
                <c:pt idx="6">
                  <c:v>0</c:v>
                </c:pt>
                <c:pt idx="7">
                  <c:v>0</c:v>
                </c:pt>
              </c:numCache>
            </c:numRef>
          </c:val>
        </c:ser>
        <c:ser>
          <c:idx val="4"/>
          <c:order val="4"/>
          <c:tx>
            <c:strRef>
              <c:f>Hoja1!$T$1</c:f>
              <c:strCache>
                <c:ptCount val="1"/>
                <c:pt idx="0">
                  <c:v>Potential user auto captive</c:v>
                </c:pt>
              </c:strCache>
            </c:strRef>
          </c:tx>
          <c:cat>
            <c:strRef>
              <c:f>Hoja1!$O$2:$O$9</c:f>
              <c:strCache>
                <c:ptCount val="8"/>
                <c:pt idx="0">
                  <c:v>Less of 2 mintes</c:v>
                </c:pt>
                <c:pt idx="1">
                  <c:v>Of 2 to 5 minutes</c:v>
                </c:pt>
                <c:pt idx="2">
                  <c:v>Of 6 to 10 minutes</c:v>
                </c:pt>
                <c:pt idx="3">
                  <c:v>Of 11 to 15 minutes</c:v>
                </c:pt>
                <c:pt idx="4">
                  <c:v>Of 16 to 20 minutes</c:v>
                </c:pt>
                <c:pt idx="5">
                  <c:v>Of 21 to 30 minutes</c:v>
                </c:pt>
                <c:pt idx="6">
                  <c:v>More of 31 minutes</c:v>
                </c:pt>
                <c:pt idx="7">
                  <c:v>I am not willing to walk</c:v>
                </c:pt>
              </c:strCache>
            </c:strRef>
          </c:cat>
          <c:val>
            <c:numRef>
              <c:f>Hoja1!$T$2:$T$9</c:f>
              <c:numCache>
                <c:formatCode>0.000</c:formatCode>
                <c:ptCount val="8"/>
                <c:pt idx="0">
                  <c:v>0.10204081632653061</c:v>
                </c:pt>
                <c:pt idx="1">
                  <c:v>0.34693877551020602</c:v>
                </c:pt>
                <c:pt idx="2">
                  <c:v>0.38775510204081631</c:v>
                </c:pt>
                <c:pt idx="3">
                  <c:v>0.14285714285714401</c:v>
                </c:pt>
                <c:pt idx="4">
                  <c:v>2.0408163265306142E-2</c:v>
                </c:pt>
                <c:pt idx="5">
                  <c:v>0</c:v>
                </c:pt>
                <c:pt idx="6">
                  <c:v>0</c:v>
                </c:pt>
                <c:pt idx="7">
                  <c:v>0</c:v>
                </c:pt>
              </c:numCache>
            </c:numRef>
          </c:val>
        </c:ser>
        <c:shape val="box"/>
        <c:axId val="73847936"/>
        <c:axId val="73849472"/>
        <c:axId val="0"/>
      </c:bar3DChart>
      <c:catAx>
        <c:axId val="73847936"/>
        <c:scaling>
          <c:orientation val="minMax"/>
        </c:scaling>
        <c:axPos val="b"/>
        <c:tickLblPos val="nextTo"/>
        <c:crossAx val="73849472"/>
        <c:crosses val="autoZero"/>
        <c:auto val="1"/>
        <c:lblAlgn val="ctr"/>
        <c:lblOffset val="100"/>
      </c:catAx>
      <c:valAx>
        <c:axId val="73849472"/>
        <c:scaling>
          <c:orientation val="minMax"/>
        </c:scaling>
        <c:axPos val="l"/>
        <c:majorGridlines/>
        <c:numFmt formatCode="0%" sourceLinked="0"/>
        <c:tickLblPos val="nextTo"/>
        <c:crossAx val="73847936"/>
        <c:crosses val="autoZero"/>
        <c:crossBetween val="between"/>
        <c:majorUnit val="0.05"/>
      </c:valAx>
      <c:spPr>
        <a:ln>
          <a:noFill/>
        </a:ln>
      </c:spPr>
    </c:plotArea>
    <c:legend>
      <c:legendPos val="r"/>
      <c:layout>
        <c:manualLayout>
          <c:xMode val="edge"/>
          <c:yMode val="edge"/>
          <c:x val="0.8504119122159296"/>
          <c:y val="0.10089202391367809"/>
          <c:w val="0.13820825521137736"/>
          <c:h val="0.75671718306389779"/>
        </c:manualLayout>
      </c:layout>
    </c:legend>
    <c:plotVisOnly val="1"/>
  </c:chart>
  <c:spPr>
    <a:ln>
      <a:noFill/>
    </a:ln>
  </c:spPr>
  <c:txPr>
    <a:bodyPr/>
    <a:lstStyle/>
    <a:p>
      <a:pPr>
        <a:defRPr sz="12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s-ES_tradnl" sz="1400" dirty="0" smtClean="0"/>
              <a:t>Preferencias en los componentes</a:t>
            </a:r>
            <a:r>
              <a:rPr lang="es-ES_tradnl" sz="1400" baseline="0" dirty="0" smtClean="0"/>
              <a:t> de viaje de los usuarios Cautivos</a:t>
            </a:r>
            <a:endParaRPr lang="es-PR" sz="1400" dirty="0"/>
          </a:p>
        </c:rich>
      </c:tx>
    </c:title>
    <c:view3D>
      <c:rAngAx val="1"/>
    </c:view3D>
    <c:sideWall>
      <c:spPr>
        <a:ln>
          <a:solidFill>
            <a:schemeClr val="accent1"/>
          </a:solidFill>
        </a:ln>
      </c:spPr>
    </c:sideWall>
    <c:backWall>
      <c:spPr>
        <a:ln>
          <a:solidFill>
            <a:schemeClr val="accent1"/>
          </a:solidFill>
        </a:ln>
      </c:spPr>
    </c:backWall>
    <c:plotArea>
      <c:layout/>
      <c:bar3DChart>
        <c:barDir val="bar"/>
        <c:grouping val="clustered"/>
        <c:ser>
          <c:idx val="0"/>
          <c:order val="0"/>
          <c:cat>
            <c:strRef>
              <c:f>'16'!$M$30:$M$34</c:f>
              <c:strCache>
                <c:ptCount val="5"/>
                <c:pt idx="0">
                  <c:v>Travel by system</c:v>
                </c:pt>
                <c:pt idx="1">
                  <c:v>Walk to transit stop and to transit destanitaion</c:v>
                </c:pt>
                <c:pt idx="2">
                  <c:v>Trip planning</c:v>
                </c:pt>
                <c:pt idx="3">
                  <c:v>Wait at transit stop and transfer</c:v>
                </c:pt>
                <c:pt idx="4">
                  <c:v>Cost</c:v>
                </c:pt>
              </c:strCache>
            </c:strRef>
          </c:cat>
          <c:val>
            <c:numRef>
              <c:f>'16'!$N$30:$N$34</c:f>
              <c:numCache>
                <c:formatCode>General</c:formatCode>
                <c:ptCount val="5"/>
                <c:pt idx="0">
                  <c:v>0.35897435897436136</c:v>
                </c:pt>
                <c:pt idx="1">
                  <c:v>0.34615384615384631</c:v>
                </c:pt>
                <c:pt idx="2">
                  <c:v>0.16346153846153849</c:v>
                </c:pt>
                <c:pt idx="3">
                  <c:v>0.15384615384615519</c:v>
                </c:pt>
                <c:pt idx="4">
                  <c:v>7.6923076923076927E-2</c:v>
                </c:pt>
              </c:numCache>
            </c:numRef>
          </c:val>
        </c:ser>
        <c:shape val="cylinder"/>
        <c:axId val="73903488"/>
        <c:axId val="73913472"/>
        <c:axId val="0"/>
      </c:bar3DChart>
      <c:catAx>
        <c:axId val="73903488"/>
        <c:scaling>
          <c:orientation val="maxMin"/>
        </c:scaling>
        <c:axPos val="l"/>
        <c:majorTickMark val="none"/>
        <c:tickLblPos val="nextTo"/>
        <c:crossAx val="73913472"/>
        <c:crosses val="autoZero"/>
        <c:auto val="1"/>
        <c:lblAlgn val="ctr"/>
        <c:lblOffset val="100"/>
      </c:catAx>
      <c:valAx>
        <c:axId val="73913472"/>
        <c:scaling>
          <c:orientation val="minMax"/>
        </c:scaling>
        <c:axPos val="t"/>
        <c:majorGridlines/>
        <c:numFmt formatCode="0%" sourceLinked="0"/>
        <c:majorTickMark val="none"/>
        <c:tickLblPos val="nextTo"/>
        <c:spPr>
          <a:ln w="9525">
            <a:solidFill>
              <a:schemeClr val="tx1"/>
            </a:solidFill>
          </a:ln>
        </c:spPr>
        <c:crossAx val="73903488"/>
        <c:crosses val="autoZero"/>
        <c:crossBetween val="between"/>
        <c:majorUnit val="0.05"/>
      </c:valAx>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s-PR" sz="1400" dirty="0" smtClean="0"/>
              <a:t>Preferencias en las características de sistemas de transportación de los usuarios Cautivos</a:t>
            </a:r>
            <a:endParaRPr lang="es-PR" sz="1400" dirty="0"/>
          </a:p>
        </c:rich>
      </c:tx>
    </c:title>
    <c:view3D>
      <c:rAngAx val="1"/>
    </c:view3D>
    <c:plotArea>
      <c:layout/>
      <c:bar3DChart>
        <c:barDir val="bar"/>
        <c:grouping val="clustered"/>
        <c:ser>
          <c:idx val="0"/>
          <c:order val="0"/>
          <c:cat>
            <c:strRef>
              <c:f>'16'!$I$30:$I$34</c:f>
              <c:strCache>
                <c:ptCount val="5"/>
                <c:pt idx="0">
                  <c:v>Cleaness and comfot in the vehicles</c:v>
                </c:pt>
                <c:pt idx="1">
                  <c:v>Reliability</c:v>
                </c:pt>
                <c:pt idx="2">
                  <c:v>Operator kiddness</c:v>
                </c:pt>
                <c:pt idx="3">
                  <c:v>Vehicles whit amenities</c:v>
                </c:pt>
                <c:pt idx="4">
                  <c:v>Passenger loading</c:v>
                </c:pt>
              </c:strCache>
            </c:strRef>
          </c:cat>
          <c:val>
            <c:numRef>
              <c:f>'16'!$K$30:$K$34</c:f>
              <c:numCache>
                <c:formatCode>General</c:formatCode>
                <c:ptCount val="5"/>
                <c:pt idx="0">
                  <c:v>0.69230769230769262</c:v>
                </c:pt>
                <c:pt idx="1">
                  <c:v>0.69230769230769262</c:v>
                </c:pt>
                <c:pt idx="2">
                  <c:v>0.3846153846153848</c:v>
                </c:pt>
                <c:pt idx="3">
                  <c:v>0.3846153846153848</c:v>
                </c:pt>
                <c:pt idx="4">
                  <c:v>0.30769230769230782</c:v>
                </c:pt>
              </c:numCache>
            </c:numRef>
          </c:val>
        </c:ser>
        <c:shape val="cylinder"/>
        <c:axId val="73945856"/>
        <c:axId val="73947392"/>
        <c:axId val="0"/>
      </c:bar3DChart>
      <c:catAx>
        <c:axId val="73945856"/>
        <c:scaling>
          <c:orientation val="maxMin"/>
        </c:scaling>
        <c:axPos val="l"/>
        <c:numFmt formatCode="0%" sourceLinked="0"/>
        <c:majorTickMark val="none"/>
        <c:tickLblPos val="nextTo"/>
        <c:crossAx val="73947392"/>
        <c:crosses val="autoZero"/>
        <c:auto val="1"/>
        <c:lblAlgn val="ctr"/>
        <c:lblOffset val="100"/>
      </c:catAx>
      <c:valAx>
        <c:axId val="73947392"/>
        <c:scaling>
          <c:orientation val="minMax"/>
        </c:scaling>
        <c:axPos val="t"/>
        <c:majorGridlines/>
        <c:numFmt formatCode="0%" sourceLinked="0"/>
        <c:majorTickMark val="none"/>
        <c:tickLblPos val="nextTo"/>
        <c:crossAx val="73945856"/>
        <c:crosses val="autoZero"/>
        <c:crossBetween val="between"/>
      </c:valAx>
    </c:plotArea>
    <c:plotVisOnly val="1"/>
  </c:chart>
  <c:spPr>
    <a:ln>
      <a:noFill/>
    </a:ln>
  </c:spPr>
  <c:txPr>
    <a:bodyPr/>
    <a:lstStyle/>
    <a:p>
      <a:pPr>
        <a:defRPr>
          <a:latin typeface="Times New Roman"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72096-2BD8-4D1A-9BFD-442AC45712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R"/>
        </a:p>
      </dgm:t>
    </dgm:pt>
    <dgm:pt modelId="{EFC65A32-1449-4A9B-9EC5-4E0B0AB50825}">
      <dgm:prSet phldrT="[Texto]" custT="1"/>
      <dgm:spPr/>
      <dgm:t>
        <a:bodyPr/>
        <a:lstStyle/>
        <a:p>
          <a:r>
            <a:rPr lang="es-ES_tradnl" sz="1100" dirty="0" smtClean="0"/>
            <a:t>Metodologías de evaluación</a:t>
          </a:r>
          <a:endParaRPr lang="es-PR" sz="1100" dirty="0"/>
        </a:p>
      </dgm:t>
    </dgm:pt>
    <dgm:pt modelId="{14EA5E65-DFBB-4D61-8763-9345293E2F20}" type="parTrans" cxnId="{5D5DF504-05F0-45B1-9292-DBB23E035723}">
      <dgm:prSet/>
      <dgm:spPr/>
      <dgm:t>
        <a:bodyPr/>
        <a:lstStyle/>
        <a:p>
          <a:endParaRPr lang="es-PR" sz="1800"/>
        </a:p>
      </dgm:t>
    </dgm:pt>
    <dgm:pt modelId="{5FA9C7F3-10FF-445F-B8BB-AD5B8534A857}" type="sibTrans" cxnId="{5D5DF504-05F0-45B1-9292-DBB23E035723}">
      <dgm:prSet/>
      <dgm:spPr/>
      <dgm:t>
        <a:bodyPr/>
        <a:lstStyle/>
        <a:p>
          <a:endParaRPr lang="es-PR" sz="1800"/>
        </a:p>
      </dgm:t>
    </dgm:pt>
    <dgm:pt modelId="{E55DAAE8-ECF5-4E4F-B5B4-5E6F2015B791}">
      <dgm:prSet phldrT="[Texto]" custT="1"/>
      <dgm:spPr/>
      <dgm:t>
        <a:bodyPr/>
        <a:lstStyle/>
        <a:p>
          <a:r>
            <a:rPr lang="es-ES_tradnl" sz="1100" dirty="0" smtClean="0"/>
            <a:t>Rutas Fijas</a:t>
          </a:r>
          <a:endParaRPr lang="es-PR" sz="1100" dirty="0"/>
        </a:p>
      </dgm:t>
    </dgm:pt>
    <dgm:pt modelId="{2DD859A8-EFD5-4A5C-BCF9-3534A2288C30}" type="parTrans" cxnId="{8F2A11CB-80E6-4D6A-BCDA-A6592CA509F3}">
      <dgm:prSet/>
      <dgm:spPr/>
      <dgm:t>
        <a:bodyPr/>
        <a:lstStyle/>
        <a:p>
          <a:endParaRPr lang="es-PR" sz="1800"/>
        </a:p>
      </dgm:t>
    </dgm:pt>
    <dgm:pt modelId="{A95E9C60-2DD2-48D5-85FB-0D2F4318FFFC}" type="sibTrans" cxnId="{8F2A11CB-80E6-4D6A-BCDA-A6592CA509F3}">
      <dgm:prSet/>
      <dgm:spPr/>
      <dgm:t>
        <a:bodyPr/>
        <a:lstStyle/>
        <a:p>
          <a:endParaRPr lang="es-PR" sz="1800"/>
        </a:p>
      </dgm:t>
    </dgm:pt>
    <dgm:pt modelId="{618758AA-5D50-4617-ABB4-62C89358ABF0}">
      <dgm:prSet phldrT="[Texto]" custT="1"/>
      <dgm:spPr/>
      <dgm:t>
        <a:bodyPr/>
        <a:lstStyle/>
        <a:p>
          <a:r>
            <a:rPr lang="es-ES_tradnl" sz="1100" dirty="0" smtClean="0"/>
            <a:t>Respuesta a la demanda</a:t>
          </a:r>
          <a:endParaRPr lang="es-PR" sz="1100" dirty="0"/>
        </a:p>
      </dgm:t>
    </dgm:pt>
    <dgm:pt modelId="{F6B4EA4F-B8D8-4AEB-8D19-98799EF944A4}" type="parTrans" cxnId="{DD8E0EF4-E17C-4206-BD0B-09E41F1AA601}">
      <dgm:prSet/>
      <dgm:spPr/>
      <dgm:t>
        <a:bodyPr/>
        <a:lstStyle/>
        <a:p>
          <a:endParaRPr lang="es-PR" sz="1800"/>
        </a:p>
      </dgm:t>
    </dgm:pt>
    <dgm:pt modelId="{B98C2EA5-FDBC-47FD-BE80-D54814ABC715}" type="sibTrans" cxnId="{DD8E0EF4-E17C-4206-BD0B-09E41F1AA601}">
      <dgm:prSet/>
      <dgm:spPr/>
      <dgm:t>
        <a:bodyPr/>
        <a:lstStyle/>
        <a:p>
          <a:endParaRPr lang="es-PR" sz="1800"/>
        </a:p>
      </dgm:t>
    </dgm:pt>
    <dgm:pt modelId="{F587B4C8-A63D-4152-BBFC-B6A0C71809F5}">
      <dgm:prSet phldrT="[Texto]" custT="1"/>
      <dgm:spPr/>
      <dgm:t>
        <a:bodyPr/>
        <a:lstStyle/>
        <a:p>
          <a:r>
            <a:rPr lang="es-ES_tradnl" sz="1100" dirty="0" smtClean="0"/>
            <a:t>Disponibilidad</a:t>
          </a:r>
          <a:endParaRPr lang="es-PR" sz="1100" dirty="0"/>
        </a:p>
      </dgm:t>
    </dgm:pt>
    <dgm:pt modelId="{76F6AB7B-AE66-4409-B002-54F09D21788A}" type="parTrans" cxnId="{4DF36074-1560-4E23-8A68-6937C85DB7E3}">
      <dgm:prSet/>
      <dgm:spPr/>
      <dgm:t>
        <a:bodyPr/>
        <a:lstStyle/>
        <a:p>
          <a:endParaRPr lang="es-PR"/>
        </a:p>
      </dgm:t>
    </dgm:pt>
    <dgm:pt modelId="{63EFD865-2024-4CB2-9EDA-814600F26C35}" type="sibTrans" cxnId="{4DF36074-1560-4E23-8A68-6937C85DB7E3}">
      <dgm:prSet/>
      <dgm:spPr/>
      <dgm:t>
        <a:bodyPr/>
        <a:lstStyle/>
        <a:p>
          <a:endParaRPr lang="es-PR"/>
        </a:p>
      </dgm:t>
    </dgm:pt>
    <dgm:pt modelId="{F32E7579-DC4F-4093-98ED-C05B3FE1205E}">
      <dgm:prSet phldrT="[Texto]" custT="1"/>
      <dgm:spPr/>
      <dgm:t>
        <a:bodyPr/>
        <a:lstStyle/>
        <a:p>
          <a:r>
            <a:rPr lang="es-ES_tradnl" sz="1100" dirty="0" smtClean="0"/>
            <a:t>Comodidad y Conveniencia</a:t>
          </a:r>
          <a:endParaRPr lang="es-PR" sz="1100" dirty="0"/>
        </a:p>
      </dgm:t>
    </dgm:pt>
    <dgm:pt modelId="{225CEC53-EEEC-41AE-93C0-20709FAC6AD2}" type="parTrans" cxnId="{85DC1118-F135-41D7-A8FB-C1542C23EA1A}">
      <dgm:prSet/>
      <dgm:spPr/>
      <dgm:t>
        <a:bodyPr/>
        <a:lstStyle/>
        <a:p>
          <a:endParaRPr lang="es-PR"/>
        </a:p>
      </dgm:t>
    </dgm:pt>
    <dgm:pt modelId="{9623C0E2-5FC1-4898-8ED5-02B9B60C32EA}" type="sibTrans" cxnId="{85DC1118-F135-41D7-A8FB-C1542C23EA1A}">
      <dgm:prSet/>
      <dgm:spPr/>
      <dgm:t>
        <a:bodyPr/>
        <a:lstStyle/>
        <a:p>
          <a:endParaRPr lang="es-PR"/>
        </a:p>
      </dgm:t>
    </dgm:pt>
    <dgm:pt modelId="{1D861155-3B61-4930-A581-80274959F0A0}">
      <dgm:prSet phldrT="[Texto]" custT="1"/>
      <dgm:spPr/>
      <dgm:t>
        <a:bodyPr/>
        <a:lstStyle/>
        <a:p>
          <a:r>
            <a:rPr lang="es-ES_tradnl" sz="1100" smtClean="0"/>
            <a:t>Disponibilidad</a:t>
          </a:r>
          <a:endParaRPr lang="es-PR" sz="1100" dirty="0"/>
        </a:p>
      </dgm:t>
    </dgm:pt>
    <dgm:pt modelId="{08DD2F32-75D0-49F5-8B94-800419816021}" type="parTrans" cxnId="{16F7CD2E-0BF3-40C7-A98C-967750541851}">
      <dgm:prSet/>
      <dgm:spPr/>
      <dgm:t>
        <a:bodyPr/>
        <a:lstStyle/>
        <a:p>
          <a:endParaRPr lang="es-PR"/>
        </a:p>
      </dgm:t>
    </dgm:pt>
    <dgm:pt modelId="{3733CE8C-C59F-49CB-BAC3-B178D02866E2}" type="sibTrans" cxnId="{16F7CD2E-0BF3-40C7-A98C-967750541851}">
      <dgm:prSet/>
      <dgm:spPr/>
      <dgm:t>
        <a:bodyPr/>
        <a:lstStyle/>
        <a:p>
          <a:endParaRPr lang="es-PR"/>
        </a:p>
      </dgm:t>
    </dgm:pt>
    <dgm:pt modelId="{3ACE681F-6FF9-426A-929C-88DE08533A88}">
      <dgm:prSet phldrT="[Texto]"/>
      <dgm:spPr/>
      <dgm:t>
        <a:bodyPr/>
        <a:lstStyle/>
        <a:p>
          <a:r>
            <a:rPr lang="es-ES_tradnl" dirty="0" smtClean="0"/>
            <a:t>Comodidad y Conveniencia</a:t>
          </a:r>
          <a:endParaRPr lang="es-PR" dirty="0"/>
        </a:p>
      </dgm:t>
    </dgm:pt>
    <dgm:pt modelId="{98D26708-8762-4582-945C-43FCB4B51454}" type="parTrans" cxnId="{0F872015-F8D9-4FAC-B902-4EE8AF925F1D}">
      <dgm:prSet/>
      <dgm:spPr/>
      <dgm:t>
        <a:bodyPr/>
        <a:lstStyle/>
        <a:p>
          <a:endParaRPr lang="es-PR"/>
        </a:p>
      </dgm:t>
    </dgm:pt>
    <dgm:pt modelId="{D52AAC39-F595-4B52-AD4D-22A3BECC075D}" type="sibTrans" cxnId="{0F872015-F8D9-4FAC-B902-4EE8AF925F1D}">
      <dgm:prSet/>
      <dgm:spPr/>
      <dgm:t>
        <a:bodyPr/>
        <a:lstStyle/>
        <a:p>
          <a:endParaRPr lang="es-PR"/>
        </a:p>
      </dgm:t>
    </dgm:pt>
    <dgm:pt modelId="{C45D91FC-8B86-47F8-8884-0704C822B87E}" type="pres">
      <dgm:prSet presAssocID="{CCE72096-2BD8-4D1A-9BFD-442AC45712B0}" presName="hierChild1" presStyleCnt="0">
        <dgm:presLayoutVars>
          <dgm:chPref val="1"/>
          <dgm:dir/>
          <dgm:animOne val="branch"/>
          <dgm:animLvl val="lvl"/>
          <dgm:resizeHandles/>
        </dgm:presLayoutVars>
      </dgm:prSet>
      <dgm:spPr/>
      <dgm:t>
        <a:bodyPr/>
        <a:lstStyle/>
        <a:p>
          <a:endParaRPr lang="es-PR"/>
        </a:p>
      </dgm:t>
    </dgm:pt>
    <dgm:pt modelId="{9F512E29-044E-42ED-BEF0-8BD75BBF3CCB}" type="pres">
      <dgm:prSet presAssocID="{EFC65A32-1449-4A9B-9EC5-4E0B0AB50825}" presName="hierRoot1" presStyleCnt="0"/>
      <dgm:spPr/>
    </dgm:pt>
    <dgm:pt modelId="{19DCFAFC-A8CD-402D-B99C-AC4D9EED1404}" type="pres">
      <dgm:prSet presAssocID="{EFC65A32-1449-4A9B-9EC5-4E0B0AB50825}" presName="composite" presStyleCnt="0"/>
      <dgm:spPr/>
    </dgm:pt>
    <dgm:pt modelId="{D160B77C-1B10-441D-91A8-CF7A34BCBE0E}" type="pres">
      <dgm:prSet presAssocID="{EFC65A32-1449-4A9B-9EC5-4E0B0AB50825}" presName="background" presStyleLbl="node0" presStyleIdx="0" presStyleCnt="1"/>
      <dgm:spPr/>
    </dgm:pt>
    <dgm:pt modelId="{0C3B1D09-1D38-4A8E-ADF2-83CB1653AD79}" type="pres">
      <dgm:prSet presAssocID="{EFC65A32-1449-4A9B-9EC5-4E0B0AB50825}" presName="text" presStyleLbl="fgAcc0" presStyleIdx="0" presStyleCnt="1">
        <dgm:presLayoutVars>
          <dgm:chPref val="3"/>
        </dgm:presLayoutVars>
      </dgm:prSet>
      <dgm:spPr/>
      <dgm:t>
        <a:bodyPr/>
        <a:lstStyle/>
        <a:p>
          <a:endParaRPr lang="es-PR"/>
        </a:p>
      </dgm:t>
    </dgm:pt>
    <dgm:pt modelId="{99825CA2-EDA5-4D23-A3AD-D7532AEC1CCF}" type="pres">
      <dgm:prSet presAssocID="{EFC65A32-1449-4A9B-9EC5-4E0B0AB50825}" presName="hierChild2" presStyleCnt="0"/>
      <dgm:spPr/>
    </dgm:pt>
    <dgm:pt modelId="{94C6BE59-D0E2-4113-BDB4-AEAB7C8C2999}" type="pres">
      <dgm:prSet presAssocID="{2DD859A8-EFD5-4A5C-BCF9-3534A2288C30}" presName="Name10" presStyleLbl="parChTrans1D2" presStyleIdx="0" presStyleCnt="2"/>
      <dgm:spPr/>
      <dgm:t>
        <a:bodyPr/>
        <a:lstStyle/>
        <a:p>
          <a:endParaRPr lang="es-PR"/>
        </a:p>
      </dgm:t>
    </dgm:pt>
    <dgm:pt modelId="{D1FEFBC2-01CF-4D30-899A-2B6E8980DE68}" type="pres">
      <dgm:prSet presAssocID="{E55DAAE8-ECF5-4E4F-B5B4-5E6F2015B791}" presName="hierRoot2" presStyleCnt="0"/>
      <dgm:spPr/>
    </dgm:pt>
    <dgm:pt modelId="{3978FBAA-D67A-4625-8000-CE13EBCBBE2F}" type="pres">
      <dgm:prSet presAssocID="{E55DAAE8-ECF5-4E4F-B5B4-5E6F2015B791}" presName="composite2" presStyleCnt="0"/>
      <dgm:spPr/>
    </dgm:pt>
    <dgm:pt modelId="{476333EF-8C12-47C8-8FC3-D0E5F45AFD86}" type="pres">
      <dgm:prSet presAssocID="{E55DAAE8-ECF5-4E4F-B5B4-5E6F2015B791}" presName="background2" presStyleLbl="node2" presStyleIdx="0" presStyleCnt="2"/>
      <dgm:spPr/>
    </dgm:pt>
    <dgm:pt modelId="{25F4C5EC-4F0D-4D8D-894A-7178D80115F4}" type="pres">
      <dgm:prSet presAssocID="{E55DAAE8-ECF5-4E4F-B5B4-5E6F2015B791}" presName="text2" presStyleLbl="fgAcc2" presStyleIdx="0" presStyleCnt="2">
        <dgm:presLayoutVars>
          <dgm:chPref val="3"/>
        </dgm:presLayoutVars>
      </dgm:prSet>
      <dgm:spPr/>
      <dgm:t>
        <a:bodyPr/>
        <a:lstStyle/>
        <a:p>
          <a:endParaRPr lang="es-PR"/>
        </a:p>
      </dgm:t>
    </dgm:pt>
    <dgm:pt modelId="{6D4F5928-0168-4F63-86F3-3D3451CAB2C7}" type="pres">
      <dgm:prSet presAssocID="{E55DAAE8-ECF5-4E4F-B5B4-5E6F2015B791}" presName="hierChild3" presStyleCnt="0"/>
      <dgm:spPr/>
    </dgm:pt>
    <dgm:pt modelId="{EE172A8D-9613-40F2-A2E5-4537AAB40ECE}" type="pres">
      <dgm:prSet presAssocID="{76F6AB7B-AE66-4409-B002-54F09D21788A}" presName="Name17" presStyleLbl="parChTrans1D3" presStyleIdx="0" presStyleCnt="4"/>
      <dgm:spPr/>
      <dgm:t>
        <a:bodyPr/>
        <a:lstStyle/>
        <a:p>
          <a:endParaRPr lang="es-PR"/>
        </a:p>
      </dgm:t>
    </dgm:pt>
    <dgm:pt modelId="{741B54D7-48B4-4C5C-9164-C69DD69AF88C}" type="pres">
      <dgm:prSet presAssocID="{F587B4C8-A63D-4152-BBFC-B6A0C71809F5}" presName="hierRoot3" presStyleCnt="0"/>
      <dgm:spPr/>
    </dgm:pt>
    <dgm:pt modelId="{92419757-006F-457F-8570-F10A01FD376A}" type="pres">
      <dgm:prSet presAssocID="{F587B4C8-A63D-4152-BBFC-B6A0C71809F5}" presName="composite3" presStyleCnt="0"/>
      <dgm:spPr/>
    </dgm:pt>
    <dgm:pt modelId="{001C31DD-9C68-4658-8490-312F3971898E}" type="pres">
      <dgm:prSet presAssocID="{F587B4C8-A63D-4152-BBFC-B6A0C71809F5}" presName="background3" presStyleLbl="node3" presStyleIdx="0" presStyleCnt="4"/>
      <dgm:spPr/>
    </dgm:pt>
    <dgm:pt modelId="{D61BAFB8-774C-436C-83E0-45AE31542BBF}" type="pres">
      <dgm:prSet presAssocID="{F587B4C8-A63D-4152-BBFC-B6A0C71809F5}" presName="text3" presStyleLbl="fgAcc3" presStyleIdx="0" presStyleCnt="4">
        <dgm:presLayoutVars>
          <dgm:chPref val="3"/>
        </dgm:presLayoutVars>
      </dgm:prSet>
      <dgm:spPr/>
      <dgm:t>
        <a:bodyPr/>
        <a:lstStyle/>
        <a:p>
          <a:endParaRPr lang="es-PR"/>
        </a:p>
      </dgm:t>
    </dgm:pt>
    <dgm:pt modelId="{D3FD7A3D-9F5D-4A7A-B7CD-48280A7C217E}" type="pres">
      <dgm:prSet presAssocID="{F587B4C8-A63D-4152-BBFC-B6A0C71809F5}" presName="hierChild4" presStyleCnt="0"/>
      <dgm:spPr/>
    </dgm:pt>
    <dgm:pt modelId="{7BA77F77-44AA-4FC0-BF51-5F965CD3DF6F}" type="pres">
      <dgm:prSet presAssocID="{225CEC53-EEEC-41AE-93C0-20709FAC6AD2}" presName="Name17" presStyleLbl="parChTrans1D3" presStyleIdx="1" presStyleCnt="4"/>
      <dgm:spPr/>
      <dgm:t>
        <a:bodyPr/>
        <a:lstStyle/>
        <a:p>
          <a:endParaRPr lang="es-PR"/>
        </a:p>
      </dgm:t>
    </dgm:pt>
    <dgm:pt modelId="{C843584C-DC5A-4063-BD2B-C7662BE9971C}" type="pres">
      <dgm:prSet presAssocID="{F32E7579-DC4F-4093-98ED-C05B3FE1205E}" presName="hierRoot3" presStyleCnt="0"/>
      <dgm:spPr/>
    </dgm:pt>
    <dgm:pt modelId="{BA60F0F8-C325-4A4E-958B-6240EBB463F4}" type="pres">
      <dgm:prSet presAssocID="{F32E7579-DC4F-4093-98ED-C05B3FE1205E}" presName="composite3" presStyleCnt="0"/>
      <dgm:spPr/>
    </dgm:pt>
    <dgm:pt modelId="{75698A35-C272-4A49-91DB-17B36F4E60EC}" type="pres">
      <dgm:prSet presAssocID="{F32E7579-DC4F-4093-98ED-C05B3FE1205E}" presName="background3" presStyleLbl="node3" presStyleIdx="1" presStyleCnt="4"/>
      <dgm:spPr/>
    </dgm:pt>
    <dgm:pt modelId="{CBB3D09D-E51F-45AE-A7AB-DFF131EED89E}" type="pres">
      <dgm:prSet presAssocID="{F32E7579-DC4F-4093-98ED-C05B3FE1205E}" presName="text3" presStyleLbl="fgAcc3" presStyleIdx="1" presStyleCnt="4">
        <dgm:presLayoutVars>
          <dgm:chPref val="3"/>
        </dgm:presLayoutVars>
      </dgm:prSet>
      <dgm:spPr/>
      <dgm:t>
        <a:bodyPr/>
        <a:lstStyle/>
        <a:p>
          <a:endParaRPr lang="es-PR"/>
        </a:p>
      </dgm:t>
    </dgm:pt>
    <dgm:pt modelId="{16E9E10E-59E9-4D52-811B-7C5545B9ABA6}" type="pres">
      <dgm:prSet presAssocID="{F32E7579-DC4F-4093-98ED-C05B3FE1205E}" presName="hierChild4" presStyleCnt="0"/>
      <dgm:spPr/>
    </dgm:pt>
    <dgm:pt modelId="{A9BC1734-5D60-45D2-AAEB-BF52288518B1}" type="pres">
      <dgm:prSet presAssocID="{F6B4EA4F-B8D8-4AEB-8D19-98799EF944A4}" presName="Name10" presStyleLbl="parChTrans1D2" presStyleIdx="1" presStyleCnt="2"/>
      <dgm:spPr/>
      <dgm:t>
        <a:bodyPr/>
        <a:lstStyle/>
        <a:p>
          <a:endParaRPr lang="es-PR"/>
        </a:p>
      </dgm:t>
    </dgm:pt>
    <dgm:pt modelId="{C885356E-9158-4497-B6B7-257B5137A5E5}" type="pres">
      <dgm:prSet presAssocID="{618758AA-5D50-4617-ABB4-62C89358ABF0}" presName="hierRoot2" presStyleCnt="0"/>
      <dgm:spPr/>
    </dgm:pt>
    <dgm:pt modelId="{8AFB769C-1011-4E62-B7E4-7EE85ADABF59}" type="pres">
      <dgm:prSet presAssocID="{618758AA-5D50-4617-ABB4-62C89358ABF0}" presName="composite2" presStyleCnt="0"/>
      <dgm:spPr/>
    </dgm:pt>
    <dgm:pt modelId="{F500C78A-0B5C-4013-81DF-47D9C2F0E9A2}" type="pres">
      <dgm:prSet presAssocID="{618758AA-5D50-4617-ABB4-62C89358ABF0}" presName="background2" presStyleLbl="node2" presStyleIdx="1" presStyleCnt="2"/>
      <dgm:spPr/>
    </dgm:pt>
    <dgm:pt modelId="{A06A18F9-FF03-4D0F-BDCF-40972F8549BC}" type="pres">
      <dgm:prSet presAssocID="{618758AA-5D50-4617-ABB4-62C89358ABF0}" presName="text2" presStyleLbl="fgAcc2" presStyleIdx="1" presStyleCnt="2">
        <dgm:presLayoutVars>
          <dgm:chPref val="3"/>
        </dgm:presLayoutVars>
      </dgm:prSet>
      <dgm:spPr/>
      <dgm:t>
        <a:bodyPr/>
        <a:lstStyle/>
        <a:p>
          <a:endParaRPr lang="es-PR"/>
        </a:p>
      </dgm:t>
    </dgm:pt>
    <dgm:pt modelId="{70E2788B-A7F9-44B3-A06E-2A082184C2CE}" type="pres">
      <dgm:prSet presAssocID="{618758AA-5D50-4617-ABB4-62C89358ABF0}" presName="hierChild3" presStyleCnt="0"/>
      <dgm:spPr/>
    </dgm:pt>
    <dgm:pt modelId="{E9654316-0BF9-4FF2-B824-1F2B2C8B02C1}" type="pres">
      <dgm:prSet presAssocID="{08DD2F32-75D0-49F5-8B94-800419816021}" presName="Name17" presStyleLbl="parChTrans1D3" presStyleIdx="2" presStyleCnt="4"/>
      <dgm:spPr/>
      <dgm:t>
        <a:bodyPr/>
        <a:lstStyle/>
        <a:p>
          <a:endParaRPr lang="es-PR"/>
        </a:p>
      </dgm:t>
    </dgm:pt>
    <dgm:pt modelId="{259704D5-C6E6-4532-9433-456FD81D1AE2}" type="pres">
      <dgm:prSet presAssocID="{1D861155-3B61-4930-A581-80274959F0A0}" presName="hierRoot3" presStyleCnt="0"/>
      <dgm:spPr/>
    </dgm:pt>
    <dgm:pt modelId="{911FE14F-2D0A-4199-8083-7291F6D1E3F8}" type="pres">
      <dgm:prSet presAssocID="{1D861155-3B61-4930-A581-80274959F0A0}" presName="composite3" presStyleCnt="0"/>
      <dgm:spPr/>
    </dgm:pt>
    <dgm:pt modelId="{54A989FE-6797-40B6-828E-9046D45BD1F8}" type="pres">
      <dgm:prSet presAssocID="{1D861155-3B61-4930-A581-80274959F0A0}" presName="background3" presStyleLbl="node3" presStyleIdx="2" presStyleCnt="4"/>
      <dgm:spPr/>
    </dgm:pt>
    <dgm:pt modelId="{A001B3E4-74CF-423B-94E8-CF80721B58EB}" type="pres">
      <dgm:prSet presAssocID="{1D861155-3B61-4930-A581-80274959F0A0}" presName="text3" presStyleLbl="fgAcc3" presStyleIdx="2" presStyleCnt="4">
        <dgm:presLayoutVars>
          <dgm:chPref val="3"/>
        </dgm:presLayoutVars>
      </dgm:prSet>
      <dgm:spPr/>
      <dgm:t>
        <a:bodyPr/>
        <a:lstStyle/>
        <a:p>
          <a:endParaRPr lang="es-PR"/>
        </a:p>
      </dgm:t>
    </dgm:pt>
    <dgm:pt modelId="{0EB5538E-B64C-4C97-90A4-64AFA9EC669A}" type="pres">
      <dgm:prSet presAssocID="{1D861155-3B61-4930-A581-80274959F0A0}" presName="hierChild4" presStyleCnt="0"/>
      <dgm:spPr/>
    </dgm:pt>
    <dgm:pt modelId="{42EFCD82-97FF-4C7B-AC6A-DBB021310BA5}" type="pres">
      <dgm:prSet presAssocID="{98D26708-8762-4582-945C-43FCB4B51454}" presName="Name17" presStyleLbl="parChTrans1D3" presStyleIdx="3" presStyleCnt="4"/>
      <dgm:spPr/>
      <dgm:t>
        <a:bodyPr/>
        <a:lstStyle/>
        <a:p>
          <a:endParaRPr lang="es-PR"/>
        </a:p>
      </dgm:t>
    </dgm:pt>
    <dgm:pt modelId="{6E7EC2A5-947D-40BB-8D29-D7EE66628177}" type="pres">
      <dgm:prSet presAssocID="{3ACE681F-6FF9-426A-929C-88DE08533A88}" presName="hierRoot3" presStyleCnt="0"/>
      <dgm:spPr/>
    </dgm:pt>
    <dgm:pt modelId="{DE54F7B9-7BD3-4195-B24C-FA4FBC26799A}" type="pres">
      <dgm:prSet presAssocID="{3ACE681F-6FF9-426A-929C-88DE08533A88}" presName="composite3" presStyleCnt="0"/>
      <dgm:spPr/>
    </dgm:pt>
    <dgm:pt modelId="{304F9F7C-B1ED-424B-BBC3-485A1E865780}" type="pres">
      <dgm:prSet presAssocID="{3ACE681F-6FF9-426A-929C-88DE08533A88}" presName="background3" presStyleLbl="node3" presStyleIdx="3" presStyleCnt="4"/>
      <dgm:spPr/>
    </dgm:pt>
    <dgm:pt modelId="{95AA947C-7E50-4D40-AEBB-C5219B8DEEAF}" type="pres">
      <dgm:prSet presAssocID="{3ACE681F-6FF9-426A-929C-88DE08533A88}" presName="text3" presStyleLbl="fgAcc3" presStyleIdx="3" presStyleCnt="4">
        <dgm:presLayoutVars>
          <dgm:chPref val="3"/>
        </dgm:presLayoutVars>
      </dgm:prSet>
      <dgm:spPr/>
      <dgm:t>
        <a:bodyPr/>
        <a:lstStyle/>
        <a:p>
          <a:endParaRPr lang="es-PR"/>
        </a:p>
      </dgm:t>
    </dgm:pt>
    <dgm:pt modelId="{D486B9ED-053A-4F9F-9090-E1512BA6114A}" type="pres">
      <dgm:prSet presAssocID="{3ACE681F-6FF9-426A-929C-88DE08533A88}" presName="hierChild4" presStyleCnt="0"/>
      <dgm:spPr/>
    </dgm:pt>
  </dgm:ptLst>
  <dgm:cxnLst>
    <dgm:cxn modelId="{EAF5BBE1-A62B-42CC-AEB6-0E886F8D30A2}" type="presOf" srcId="{3ACE681F-6FF9-426A-929C-88DE08533A88}" destId="{95AA947C-7E50-4D40-AEBB-C5219B8DEEAF}" srcOrd="0" destOrd="0" presId="urn:microsoft.com/office/officeart/2005/8/layout/hierarchy1"/>
    <dgm:cxn modelId="{6C215222-3B89-4BBC-AA36-F9DE5B88478F}" type="presOf" srcId="{76F6AB7B-AE66-4409-B002-54F09D21788A}" destId="{EE172A8D-9613-40F2-A2E5-4537AAB40ECE}" srcOrd="0" destOrd="0" presId="urn:microsoft.com/office/officeart/2005/8/layout/hierarchy1"/>
    <dgm:cxn modelId="{35B2BDAC-9CF5-4838-82A7-5811FF947732}" type="presOf" srcId="{F32E7579-DC4F-4093-98ED-C05B3FE1205E}" destId="{CBB3D09D-E51F-45AE-A7AB-DFF131EED89E}" srcOrd="0" destOrd="0" presId="urn:microsoft.com/office/officeart/2005/8/layout/hierarchy1"/>
    <dgm:cxn modelId="{0F872015-F8D9-4FAC-B902-4EE8AF925F1D}" srcId="{618758AA-5D50-4617-ABB4-62C89358ABF0}" destId="{3ACE681F-6FF9-426A-929C-88DE08533A88}" srcOrd="1" destOrd="0" parTransId="{98D26708-8762-4582-945C-43FCB4B51454}" sibTransId="{D52AAC39-F595-4B52-AD4D-22A3BECC075D}"/>
    <dgm:cxn modelId="{352371C6-0A9C-4E4A-854B-E48257568F5E}" type="presOf" srcId="{225CEC53-EEEC-41AE-93C0-20709FAC6AD2}" destId="{7BA77F77-44AA-4FC0-BF51-5F965CD3DF6F}" srcOrd="0" destOrd="0" presId="urn:microsoft.com/office/officeart/2005/8/layout/hierarchy1"/>
    <dgm:cxn modelId="{A15045C2-B37C-4C4F-A05E-D778AD047AFF}" type="presOf" srcId="{EFC65A32-1449-4A9B-9EC5-4E0B0AB50825}" destId="{0C3B1D09-1D38-4A8E-ADF2-83CB1653AD79}" srcOrd="0" destOrd="0" presId="urn:microsoft.com/office/officeart/2005/8/layout/hierarchy1"/>
    <dgm:cxn modelId="{85DC1118-F135-41D7-A8FB-C1542C23EA1A}" srcId="{E55DAAE8-ECF5-4E4F-B5B4-5E6F2015B791}" destId="{F32E7579-DC4F-4093-98ED-C05B3FE1205E}" srcOrd="1" destOrd="0" parTransId="{225CEC53-EEEC-41AE-93C0-20709FAC6AD2}" sibTransId="{9623C0E2-5FC1-4898-8ED5-02B9B60C32EA}"/>
    <dgm:cxn modelId="{AF618754-B78D-4DF2-BCFB-2AF4879ED63A}" type="presOf" srcId="{1D861155-3B61-4930-A581-80274959F0A0}" destId="{A001B3E4-74CF-423B-94E8-CF80721B58EB}" srcOrd="0" destOrd="0" presId="urn:microsoft.com/office/officeart/2005/8/layout/hierarchy1"/>
    <dgm:cxn modelId="{F3124F9E-4B9D-4450-9BE3-6B936D1B3903}" type="presOf" srcId="{CCE72096-2BD8-4D1A-9BFD-442AC45712B0}" destId="{C45D91FC-8B86-47F8-8884-0704C822B87E}" srcOrd="0" destOrd="0" presId="urn:microsoft.com/office/officeart/2005/8/layout/hierarchy1"/>
    <dgm:cxn modelId="{4DF36074-1560-4E23-8A68-6937C85DB7E3}" srcId="{E55DAAE8-ECF5-4E4F-B5B4-5E6F2015B791}" destId="{F587B4C8-A63D-4152-BBFC-B6A0C71809F5}" srcOrd="0" destOrd="0" parTransId="{76F6AB7B-AE66-4409-B002-54F09D21788A}" sibTransId="{63EFD865-2024-4CB2-9EDA-814600F26C35}"/>
    <dgm:cxn modelId="{DD8E0EF4-E17C-4206-BD0B-09E41F1AA601}" srcId="{EFC65A32-1449-4A9B-9EC5-4E0B0AB50825}" destId="{618758AA-5D50-4617-ABB4-62C89358ABF0}" srcOrd="1" destOrd="0" parTransId="{F6B4EA4F-B8D8-4AEB-8D19-98799EF944A4}" sibTransId="{B98C2EA5-FDBC-47FD-BE80-D54814ABC715}"/>
    <dgm:cxn modelId="{3FC2D4FB-6856-48A7-BACB-D20A4AD29A78}" type="presOf" srcId="{2DD859A8-EFD5-4A5C-BCF9-3534A2288C30}" destId="{94C6BE59-D0E2-4113-BDB4-AEAB7C8C2999}" srcOrd="0" destOrd="0" presId="urn:microsoft.com/office/officeart/2005/8/layout/hierarchy1"/>
    <dgm:cxn modelId="{50848B85-36C2-43C8-B655-2579638EB4A3}" type="presOf" srcId="{618758AA-5D50-4617-ABB4-62C89358ABF0}" destId="{A06A18F9-FF03-4D0F-BDCF-40972F8549BC}" srcOrd="0" destOrd="0" presId="urn:microsoft.com/office/officeart/2005/8/layout/hierarchy1"/>
    <dgm:cxn modelId="{D481A594-6F87-4762-9B93-6138818D5750}" type="presOf" srcId="{E55DAAE8-ECF5-4E4F-B5B4-5E6F2015B791}" destId="{25F4C5EC-4F0D-4D8D-894A-7178D80115F4}" srcOrd="0" destOrd="0" presId="urn:microsoft.com/office/officeart/2005/8/layout/hierarchy1"/>
    <dgm:cxn modelId="{8F2A11CB-80E6-4D6A-BCDA-A6592CA509F3}" srcId="{EFC65A32-1449-4A9B-9EC5-4E0B0AB50825}" destId="{E55DAAE8-ECF5-4E4F-B5B4-5E6F2015B791}" srcOrd="0" destOrd="0" parTransId="{2DD859A8-EFD5-4A5C-BCF9-3534A2288C30}" sibTransId="{A95E9C60-2DD2-48D5-85FB-0D2F4318FFFC}"/>
    <dgm:cxn modelId="{5D5DF504-05F0-45B1-9292-DBB23E035723}" srcId="{CCE72096-2BD8-4D1A-9BFD-442AC45712B0}" destId="{EFC65A32-1449-4A9B-9EC5-4E0B0AB50825}" srcOrd="0" destOrd="0" parTransId="{14EA5E65-DFBB-4D61-8763-9345293E2F20}" sibTransId="{5FA9C7F3-10FF-445F-B8BB-AD5B8534A857}"/>
    <dgm:cxn modelId="{5502A7F9-6DF7-434D-9206-997B1840C951}" type="presOf" srcId="{F587B4C8-A63D-4152-BBFC-B6A0C71809F5}" destId="{D61BAFB8-774C-436C-83E0-45AE31542BBF}" srcOrd="0" destOrd="0" presId="urn:microsoft.com/office/officeart/2005/8/layout/hierarchy1"/>
    <dgm:cxn modelId="{16F7CD2E-0BF3-40C7-A98C-967750541851}" srcId="{618758AA-5D50-4617-ABB4-62C89358ABF0}" destId="{1D861155-3B61-4930-A581-80274959F0A0}" srcOrd="0" destOrd="0" parTransId="{08DD2F32-75D0-49F5-8B94-800419816021}" sibTransId="{3733CE8C-C59F-49CB-BAC3-B178D02866E2}"/>
    <dgm:cxn modelId="{B8A89CE7-741A-4DEF-AB8F-82A339EA0E80}" type="presOf" srcId="{98D26708-8762-4582-945C-43FCB4B51454}" destId="{42EFCD82-97FF-4C7B-AC6A-DBB021310BA5}" srcOrd="0" destOrd="0" presId="urn:microsoft.com/office/officeart/2005/8/layout/hierarchy1"/>
    <dgm:cxn modelId="{E0AFBB49-FDAB-4D86-8ECB-DEB4F159C045}" type="presOf" srcId="{08DD2F32-75D0-49F5-8B94-800419816021}" destId="{E9654316-0BF9-4FF2-B824-1F2B2C8B02C1}" srcOrd="0" destOrd="0" presId="urn:microsoft.com/office/officeart/2005/8/layout/hierarchy1"/>
    <dgm:cxn modelId="{5265C2A7-313C-4ED6-833D-70C0CE917FA4}" type="presOf" srcId="{F6B4EA4F-B8D8-4AEB-8D19-98799EF944A4}" destId="{A9BC1734-5D60-45D2-AAEB-BF52288518B1}" srcOrd="0" destOrd="0" presId="urn:microsoft.com/office/officeart/2005/8/layout/hierarchy1"/>
    <dgm:cxn modelId="{EA01271D-DE40-4974-8E40-94C91ED6A5D2}" type="presParOf" srcId="{C45D91FC-8B86-47F8-8884-0704C822B87E}" destId="{9F512E29-044E-42ED-BEF0-8BD75BBF3CCB}" srcOrd="0" destOrd="0" presId="urn:microsoft.com/office/officeart/2005/8/layout/hierarchy1"/>
    <dgm:cxn modelId="{9611E552-DCEE-42FD-98A8-74FC57039CB6}" type="presParOf" srcId="{9F512E29-044E-42ED-BEF0-8BD75BBF3CCB}" destId="{19DCFAFC-A8CD-402D-B99C-AC4D9EED1404}" srcOrd="0" destOrd="0" presId="urn:microsoft.com/office/officeart/2005/8/layout/hierarchy1"/>
    <dgm:cxn modelId="{A3F593AA-0370-4B85-83FC-20444F819235}" type="presParOf" srcId="{19DCFAFC-A8CD-402D-B99C-AC4D9EED1404}" destId="{D160B77C-1B10-441D-91A8-CF7A34BCBE0E}" srcOrd="0" destOrd="0" presId="urn:microsoft.com/office/officeart/2005/8/layout/hierarchy1"/>
    <dgm:cxn modelId="{D277A7B8-CCEF-445A-BEB2-361BE7A4017F}" type="presParOf" srcId="{19DCFAFC-A8CD-402D-B99C-AC4D9EED1404}" destId="{0C3B1D09-1D38-4A8E-ADF2-83CB1653AD79}" srcOrd="1" destOrd="0" presId="urn:microsoft.com/office/officeart/2005/8/layout/hierarchy1"/>
    <dgm:cxn modelId="{E6F6799C-D4B3-4AC8-B383-699D9967A91A}" type="presParOf" srcId="{9F512E29-044E-42ED-BEF0-8BD75BBF3CCB}" destId="{99825CA2-EDA5-4D23-A3AD-D7532AEC1CCF}" srcOrd="1" destOrd="0" presId="urn:microsoft.com/office/officeart/2005/8/layout/hierarchy1"/>
    <dgm:cxn modelId="{30352D41-E5AA-431A-8914-F749BD9D1ED5}" type="presParOf" srcId="{99825CA2-EDA5-4D23-A3AD-D7532AEC1CCF}" destId="{94C6BE59-D0E2-4113-BDB4-AEAB7C8C2999}" srcOrd="0" destOrd="0" presId="urn:microsoft.com/office/officeart/2005/8/layout/hierarchy1"/>
    <dgm:cxn modelId="{BF1C0BF9-FAB0-46F3-BBE6-AB5AB8D674D6}" type="presParOf" srcId="{99825CA2-EDA5-4D23-A3AD-D7532AEC1CCF}" destId="{D1FEFBC2-01CF-4D30-899A-2B6E8980DE68}" srcOrd="1" destOrd="0" presId="urn:microsoft.com/office/officeart/2005/8/layout/hierarchy1"/>
    <dgm:cxn modelId="{55D8D3CA-DD6E-4B71-B4C3-F594BC5E5C7A}" type="presParOf" srcId="{D1FEFBC2-01CF-4D30-899A-2B6E8980DE68}" destId="{3978FBAA-D67A-4625-8000-CE13EBCBBE2F}" srcOrd="0" destOrd="0" presId="urn:microsoft.com/office/officeart/2005/8/layout/hierarchy1"/>
    <dgm:cxn modelId="{D1E55DC3-BEC2-4FC0-A198-1C1D01B6DCD2}" type="presParOf" srcId="{3978FBAA-D67A-4625-8000-CE13EBCBBE2F}" destId="{476333EF-8C12-47C8-8FC3-D0E5F45AFD86}" srcOrd="0" destOrd="0" presId="urn:microsoft.com/office/officeart/2005/8/layout/hierarchy1"/>
    <dgm:cxn modelId="{C535356C-C10C-42E7-B461-F652EBC4B922}" type="presParOf" srcId="{3978FBAA-D67A-4625-8000-CE13EBCBBE2F}" destId="{25F4C5EC-4F0D-4D8D-894A-7178D80115F4}" srcOrd="1" destOrd="0" presId="urn:microsoft.com/office/officeart/2005/8/layout/hierarchy1"/>
    <dgm:cxn modelId="{795F1270-251B-4C4B-9F75-12CD53430087}" type="presParOf" srcId="{D1FEFBC2-01CF-4D30-899A-2B6E8980DE68}" destId="{6D4F5928-0168-4F63-86F3-3D3451CAB2C7}" srcOrd="1" destOrd="0" presId="urn:microsoft.com/office/officeart/2005/8/layout/hierarchy1"/>
    <dgm:cxn modelId="{8F3FF1E9-ED2D-4309-88DB-575581AD0682}" type="presParOf" srcId="{6D4F5928-0168-4F63-86F3-3D3451CAB2C7}" destId="{EE172A8D-9613-40F2-A2E5-4537AAB40ECE}" srcOrd="0" destOrd="0" presId="urn:microsoft.com/office/officeart/2005/8/layout/hierarchy1"/>
    <dgm:cxn modelId="{04EACD18-819E-4805-92B5-E50C6F08B7A3}" type="presParOf" srcId="{6D4F5928-0168-4F63-86F3-3D3451CAB2C7}" destId="{741B54D7-48B4-4C5C-9164-C69DD69AF88C}" srcOrd="1" destOrd="0" presId="urn:microsoft.com/office/officeart/2005/8/layout/hierarchy1"/>
    <dgm:cxn modelId="{A60B2D43-FC8E-485B-AB05-9EE7DD12CB7A}" type="presParOf" srcId="{741B54D7-48B4-4C5C-9164-C69DD69AF88C}" destId="{92419757-006F-457F-8570-F10A01FD376A}" srcOrd="0" destOrd="0" presId="urn:microsoft.com/office/officeart/2005/8/layout/hierarchy1"/>
    <dgm:cxn modelId="{07531C7F-45EF-4D0F-8DE6-EB854BA5BF29}" type="presParOf" srcId="{92419757-006F-457F-8570-F10A01FD376A}" destId="{001C31DD-9C68-4658-8490-312F3971898E}" srcOrd="0" destOrd="0" presId="urn:microsoft.com/office/officeart/2005/8/layout/hierarchy1"/>
    <dgm:cxn modelId="{55925C24-0532-493D-9967-7D40F43D3C90}" type="presParOf" srcId="{92419757-006F-457F-8570-F10A01FD376A}" destId="{D61BAFB8-774C-436C-83E0-45AE31542BBF}" srcOrd="1" destOrd="0" presId="urn:microsoft.com/office/officeart/2005/8/layout/hierarchy1"/>
    <dgm:cxn modelId="{00378BF1-94B8-44C1-8167-40C18B8166A3}" type="presParOf" srcId="{741B54D7-48B4-4C5C-9164-C69DD69AF88C}" destId="{D3FD7A3D-9F5D-4A7A-B7CD-48280A7C217E}" srcOrd="1" destOrd="0" presId="urn:microsoft.com/office/officeart/2005/8/layout/hierarchy1"/>
    <dgm:cxn modelId="{E5A1DF71-8919-4490-A24D-81666ABADC82}" type="presParOf" srcId="{6D4F5928-0168-4F63-86F3-3D3451CAB2C7}" destId="{7BA77F77-44AA-4FC0-BF51-5F965CD3DF6F}" srcOrd="2" destOrd="0" presId="urn:microsoft.com/office/officeart/2005/8/layout/hierarchy1"/>
    <dgm:cxn modelId="{9A186A7D-1CC5-45DE-8E7A-E24F4A9C4C5D}" type="presParOf" srcId="{6D4F5928-0168-4F63-86F3-3D3451CAB2C7}" destId="{C843584C-DC5A-4063-BD2B-C7662BE9971C}" srcOrd="3" destOrd="0" presId="urn:microsoft.com/office/officeart/2005/8/layout/hierarchy1"/>
    <dgm:cxn modelId="{7A9531F3-C516-407B-9115-6EEF859B3A92}" type="presParOf" srcId="{C843584C-DC5A-4063-BD2B-C7662BE9971C}" destId="{BA60F0F8-C325-4A4E-958B-6240EBB463F4}" srcOrd="0" destOrd="0" presId="urn:microsoft.com/office/officeart/2005/8/layout/hierarchy1"/>
    <dgm:cxn modelId="{91FC5479-FF9A-4049-8671-15B539FBBE68}" type="presParOf" srcId="{BA60F0F8-C325-4A4E-958B-6240EBB463F4}" destId="{75698A35-C272-4A49-91DB-17B36F4E60EC}" srcOrd="0" destOrd="0" presId="urn:microsoft.com/office/officeart/2005/8/layout/hierarchy1"/>
    <dgm:cxn modelId="{1480DC8F-8A1B-4173-9ED5-4955F69715E8}" type="presParOf" srcId="{BA60F0F8-C325-4A4E-958B-6240EBB463F4}" destId="{CBB3D09D-E51F-45AE-A7AB-DFF131EED89E}" srcOrd="1" destOrd="0" presId="urn:microsoft.com/office/officeart/2005/8/layout/hierarchy1"/>
    <dgm:cxn modelId="{043E682E-F6C3-49AA-BE9D-2B042BC448A4}" type="presParOf" srcId="{C843584C-DC5A-4063-BD2B-C7662BE9971C}" destId="{16E9E10E-59E9-4D52-811B-7C5545B9ABA6}" srcOrd="1" destOrd="0" presId="urn:microsoft.com/office/officeart/2005/8/layout/hierarchy1"/>
    <dgm:cxn modelId="{F6070837-F069-44AE-A6C9-50542E2A84E8}" type="presParOf" srcId="{99825CA2-EDA5-4D23-A3AD-D7532AEC1CCF}" destId="{A9BC1734-5D60-45D2-AAEB-BF52288518B1}" srcOrd="2" destOrd="0" presId="urn:microsoft.com/office/officeart/2005/8/layout/hierarchy1"/>
    <dgm:cxn modelId="{C9F19331-E234-47A5-B70A-4B7345A14A29}" type="presParOf" srcId="{99825CA2-EDA5-4D23-A3AD-D7532AEC1CCF}" destId="{C885356E-9158-4497-B6B7-257B5137A5E5}" srcOrd="3" destOrd="0" presId="urn:microsoft.com/office/officeart/2005/8/layout/hierarchy1"/>
    <dgm:cxn modelId="{25DB9F17-3405-44D3-80D0-7985501B1D91}" type="presParOf" srcId="{C885356E-9158-4497-B6B7-257B5137A5E5}" destId="{8AFB769C-1011-4E62-B7E4-7EE85ADABF59}" srcOrd="0" destOrd="0" presId="urn:microsoft.com/office/officeart/2005/8/layout/hierarchy1"/>
    <dgm:cxn modelId="{9909B234-EF2B-4BCA-95DB-9B4E4A0FB4EA}" type="presParOf" srcId="{8AFB769C-1011-4E62-B7E4-7EE85ADABF59}" destId="{F500C78A-0B5C-4013-81DF-47D9C2F0E9A2}" srcOrd="0" destOrd="0" presId="urn:microsoft.com/office/officeart/2005/8/layout/hierarchy1"/>
    <dgm:cxn modelId="{2DBBF36B-F614-4561-A15D-59F517D04E1C}" type="presParOf" srcId="{8AFB769C-1011-4E62-B7E4-7EE85ADABF59}" destId="{A06A18F9-FF03-4D0F-BDCF-40972F8549BC}" srcOrd="1" destOrd="0" presId="urn:microsoft.com/office/officeart/2005/8/layout/hierarchy1"/>
    <dgm:cxn modelId="{A9E82E19-7572-4C4D-BB87-773D03CDEA36}" type="presParOf" srcId="{C885356E-9158-4497-B6B7-257B5137A5E5}" destId="{70E2788B-A7F9-44B3-A06E-2A082184C2CE}" srcOrd="1" destOrd="0" presId="urn:microsoft.com/office/officeart/2005/8/layout/hierarchy1"/>
    <dgm:cxn modelId="{80B1BF22-DE9C-4051-A630-4A0011D96DC8}" type="presParOf" srcId="{70E2788B-A7F9-44B3-A06E-2A082184C2CE}" destId="{E9654316-0BF9-4FF2-B824-1F2B2C8B02C1}" srcOrd="0" destOrd="0" presId="urn:microsoft.com/office/officeart/2005/8/layout/hierarchy1"/>
    <dgm:cxn modelId="{5F866749-ABF2-4BF1-91D3-64F9526D4D46}" type="presParOf" srcId="{70E2788B-A7F9-44B3-A06E-2A082184C2CE}" destId="{259704D5-C6E6-4532-9433-456FD81D1AE2}" srcOrd="1" destOrd="0" presId="urn:microsoft.com/office/officeart/2005/8/layout/hierarchy1"/>
    <dgm:cxn modelId="{E61E26FB-AC3D-4FCE-BC7D-657865EB34D7}" type="presParOf" srcId="{259704D5-C6E6-4532-9433-456FD81D1AE2}" destId="{911FE14F-2D0A-4199-8083-7291F6D1E3F8}" srcOrd="0" destOrd="0" presId="urn:microsoft.com/office/officeart/2005/8/layout/hierarchy1"/>
    <dgm:cxn modelId="{BD7CE5EC-9B86-48F5-BE7A-4C24AA5F9042}" type="presParOf" srcId="{911FE14F-2D0A-4199-8083-7291F6D1E3F8}" destId="{54A989FE-6797-40B6-828E-9046D45BD1F8}" srcOrd="0" destOrd="0" presId="urn:microsoft.com/office/officeart/2005/8/layout/hierarchy1"/>
    <dgm:cxn modelId="{7960CA88-79AE-498C-872E-1E1FEE737DFA}" type="presParOf" srcId="{911FE14F-2D0A-4199-8083-7291F6D1E3F8}" destId="{A001B3E4-74CF-423B-94E8-CF80721B58EB}" srcOrd="1" destOrd="0" presId="urn:microsoft.com/office/officeart/2005/8/layout/hierarchy1"/>
    <dgm:cxn modelId="{F04EB84D-D093-472B-936C-89CD3E661CFA}" type="presParOf" srcId="{259704D5-C6E6-4532-9433-456FD81D1AE2}" destId="{0EB5538E-B64C-4C97-90A4-64AFA9EC669A}" srcOrd="1" destOrd="0" presId="urn:microsoft.com/office/officeart/2005/8/layout/hierarchy1"/>
    <dgm:cxn modelId="{7E3CFF73-0379-4683-A31C-162F663C7439}" type="presParOf" srcId="{70E2788B-A7F9-44B3-A06E-2A082184C2CE}" destId="{42EFCD82-97FF-4C7B-AC6A-DBB021310BA5}" srcOrd="2" destOrd="0" presId="urn:microsoft.com/office/officeart/2005/8/layout/hierarchy1"/>
    <dgm:cxn modelId="{1246BEC4-3120-404E-82F1-97725D8D75B2}" type="presParOf" srcId="{70E2788B-A7F9-44B3-A06E-2A082184C2CE}" destId="{6E7EC2A5-947D-40BB-8D29-D7EE66628177}" srcOrd="3" destOrd="0" presId="urn:microsoft.com/office/officeart/2005/8/layout/hierarchy1"/>
    <dgm:cxn modelId="{2881EE98-889C-4BA5-B09B-FCEA6F5B5E1A}" type="presParOf" srcId="{6E7EC2A5-947D-40BB-8D29-D7EE66628177}" destId="{DE54F7B9-7BD3-4195-B24C-FA4FBC26799A}" srcOrd="0" destOrd="0" presId="urn:microsoft.com/office/officeart/2005/8/layout/hierarchy1"/>
    <dgm:cxn modelId="{A916A691-F8DF-4919-B548-84DD765EB679}" type="presParOf" srcId="{DE54F7B9-7BD3-4195-B24C-FA4FBC26799A}" destId="{304F9F7C-B1ED-424B-BBC3-485A1E865780}" srcOrd="0" destOrd="0" presId="urn:microsoft.com/office/officeart/2005/8/layout/hierarchy1"/>
    <dgm:cxn modelId="{917EE167-659D-4823-B928-9D9CD5B04812}" type="presParOf" srcId="{DE54F7B9-7BD3-4195-B24C-FA4FBC26799A}" destId="{95AA947C-7E50-4D40-AEBB-C5219B8DEEAF}" srcOrd="1" destOrd="0" presId="urn:microsoft.com/office/officeart/2005/8/layout/hierarchy1"/>
    <dgm:cxn modelId="{B5818967-5B8C-41CB-B5FF-E4E9AC0ED23E}" type="presParOf" srcId="{6E7EC2A5-947D-40BB-8D29-D7EE66628177}" destId="{D486B9ED-053A-4F9F-9090-E1512BA6114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F715A-A19C-40C6-BB1E-0A41FC4C21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R"/>
        </a:p>
      </dgm:t>
    </dgm:pt>
    <dgm:pt modelId="{1CEAEF1F-380F-43EE-994D-103BF06F1520}">
      <dgm:prSet phldrT="[Texto]"/>
      <dgm:spPr/>
      <dgm:t>
        <a:bodyPr/>
        <a:lstStyle/>
        <a:p>
          <a:r>
            <a:rPr lang="es-ES_tradnl" dirty="0" smtClean="0"/>
            <a:t>Grupos a analizar</a:t>
          </a:r>
          <a:endParaRPr lang="es-PR" dirty="0"/>
        </a:p>
      </dgm:t>
    </dgm:pt>
    <dgm:pt modelId="{CB34D453-B12E-46C9-B4FC-29C363DFC401}" type="parTrans" cxnId="{4EF2A387-3BD7-484A-87B4-F1F8FA38B308}">
      <dgm:prSet/>
      <dgm:spPr/>
      <dgm:t>
        <a:bodyPr/>
        <a:lstStyle/>
        <a:p>
          <a:endParaRPr lang="es-PR"/>
        </a:p>
      </dgm:t>
    </dgm:pt>
    <dgm:pt modelId="{BB25B461-65AE-4855-B9A9-8D0E67AF417D}" type="sibTrans" cxnId="{4EF2A387-3BD7-484A-87B4-F1F8FA38B308}">
      <dgm:prSet/>
      <dgm:spPr/>
      <dgm:t>
        <a:bodyPr/>
        <a:lstStyle/>
        <a:p>
          <a:endParaRPr lang="es-PR"/>
        </a:p>
      </dgm:t>
    </dgm:pt>
    <dgm:pt modelId="{0BF55CC5-ABC3-4098-A863-FA97842AA5D7}">
      <dgm:prSet phldrT="[Texto]"/>
      <dgm:spPr/>
      <dgm:t>
        <a:bodyPr/>
        <a:lstStyle/>
        <a:p>
          <a:r>
            <a:rPr lang="es-ES_tradnl" dirty="0" smtClean="0"/>
            <a:t>Usuarios</a:t>
          </a:r>
          <a:endParaRPr lang="es-PR" dirty="0"/>
        </a:p>
      </dgm:t>
    </dgm:pt>
    <dgm:pt modelId="{CD93F097-0D23-46A0-941D-36798499264E}" type="parTrans" cxnId="{DA62C6BB-7ED5-4E5A-9DCC-995D05A42A24}">
      <dgm:prSet/>
      <dgm:spPr/>
      <dgm:t>
        <a:bodyPr/>
        <a:lstStyle/>
        <a:p>
          <a:endParaRPr lang="es-PR" dirty="0"/>
        </a:p>
      </dgm:t>
    </dgm:pt>
    <dgm:pt modelId="{FE74C304-3503-43C4-8C55-7B4C34C7537E}" type="sibTrans" cxnId="{DA62C6BB-7ED5-4E5A-9DCC-995D05A42A24}">
      <dgm:prSet/>
      <dgm:spPr/>
      <dgm:t>
        <a:bodyPr/>
        <a:lstStyle/>
        <a:p>
          <a:endParaRPr lang="es-PR"/>
        </a:p>
      </dgm:t>
    </dgm:pt>
    <dgm:pt modelId="{A31D310F-44AC-4F3B-982F-E27DCF9FC9E2}">
      <dgm:prSet phldrT="[Texto]"/>
      <dgm:spPr/>
      <dgm:t>
        <a:bodyPr/>
        <a:lstStyle/>
        <a:p>
          <a:r>
            <a:rPr lang="es-ES_tradnl" dirty="0" smtClean="0"/>
            <a:t>Usuarios cautivos</a:t>
          </a:r>
          <a:endParaRPr lang="es-PR" dirty="0"/>
        </a:p>
      </dgm:t>
    </dgm:pt>
    <dgm:pt modelId="{0057ED90-89AA-46B3-A87B-DDAF07DBDBD0}" type="parTrans" cxnId="{D0631DA6-04CB-4965-9729-8935EA964EA3}">
      <dgm:prSet/>
      <dgm:spPr/>
      <dgm:t>
        <a:bodyPr/>
        <a:lstStyle/>
        <a:p>
          <a:endParaRPr lang="es-PR" dirty="0"/>
        </a:p>
      </dgm:t>
    </dgm:pt>
    <dgm:pt modelId="{2A7B4059-5D1B-43AC-B4B2-38E7FDA7ECF5}" type="sibTrans" cxnId="{D0631DA6-04CB-4965-9729-8935EA964EA3}">
      <dgm:prSet/>
      <dgm:spPr/>
      <dgm:t>
        <a:bodyPr/>
        <a:lstStyle/>
        <a:p>
          <a:endParaRPr lang="es-PR"/>
        </a:p>
      </dgm:t>
    </dgm:pt>
    <dgm:pt modelId="{E01A62B4-420F-4CAA-A6B1-8DB4F6E09580}">
      <dgm:prSet phldrT="[Texto]"/>
      <dgm:spPr/>
      <dgm:t>
        <a:bodyPr/>
        <a:lstStyle/>
        <a:p>
          <a:r>
            <a:rPr lang="es-ES_tradnl" dirty="0" smtClean="0"/>
            <a:t>Usuarios por elección</a:t>
          </a:r>
          <a:endParaRPr lang="es-PR" dirty="0"/>
        </a:p>
      </dgm:t>
    </dgm:pt>
    <dgm:pt modelId="{F8B476C3-0C54-4044-A640-1145609FC060}" type="parTrans" cxnId="{3C7881E7-486D-4C8E-BE12-950871DEF03D}">
      <dgm:prSet/>
      <dgm:spPr/>
      <dgm:t>
        <a:bodyPr/>
        <a:lstStyle/>
        <a:p>
          <a:endParaRPr lang="es-PR" dirty="0"/>
        </a:p>
      </dgm:t>
    </dgm:pt>
    <dgm:pt modelId="{62CA29E3-85C6-4139-8841-4D2C2D304708}" type="sibTrans" cxnId="{3C7881E7-486D-4C8E-BE12-950871DEF03D}">
      <dgm:prSet/>
      <dgm:spPr/>
      <dgm:t>
        <a:bodyPr/>
        <a:lstStyle/>
        <a:p>
          <a:endParaRPr lang="es-PR"/>
        </a:p>
      </dgm:t>
    </dgm:pt>
    <dgm:pt modelId="{26BC408C-FE20-47DD-8EEF-DF4316ABCF04}">
      <dgm:prSet phldrT="[Texto]"/>
      <dgm:spPr/>
      <dgm:t>
        <a:bodyPr/>
        <a:lstStyle/>
        <a:p>
          <a:r>
            <a:rPr lang="es-ES_tradnl" dirty="0" smtClean="0"/>
            <a:t>No Usuarios</a:t>
          </a:r>
          <a:endParaRPr lang="es-PR" dirty="0"/>
        </a:p>
      </dgm:t>
    </dgm:pt>
    <dgm:pt modelId="{813EBC16-9754-424F-A0E9-B381C4C41C14}" type="parTrans" cxnId="{E14D7F61-A0B9-49CF-AAD7-AE10152D6E6F}">
      <dgm:prSet/>
      <dgm:spPr/>
      <dgm:t>
        <a:bodyPr/>
        <a:lstStyle/>
        <a:p>
          <a:endParaRPr lang="es-PR" dirty="0"/>
        </a:p>
      </dgm:t>
    </dgm:pt>
    <dgm:pt modelId="{09F7DF91-8009-4C1A-9124-1237A3A3D611}" type="sibTrans" cxnId="{E14D7F61-A0B9-49CF-AAD7-AE10152D6E6F}">
      <dgm:prSet/>
      <dgm:spPr/>
      <dgm:t>
        <a:bodyPr/>
        <a:lstStyle/>
        <a:p>
          <a:endParaRPr lang="es-PR"/>
        </a:p>
      </dgm:t>
    </dgm:pt>
    <dgm:pt modelId="{BE161CED-EAF5-46FB-B12C-67FE66E5FE8A}">
      <dgm:prSet phldrT="[Texto]"/>
      <dgm:spPr/>
      <dgm:t>
        <a:bodyPr/>
        <a:lstStyle/>
        <a:p>
          <a:r>
            <a:rPr lang="es-ES_tradnl" dirty="0" smtClean="0"/>
            <a:t>Auto cautivos</a:t>
          </a:r>
          <a:endParaRPr lang="es-PR" dirty="0"/>
        </a:p>
      </dgm:t>
    </dgm:pt>
    <dgm:pt modelId="{54AFC22F-0411-4067-BED1-270AF010443A}" type="parTrans" cxnId="{D733D632-FC9B-4BBF-997E-5B2447AE17BA}">
      <dgm:prSet/>
      <dgm:spPr/>
      <dgm:t>
        <a:bodyPr/>
        <a:lstStyle/>
        <a:p>
          <a:endParaRPr lang="es-PR" dirty="0"/>
        </a:p>
      </dgm:t>
    </dgm:pt>
    <dgm:pt modelId="{AEFB468F-2BB5-4D84-88B5-BEE70AB41EFA}" type="sibTrans" cxnId="{D733D632-FC9B-4BBF-997E-5B2447AE17BA}">
      <dgm:prSet/>
      <dgm:spPr/>
      <dgm:t>
        <a:bodyPr/>
        <a:lstStyle/>
        <a:p>
          <a:endParaRPr lang="es-PR"/>
        </a:p>
      </dgm:t>
    </dgm:pt>
    <dgm:pt modelId="{784090DE-A1BC-47DD-A1FB-328A75ECA309}">
      <dgm:prSet phldrT="[Texto]"/>
      <dgm:spPr/>
      <dgm:t>
        <a:bodyPr/>
        <a:lstStyle/>
        <a:p>
          <a:r>
            <a:rPr lang="es-ES_tradnl" dirty="0" smtClean="0"/>
            <a:t>Usuarios potenciales</a:t>
          </a:r>
          <a:endParaRPr lang="es-PR" dirty="0"/>
        </a:p>
      </dgm:t>
    </dgm:pt>
    <dgm:pt modelId="{D935D213-7988-4C24-AE4F-6EB3F91D50C6}" type="parTrans" cxnId="{5BB6A425-4535-4810-8672-79E16C2D7BE4}">
      <dgm:prSet/>
      <dgm:spPr/>
      <dgm:t>
        <a:bodyPr/>
        <a:lstStyle/>
        <a:p>
          <a:endParaRPr lang="es-PR" dirty="0"/>
        </a:p>
      </dgm:t>
    </dgm:pt>
    <dgm:pt modelId="{45FD7860-26C6-4A2B-B221-2D5BD9A17E33}" type="sibTrans" cxnId="{5BB6A425-4535-4810-8672-79E16C2D7BE4}">
      <dgm:prSet/>
      <dgm:spPr/>
      <dgm:t>
        <a:bodyPr/>
        <a:lstStyle/>
        <a:p>
          <a:endParaRPr lang="es-PR"/>
        </a:p>
      </dgm:t>
    </dgm:pt>
    <dgm:pt modelId="{661C9388-5EC2-4569-AE18-F07C63187B4B}">
      <dgm:prSet phldrT="[Texto]"/>
      <dgm:spPr/>
      <dgm:t>
        <a:bodyPr/>
        <a:lstStyle/>
        <a:p>
          <a:r>
            <a:rPr lang="es-ES_tradnl" dirty="0" smtClean="0"/>
            <a:t>Usuarios auto cautivos potenciales</a:t>
          </a:r>
          <a:endParaRPr lang="es-PR" dirty="0"/>
        </a:p>
      </dgm:t>
    </dgm:pt>
    <dgm:pt modelId="{BF1C9A5D-699E-4C27-8869-2F835B49919A}" type="parTrans" cxnId="{08774AEF-3721-4E8B-A094-ACCA07D5074E}">
      <dgm:prSet/>
      <dgm:spPr/>
      <dgm:t>
        <a:bodyPr/>
        <a:lstStyle/>
        <a:p>
          <a:endParaRPr lang="es-PR" dirty="0"/>
        </a:p>
      </dgm:t>
    </dgm:pt>
    <dgm:pt modelId="{3B2922A8-D4A5-4CA4-AC05-19ACEE83856F}" type="sibTrans" cxnId="{08774AEF-3721-4E8B-A094-ACCA07D5074E}">
      <dgm:prSet/>
      <dgm:spPr/>
      <dgm:t>
        <a:bodyPr/>
        <a:lstStyle/>
        <a:p>
          <a:endParaRPr lang="es-PR"/>
        </a:p>
      </dgm:t>
    </dgm:pt>
    <dgm:pt modelId="{77D7F0D8-9A17-433E-8DC7-5B712B8D9B20}" type="pres">
      <dgm:prSet presAssocID="{C4AF715A-A19C-40C6-BB1E-0A41FC4C21D4}" presName="hierChild1" presStyleCnt="0">
        <dgm:presLayoutVars>
          <dgm:chPref val="1"/>
          <dgm:dir/>
          <dgm:animOne val="branch"/>
          <dgm:animLvl val="lvl"/>
          <dgm:resizeHandles/>
        </dgm:presLayoutVars>
      </dgm:prSet>
      <dgm:spPr/>
      <dgm:t>
        <a:bodyPr/>
        <a:lstStyle/>
        <a:p>
          <a:endParaRPr lang="es-PR"/>
        </a:p>
      </dgm:t>
    </dgm:pt>
    <dgm:pt modelId="{8DFD3E8A-0036-4382-A51F-8E9CB8BE2D66}" type="pres">
      <dgm:prSet presAssocID="{1CEAEF1F-380F-43EE-994D-103BF06F1520}" presName="hierRoot1" presStyleCnt="0"/>
      <dgm:spPr/>
    </dgm:pt>
    <dgm:pt modelId="{1429C09B-7174-45B9-A04D-2C619FBB423E}" type="pres">
      <dgm:prSet presAssocID="{1CEAEF1F-380F-43EE-994D-103BF06F1520}" presName="composite" presStyleCnt="0"/>
      <dgm:spPr/>
    </dgm:pt>
    <dgm:pt modelId="{3A7DBC4F-8F2C-4D58-896C-AD1A17D591C5}" type="pres">
      <dgm:prSet presAssocID="{1CEAEF1F-380F-43EE-994D-103BF06F1520}" presName="background" presStyleLbl="node0" presStyleIdx="0" presStyleCnt="1"/>
      <dgm:spPr/>
    </dgm:pt>
    <dgm:pt modelId="{D6E5F8E1-8E57-4B58-93BA-8B47C1661F88}" type="pres">
      <dgm:prSet presAssocID="{1CEAEF1F-380F-43EE-994D-103BF06F1520}" presName="text" presStyleLbl="fgAcc0" presStyleIdx="0" presStyleCnt="1" custLinFactNeighborX="-8145" custLinFactNeighborY="-29695">
        <dgm:presLayoutVars>
          <dgm:chPref val="3"/>
        </dgm:presLayoutVars>
      </dgm:prSet>
      <dgm:spPr/>
      <dgm:t>
        <a:bodyPr/>
        <a:lstStyle/>
        <a:p>
          <a:endParaRPr lang="es-PR"/>
        </a:p>
      </dgm:t>
    </dgm:pt>
    <dgm:pt modelId="{F172F375-034A-4808-9DCF-037BBCD6DA28}" type="pres">
      <dgm:prSet presAssocID="{1CEAEF1F-380F-43EE-994D-103BF06F1520}" presName="hierChild2" presStyleCnt="0"/>
      <dgm:spPr/>
    </dgm:pt>
    <dgm:pt modelId="{2CA300DC-0C57-4A70-A170-7D9D4C8A2DE5}" type="pres">
      <dgm:prSet presAssocID="{CD93F097-0D23-46A0-941D-36798499264E}" presName="Name10" presStyleLbl="parChTrans1D2" presStyleIdx="0" presStyleCnt="2"/>
      <dgm:spPr/>
      <dgm:t>
        <a:bodyPr/>
        <a:lstStyle/>
        <a:p>
          <a:endParaRPr lang="es-PR"/>
        </a:p>
      </dgm:t>
    </dgm:pt>
    <dgm:pt modelId="{578CE702-7C22-4797-8281-45B168073A46}" type="pres">
      <dgm:prSet presAssocID="{0BF55CC5-ABC3-4098-A863-FA97842AA5D7}" presName="hierRoot2" presStyleCnt="0"/>
      <dgm:spPr/>
    </dgm:pt>
    <dgm:pt modelId="{EF1E2C8E-EBBB-40E7-8A82-34D6CFC1C1A1}" type="pres">
      <dgm:prSet presAssocID="{0BF55CC5-ABC3-4098-A863-FA97842AA5D7}" presName="composite2" presStyleCnt="0"/>
      <dgm:spPr/>
    </dgm:pt>
    <dgm:pt modelId="{C8CED955-9FDB-416A-AA08-DBFF55BFE640}" type="pres">
      <dgm:prSet presAssocID="{0BF55CC5-ABC3-4098-A863-FA97842AA5D7}" presName="background2" presStyleLbl="node2" presStyleIdx="0" presStyleCnt="2"/>
      <dgm:spPr/>
    </dgm:pt>
    <dgm:pt modelId="{9B4AF76F-514F-45E6-9F48-148C6B262F6C}" type="pres">
      <dgm:prSet presAssocID="{0BF55CC5-ABC3-4098-A863-FA97842AA5D7}" presName="text2" presStyleLbl="fgAcc2" presStyleIdx="0" presStyleCnt="2">
        <dgm:presLayoutVars>
          <dgm:chPref val="3"/>
        </dgm:presLayoutVars>
      </dgm:prSet>
      <dgm:spPr/>
      <dgm:t>
        <a:bodyPr/>
        <a:lstStyle/>
        <a:p>
          <a:endParaRPr lang="es-PR"/>
        </a:p>
      </dgm:t>
    </dgm:pt>
    <dgm:pt modelId="{68FE6E1B-45C7-45D9-9B3E-BCC4A1BADA26}" type="pres">
      <dgm:prSet presAssocID="{0BF55CC5-ABC3-4098-A863-FA97842AA5D7}" presName="hierChild3" presStyleCnt="0"/>
      <dgm:spPr/>
    </dgm:pt>
    <dgm:pt modelId="{3A7CC2F7-448F-4EA6-BEE0-76BA9C6873E4}" type="pres">
      <dgm:prSet presAssocID="{0057ED90-89AA-46B3-A87B-DDAF07DBDBD0}" presName="Name17" presStyleLbl="parChTrans1D3" presStyleIdx="0" presStyleCnt="5"/>
      <dgm:spPr/>
      <dgm:t>
        <a:bodyPr/>
        <a:lstStyle/>
        <a:p>
          <a:endParaRPr lang="es-PR"/>
        </a:p>
      </dgm:t>
    </dgm:pt>
    <dgm:pt modelId="{54B36B1B-C196-4E36-A537-3920E8D2ADD0}" type="pres">
      <dgm:prSet presAssocID="{A31D310F-44AC-4F3B-982F-E27DCF9FC9E2}" presName="hierRoot3" presStyleCnt="0"/>
      <dgm:spPr/>
    </dgm:pt>
    <dgm:pt modelId="{0EDFD7C8-2B00-491F-BD87-683F9E004EF0}" type="pres">
      <dgm:prSet presAssocID="{A31D310F-44AC-4F3B-982F-E27DCF9FC9E2}" presName="composite3" presStyleCnt="0"/>
      <dgm:spPr/>
    </dgm:pt>
    <dgm:pt modelId="{58F47483-B9C7-4008-943C-67ECB349CDDB}" type="pres">
      <dgm:prSet presAssocID="{A31D310F-44AC-4F3B-982F-E27DCF9FC9E2}" presName="background3" presStyleLbl="node3" presStyleIdx="0" presStyleCnt="5"/>
      <dgm:spPr/>
    </dgm:pt>
    <dgm:pt modelId="{B2D344B5-4860-4AE3-885E-233BA42D2553}" type="pres">
      <dgm:prSet presAssocID="{A31D310F-44AC-4F3B-982F-E27DCF9FC9E2}" presName="text3" presStyleLbl="fgAcc3" presStyleIdx="0" presStyleCnt="5">
        <dgm:presLayoutVars>
          <dgm:chPref val="3"/>
        </dgm:presLayoutVars>
      </dgm:prSet>
      <dgm:spPr/>
      <dgm:t>
        <a:bodyPr/>
        <a:lstStyle/>
        <a:p>
          <a:endParaRPr lang="es-PR"/>
        </a:p>
      </dgm:t>
    </dgm:pt>
    <dgm:pt modelId="{2EA0D8D6-5DFA-47E1-BC3B-95048819699E}" type="pres">
      <dgm:prSet presAssocID="{A31D310F-44AC-4F3B-982F-E27DCF9FC9E2}" presName="hierChild4" presStyleCnt="0"/>
      <dgm:spPr/>
    </dgm:pt>
    <dgm:pt modelId="{AC07D0EC-B802-4B69-BBC6-51160B233F85}" type="pres">
      <dgm:prSet presAssocID="{F8B476C3-0C54-4044-A640-1145609FC060}" presName="Name17" presStyleLbl="parChTrans1D3" presStyleIdx="1" presStyleCnt="5"/>
      <dgm:spPr/>
      <dgm:t>
        <a:bodyPr/>
        <a:lstStyle/>
        <a:p>
          <a:endParaRPr lang="es-PR"/>
        </a:p>
      </dgm:t>
    </dgm:pt>
    <dgm:pt modelId="{8D41DF01-74D0-4FE1-938C-0154DB70C38C}" type="pres">
      <dgm:prSet presAssocID="{E01A62B4-420F-4CAA-A6B1-8DB4F6E09580}" presName="hierRoot3" presStyleCnt="0"/>
      <dgm:spPr/>
    </dgm:pt>
    <dgm:pt modelId="{38BEBDB4-3A19-4D52-97ED-BD7EC02758C1}" type="pres">
      <dgm:prSet presAssocID="{E01A62B4-420F-4CAA-A6B1-8DB4F6E09580}" presName="composite3" presStyleCnt="0"/>
      <dgm:spPr/>
    </dgm:pt>
    <dgm:pt modelId="{F053EC46-9AB4-4B08-8E08-9FA70A502654}" type="pres">
      <dgm:prSet presAssocID="{E01A62B4-420F-4CAA-A6B1-8DB4F6E09580}" presName="background3" presStyleLbl="node3" presStyleIdx="1" presStyleCnt="5"/>
      <dgm:spPr/>
    </dgm:pt>
    <dgm:pt modelId="{4B050781-2ECD-4AB0-AC17-A41C3C9AA580}" type="pres">
      <dgm:prSet presAssocID="{E01A62B4-420F-4CAA-A6B1-8DB4F6E09580}" presName="text3" presStyleLbl="fgAcc3" presStyleIdx="1" presStyleCnt="5">
        <dgm:presLayoutVars>
          <dgm:chPref val="3"/>
        </dgm:presLayoutVars>
      </dgm:prSet>
      <dgm:spPr/>
      <dgm:t>
        <a:bodyPr/>
        <a:lstStyle/>
        <a:p>
          <a:endParaRPr lang="es-PR"/>
        </a:p>
      </dgm:t>
    </dgm:pt>
    <dgm:pt modelId="{2BDF193E-0CAC-49A1-AC9B-DC9EB1C04315}" type="pres">
      <dgm:prSet presAssocID="{E01A62B4-420F-4CAA-A6B1-8DB4F6E09580}" presName="hierChild4" presStyleCnt="0"/>
      <dgm:spPr/>
    </dgm:pt>
    <dgm:pt modelId="{3B92ED54-EA29-4059-831A-BDA19A23041D}" type="pres">
      <dgm:prSet presAssocID="{813EBC16-9754-424F-A0E9-B381C4C41C14}" presName="Name10" presStyleLbl="parChTrans1D2" presStyleIdx="1" presStyleCnt="2"/>
      <dgm:spPr/>
      <dgm:t>
        <a:bodyPr/>
        <a:lstStyle/>
        <a:p>
          <a:endParaRPr lang="es-PR"/>
        </a:p>
      </dgm:t>
    </dgm:pt>
    <dgm:pt modelId="{0DEE9837-3581-423D-A768-5E9D4E06E1C2}" type="pres">
      <dgm:prSet presAssocID="{26BC408C-FE20-47DD-8EEF-DF4316ABCF04}" presName="hierRoot2" presStyleCnt="0"/>
      <dgm:spPr/>
    </dgm:pt>
    <dgm:pt modelId="{941B1389-7F41-4017-838C-2C7C9F8B01CC}" type="pres">
      <dgm:prSet presAssocID="{26BC408C-FE20-47DD-8EEF-DF4316ABCF04}" presName="composite2" presStyleCnt="0"/>
      <dgm:spPr/>
    </dgm:pt>
    <dgm:pt modelId="{60FC562A-347B-4DD0-BB31-0295AD1A50BF}" type="pres">
      <dgm:prSet presAssocID="{26BC408C-FE20-47DD-8EEF-DF4316ABCF04}" presName="background2" presStyleLbl="node2" presStyleIdx="1" presStyleCnt="2"/>
      <dgm:spPr/>
    </dgm:pt>
    <dgm:pt modelId="{BF9958C4-487C-493C-AE1A-C0F1AC7B261F}" type="pres">
      <dgm:prSet presAssocID="{26BC408C-FE20-47DD-8EEF-DF4316ABCF04}" presName="text2" presStyleLbl="fgAcc2" presStyleIdx="1" presStyleCnt="2">
        <dgm:presLayoutVars>
          <dgm:chPref val="3"/>
        </dgm:presLayoutVars>
      </dgm:prSet>
      <dgm:spPr/>
      <dgm:t>
        <a:bodyPr/>
        <a:lstStyle/>
        <a:p>
          <a:endParaRPr lang="es-PR"/>
        </a:p>
      </dgm:t>
    </dgm:pt>
    <dgm:pt modelId="{BC3AC763-9BBC-4992-A308-1B5D6309DA76}" type="pres">
      <dgm:prSet presAssocID="{26BC408C-FE20-47DD-8EEF-DF4316ABCF04}" presName="hierChild3" presStyleCnt="0"/>
      <dgm:spPr/>
    </dgm:pt>
    <dgm:pt modelId="{AACC8977-CC7A-4A5A-BB61-2836462B664F}" type="pres">
      <dgm:prSet presAssocID="{54AFC22F-0411-4067-BED1-270AF010443A}" presName="Name17" presStyleLbl="parChTrans1D3" presStyleIdx="2" presStyleCnt="5"/>
      <dgm:spPr/>
      <dgm:t>
        <a:bodyPr/>
        <a:lstStyle/>
        <a:p>
          <a:endParaRPr lang="es-PR"/>
        </a:p>
      </dgm:t>
    </dgm:pt>
    <dgm:pt modelId="{D8D756FC-FBA2-4D8E-9905-37424BE11668}" type="pres">
      <dgm:prSet presAssocID="{BE161CED-EAF5-46FB-B12C-67FE66E5FE8A}" presName="hierRoot3" presStyleCnt="0"/>
      <dgm:spPr/>
    </dgm:pt>
    <dgm:pt modelId="{5580045D-34FE-4AF6-B252-E8A83B91F246}" type="pres">
      <dgm:prSet presAssocID="{BE161CED-EAF5-46FB-B12C-67FE66E5FE8A}" presName="composite3" presStyleCnt="0"/>
      <dgm:spPr/>
    </dgm:pt>
    <dgm:pt modelId="{767A0209-97E5-4C80-8129-A0E82A76D19B}" type="pres">
      <dgm:prSet presAssocID="{BE161CED-EAF5-46FB-B12C-67FE66E5FE8A}" presName="background3" presStyleLbl="node3" presStyleIdx="2" presStyleCnt="5"/>
      <dgm:spPr/>
    </dgm:pt>
    <dgm:pt modelId="{9F8D83F2-06B8-4904-8888-A1A03EF87DF1}" type="pres">
      <dgm:prSet presAssocID="{BE161CED-EAF5-46FB-B12C-67FE66E5FE8A}" presName="text3" presStyleLbl="fgAcc3" presStyleIdx="2" presStyleCnt="5">
        <dgm:presLayoutVars>
          <dgm:chPref val="3"/>
        </dgm:presLayoutVars>
      </dgm:prSet>
      <dgm:spPr/>
      <dgm:t>
        <a:bodyPr/>
        <a:lstStyle/>
        <a:p>
          <a:endParaRPr lang="es-PR"/>
        </a:p>
      </dgm:t>
    </dgm:pt>
    <dgm:pt modelId="{F1232944-514C-41CD-A23F-D1F56C549C90}" type="pres">
      <dgm:prSet presAssocID="{BE161CED-EAF5-46FB-B12C-67FE66E5FE8A}" presName="hierChild4" presStyleCnt="0"/>
      <dgm:spPr/>
    </dgm:pt>
    <dgm:pt modelId="{91C27C86-AD04-4ADD-95BE-C43AB58595F0}" type="pres">
      <dgm:prSet presAssocID="{D935D213-7988-4C24-AE4F-6EB3F91D50C6}" presName="Name17" presStyleLbl="parChTrans1D3" presStyleIdx="3" presStyleCnt="5"/>
      <dgm:spPr/>
      <dgm:t>
        <a:bodyPr/>
        <a:lstStyle/>
        <a:p>
          <a:endParaRPr lang="es-PR"/>
        </a:p>
      </dgm:t>
    </dgm:pt>
    <dgm:pt modelId="{06600C6D-F3E8-40B7-A3E5-4E4565AD9EC9}" type="pres">
      <dgm:prSet presAssocID="{784090DE-A1BC-47DD-A1FB-328A75ECA309}" presName="hierRoot3" presStyleCnt="0"/>
      <dgm:spPr/>
    </dgm:pt>
    <dgm:pt modelId="{DE86DD0B-DC64-4FA7-911F-CC55C7D8D4CC}" type="pres">
      <dgm:prSet presAssocID="{784090DE-A1BC-47DD-A1FB-328A75ECA309}" presName="composite3" presStyleCnt="0"/>
      <dgm:spPr/>
    </dgm:pt>
    <dgm:pt modelId="{05728E2E-ABF5-4AFA-8F1F-45C43EDC8A64}" type="pres">
      <dgm:prSet presAssocID="{784090DE-A1BC-47DD-A1FB-328A75ECA309}" presName="background3" presStyleLbl="node3" presStyleIdx="3" presStyleCnt="5"/>
      <dgm:spPr/>
    </dgm:pt>
    <dgm:pt modelId="{C8F3CC4E-A28C-4501-9514-B838B92AE7E6}" type="pres">
      <dgm:prSet presAssocID="{784090DE-A1BC-47DD-A1FB-328A75ECA309}" presName="text3" presStyleLbl="fgAcc3" presStyleIdx="3" presStyleCnt="5">
        <dgm:presLayoutVars>
          <dgm:chPref val="3"/>
        </dgm:presLayoutVars>
      </dgm:prSet>
      <dgm:spPr/>
      <dgm:t>
        <a:bodyPr/>
        <a:lstStyle/>
        <a:p>
          <a:endParaRPr lang="es-PR"/>
        </a:p>
      </dgm:t>
    </dgm:pt>
    <dgm:pt modelId="{BF4F4D70-8E22-4B49-BB13-DA35F37C0A30}" type="pres">
      <dgm:prSet presAssocID="{784090DE-A1BC-47DD-A1FB-328A75ECA309}" presName="hierChild4" presStyleCnt="0"/>
      <dgm:spPr/>
    </dgm:pt>
    <dgm:pt modelId="{C5CF0F62-69A3-491C-B09F-308C5B9EBBFA}" type="pres">
      <dgm:prSet presAssocID="{BF1C9A5D-699E-4C27-8869-2F835B49919A}" presName="Name17" presStyleLbl="parChTrans1D3" presStyleIdx="4" presStyleCnt="5"/>
      <dgm:spPr/>
      <dgm:t>
        <a:bodyPr/>
        <a:lstStyle/>
        <a:p>
          <a:endParaRPr lang="es-PR"/>
        </a:p>
      </dgm:t>
    </dgm:pt>
    <dgm:pt modelId="{51EEE900-ECC7-4B36-B499-AC7DACF0FC7D}" type="pres">
      <dgm:prSet presAssocID="{661C9388-5EC2-4569-AE18-F07C63187B4B}" presName="hierRoot3" presStyleCnt="0"/>
      <dgm:spPr/>
    </dgm:pt>
    <dgm:pt modelId="{0C77E1C6-5EAE-45F7-9C88-C3FA70B3A280}" type="pres">
      <dgm:prSet presAssocID="{661C9388-5EC2-4569-AE18-F07C63187B4B}" presName="composite3" presStyleCnt="0"/>
      <dgm:spPr/>
    </dgm:pt>
    <dgm:pt modelId="{AF043A66-3A96-4627-AA8A-DC7E9AADBB03}" type="pres">
      <dgm:prSet presAssocID="{661C9388-5EC2-4569-AE18-F07C63187B4B}" presName="background3" presStyleLbl="node3" presStyleIdx="4" presStyleCnt="5"/>
      <dgm:spPr/>
    </dgm:pt>
    <dgm:pt modelId="{1E687D31-ECD6-4D86-A9BB-FF58522A0E5B}" type="pres">
      <dgm:prSet presAssocID="{661C9388-5EC2-4569-AE18-F07C63187B4B}" presName="text3" presStyleLbl="fgAcc3" presStyleIdx="4" presStyleCnt="5">
        <dgm:presLayoutVars>
          <dgm:chPref val="3"/>
        </dgm:presLayoutVars>
      </dgm:prSet>
      <dgm:spPr/>
      <dgm:t>
        <a:bodyPr/>
        <a:lstStyle/>
        <a:p>
          <a:endParaRPr lang="es-PR"/>
        </a:p>
      </dgm:t>
    </dgm:pt>
    <dgm:pt modelId="{0E7B11D5-6606-4F31-9168-B23990AB0645}" type="pres">
      <dgm:prSet presAssocID="{661C9388-5EC2-4569-AE18-F07C63187B4B}" presName="hierChild4" presStyleCnt="0"/>
      <dgm:spPr/>
    </dgm:pt>
  </dgm:ptLst>
  <dgm:cxnLst>
    <dgm:cxn modelId="{6883E04A-6C7F-4DF3-A708-7BE353FFF301}" type="presOf" srcId="{CD93F097-0D23-46A0-941D-36798499264E}" destId="{2CA300DC-0C57-4A70-A170-7D9D4C8A2DE5}" srcOrd="0" destOrd="0" presId="urn:microsoft.com/office/officeart/2005/8/layout/hierarchy1"/>
    <dgm:cxn modelId="{D733D632-FC9B-4BBF-997E-5B2447AE17BA}" srcId="{26BC408C-FE20-47DD-8EEF-DF4316ABCF04}" destId="{BE161CED-EAF5-46FB-B12C-67FE66E5FE8A}" srcOrd="0" destOrd="0" parTransId="{54AFC22F-0411-4067-BED1-270AF010443A}" sibTransId="{AEFB468F-2BB5-4D84-88B5-BEE70AB41EFA}"/>
    <dgm:cxn modelId="{13E9BD63-656D-48D1-956B-1E3F07F67FD2}" type="presOf" srcId="{F8B476C3-0C54-4044-A640-1145609FC060}" destId="{AC07D0EC-B802-4B69-BBC6-51160B233F85}" srcOrd="0" destOrd="0" presId="urn:microsoft.com/office/officeart/2005/8/layout/hierarchy1"/>
    <dgm:cxn modelId="{DA62C6BB-7ED5-4E5A-9DCC-995D05A42A24}" srcId="{1CEAEF1F-380F-43EE-994D-103BF06F1520}" destId="{0BF55CC5-ABC3-4098-A863-FA97842AA5D7}" srcOrd="0" destOrd="0" parTransId="{CD93F097-0D23-46A0-941D-36798499264E}" sibTransId="{FE74C304-3503-43C4-8C55-7B4C34C7537E}"/>
    <dgm:cxn modelId="{08774AEF-3721-4E8B-A094-ACCA07D5074E}" srcId="{26BC408C-FE20-47DD-8EEF-DF4316ABCF04}" destId="{661C9388-5EC2-4569-AE18-F07C63187B4B}" srcOrd="2" destOrd="0" parTransId="{BF1C9A5D-699E-4C27-8869-2F835B49919A}" sibTransId="{3B2922A8-D4A5-4CA4-AC05-19ACEE83856F}"/>
    <dgm:cxn modelId="{91976FFD-F91E-473D-9D3A-1375E8A7070B}" type="presOf" srcId="{813EBC16-9754-424F-A0E9-B381C4C41C14}" destId="{3B92ED54-EA29-4059-831A-BDA19A23041D}" srcOrd="0" destOrd="0" presId="urn:microsoft.com/office/officeart/2005/8/layout/hierarchy1"/>
    <dgm:cxn modelId="{DCC29502-DC24-45E1-AC4E-02EFE9308369}" type="presOf" srcId="{A31D310F-44AC-4F3B-982F-E27DCF9FC9E2}" destId="{B2D344B5-4860-4AE3-885E-233BA42D2553}" srcOrd="0" destOrd="0" presId="urn:microsoft.com/office/officeart/2005/8/layout/hierarchy1"/>
    <dgm:cxn modelId="{351EE444-E9B8-4771-9C4C-5724F374FC69}" type="presOf" srcId="{C4AF715A-A19C-40C6-BB1E-0A41FC4C21D4}" destId="{77D7F0D8-9A17-433E-8DC7-5B712B8D9B20}" srcOrd="0" destOrd="0" presId="urn:microsoft.com/office/officeart/2005/8/layout/hierarchy1"/>
    <dgm:cxn modelId="{F782F55E-CAB7-4C80-A137-426D35CD3BF3}" type="presOf" srcId="{26BC408C-FE20-47DD-8EEF-DF4316ABCF04}" destId="{BF9958C4-487C-493C-AE1A-C0F1AC7B261F}" srcOrd="0" destOrd="0" presId="urn:microsoft.com/office/officeart/2005/8/layout/hierarchy1"/>
    <dgm:cxn modelId="{E5E85797-7AF0-41D7-8151-52D425F8F628}" type="presOf" srcId="{661C9388-5EC2-4569-AE18-F07C63187B4B}" destId="{1E687D31-ECD6-4D86-A9BB-FF58522A0E5B}" srcOrd="0" destOrd="0" presId="urn:microsoft.com/office/officeart/2005/8/layout/hierarchy1"/>
    <dgm:cxn modelId="{C8C923EA-A755-43EF-B6CF-7ADA0340F94C}" type="presOf" srcId="{E01A62B4-420F-4CAA-A6B1-8DB4F6E09580}" destId="{4B050781-2ECD-4AB0-AC17-A41C3C9AA580}" srcOrd="0" destOrd="0" presId="urn:microsoft.com/office/officeart/2005/8/layout/hierarchy1"/>
    <dgm:cxn modelId="{5BB6A425-4535-4810-8672-79E16C2D7BE4}" srcId="{26BC408C-FE20-47DD-8EEF-DF4316ABCF04}" destId="{784090DE-A1BC-47DD-A1FB-328A75ECA309}" srcOrd="1" destOrd="0" parTransId="{D935D213-7988-4C24-AE4F-6EB3F91D50C6}" sibTransId="{45FD7860-26C6-4A2B-B221-2D5BD9A17E33}"/>
    <dgm:cxn modelId="{D86208F0-A8B8-44D3-958E-0E4734690126}" type="presOf" srcId="{0057ED90-89AA-46B3-A87B-DDAF07DBDBD0}" destId="{3A7CC2F7-448F-4EA6-BEE0-76BA9C6873E4}" srcOrd="0" destOrd="0" presId="urn:microsoft.com/office/officeart/2005/8/layout/hierarchy1"/>
    <dgm:cxn modelId="{FB8D5A55-6B4A-4811-ACFA-2A75DF5449F0}" type="presOf" srcId="{BE161CED-EAF5-46FB-B12C-67FE66E5FE8A}" destId="{9F8D83F2-06B8-4904-8888-A1A03EF87DF1}" srcOrd="0" destOrd="0" presId="urn:microsoft.com/office/officeart/2005/8/layout/hierarchy1"/>
    <dgm:cxn modelId="{D0631DA6-04CB-4965-9729-8935EA964EA3}" srcId="{0BF55CC5-ABC3-4098-A863-FA97842AA5D7}" destId="{A31D310F-44AC-4F3B-982F-E27DCF9FC9E2}" srcOrd="0" destOrd="0" parTransId="{0057ED90-89AA-46B3-A87B-DDAF07DBDBD0}" sibTransId="{2A7B4059-5D1B-43AC-B4B2-38E7FDA7ECF5}"/>
    <dgm:cxn modelId="{08713C63-78D3-4434-83D9-9E9D9E3A1D29}" type="presOf" srcId="{784090DE-A1BC-47DD-A1FB-328A75ECA309}" destId="{C8F3CC4E-A28C-4501-9514-B838B92AE7E6}" srcOrd="0" destOrd="0" presId="urn:microsoft.com/office/officeart/2005/8/layout/hierarchy1"/>
    <dgm:cxn modelId="{3C7881E7-486D-4C8E-BE12-950871DEF03D}" srcId="{0BF55CC5-ABC3-4098-A863-FA97842AA5D7}" destId="{E01A62B4-420F-4CAA-A6B1-8DB4F6E09580}" srcOrd="1" destOrd="0" parTransId="{F8B476C3-0C54-4044-A640-1145609FC060}" sibTransId="{62CA29E3-85C6-4139-8841-4D2C2D304708}"/>
    <dgm:cxn modelId="{E14D7F61-A0B9-49CF-AAD7-AE10152D6E6F}" srcId="{1CEAEF1F-380F-43EE-994D-103BF06F1520}" destId="{26BC408C-FE20-47DD-8EEF-DF4316ABCF04}" srcOrd="1" destOrd="0" parTransId="{813EBC16-9754-424F-A0E9-B381C4C41C14}" sibTransId="{09F7DF91-8009-4C1A-9124-1237A3A3D611}"/>
    <dgm:cxn modelId="{0A8B326B-3A84-4070-B6C4-34DB28A825F2}" type="presOf" srcId="{1CEAEF1F-380F-43EE-994D-103BF06F1520}" destId="{D6E5F8E1-8E57-4B58-93BA-8B47C1661F88}" srcOrd="0" destOrd="0" presId="urn:microsoft.com/office/officeart/2005/8/layout/hierarchy1"/>
    <dgm:cxn modelId="{CEF6BBAF-CCDE-440A-8ED7-E371755E5464}" type="presOf" srcId="{BF1C9A5D-699E-4C27-8869-2F835B49919A}" destId="{C5CF0F62-69A3-491C-B09F-308C5B9EBBFA}" srcOrd="0" destOrd="0" presId="urn:microsoft.com/office/officeart/2005/8/layout/hierarchy1"/>
    <dgm:cxn modelId="{4B548119-18E6-4898-8372-BA3CC1B26301}" type="presOf" srcId="{54AFC22F-0411-4067-BED1-270AF010443A}" destId="{AACC8977-CC7A-4A5A-BB61-2836462B664F}" srcOrd="0" destOrd="0" presId="urn:microsoft.com/office/officeart/2005/8/layout/hierarchy1"/>
    <dgm:cxn modelId="{2CA622EB-7B52-408C-A31E-861781AA50D7}" type="presOf" srcId="{0BF55CC5-ABC3-4098-A863-FA97842AA5D7}" destId="{9B4AF76F-514F-45E6-9F48-148C6B262F6C}" srcOrd="0" destOrd="0" presId="urn:microsoft.com/office/officeart/2005/8/layout/hierarchy1"/>
    <dgm:cxn modelId="{6112963D-9661-4A9E-9645-DCF620C9AE14}" type="presOf" srcId="{D935D213-7988-4C24-AE4F-6EB3F91D50C6}" destId="{91C27C86-AD04-4ADD-95BE-C43AB58595F0}" srcOrd="0" destOrd="0" presId="urn:microsoft.com/office/officeart/2005/8/layout/hierarchy1"/>
    <dgm:cxn modelId="{4EF2A387-3BD7-484A-87B4-F1F8FA38B308}" srcId="{C4AF715A-A19C-40C6-BB1E-0A41FC4C21D4}" destId="{1CEAEF1F-380F-43EE-994D-103BF06F1520}" srcOrd="0" destOrd="0" parTransId="{CB34D453-B12E-46C9-B4FC-29C363DFC401}" sibTransId="{BB25B461-65AE-4855-B9A9-8D0E67AF417D}"/>
    <dgm:cxn modelId="{DC45BEDE-DEE5-4844-AC5E-BCC40F6BA8E3}" type="presParOf" srcId="{77D7F0D8-9A17-433E-8DC7-5B712B8D9B20}" destId="{8DFD3E8A-0036-4382-A51F-8E9CB8BE2D66}" srcOrd="0" destOrd="0" presId="urn:microsoft.com/office/officeart/2005/8/layout/hierarchy1"/>
    <dgm:cxn modelId="{EAFB2206-E457-4664-B4BC-C281CEB7B10E}" type="presParOf" srcId="{8DFD3E8A-0036-4382-A51F-8E9CB8BE2D66}" destId="{1429C09B-7174-45B9-A04D-2C619FBB423E}" srcOrd="0" destOrd="0" presId="urn:microsoft.com/office/officeart/2005/8/layout/hierarchy1"/>
    <dgm:cxn modelId="{0530A74F-A6F6-4BD4-979C-5C85AFF00782}" type="presParOf" srcId="{1429C09B-7174-45B9-A04D-2C619FBB423E}" destId="{3A7DBC4F-8F2C-4D58-896C-AD1A17D591C5}" srcOrd="0" destOrd="0" presId="urn:microsoft.com/office/officeart/2005/8/layout/hierarchy1"/>
    <dgm:cxn modelId="{3EC2708B-2741-401E-8C83-6D3E5FCD3BE7}" type="presParOf" srcId="{1429C09B-7174-45B9-A04D-2C619FBB423E}" destId="{D6E5F8E1-8E57-4B58-93BA-8B47C1661F88}" srcOrd="1" destOrd="0" presId="urn:microsoft.com/office/officeart/2005/8/layout/hierarchy1"/>
    <dgm:cxn modelId="{9560B2D3-C931-4371-AE08-9D63F41B4296}" type="presParOf" srcId="{8DFD3E8A-0036-4382-A51F-8E9CB8BE2D66}" destId="{F172F375-034A-4808-9DCF-037BBCD6DA28}" srcOrd="1" destOrd="0" presId="urn:microsoft.com/office/officeart/2005/8/layout/hierarchy1"/>
    <dgm:cxn modelId="{E5A48ECF-A08E-442B-B123-3ED52CFE9CD2}" type="presParOf" srcId="{F172F375-034A-4808-9DCF-037BBCD6DA28}" destId="{2CA300DC-0C57-4A70-A170-7D9D4C8A2DE5}" srcOrd="0" destOrd="0" presId="urn:microsoft.com/office/officeart/2005/8/layout/hierarchy1"/>
    <dgm:cxn modelId="{B7FEDBA6-3DEF-490C-AAE0-6C3A96DA4654}" type="presParOf" srcId="{F172F375-034A-4808-9DCF-037BBCD6DA28}" destId="{578CE702-7C22-4797-8281-45B168073A46}" srcOrd="1" destOrd="0" presId="urn:microsoft.com/office/officeart/2005/8/layout/hierarchy1"/>
    <dgm:cxn modelId="{E1043817-9487-47A0-AA7B-A7711A65722F}" type="presParOf" srcId="{578CE702-7C22-4797-8281-45B168073A46}" destId="{EF1E2C8E-EBBB-40E7-8A82-34D6CFC1C1A1}" srcOrd="0" destOrd="0" presId="urn:microsoft.com/office/officeart/2005/8/layout/hierarchy1"/>
    <dgm:cxn modelId="{450E11A4-E796-4A28-A330-4064338CC360}" type="presParOf" srcId="{EF1E2C8E-EBBB-40E7-8A82-34D6CFC1C1A1}" destId="{C8CED955-9FDB-416A-AA08-DBFF55BFE640}" srcOrd="0" destOrd="0" presId="urn:microsoft.com/office/officeart/2005/8/layout/hierarchy1"/>
    <dgm:cxn modelId="{A845BC84-115E-4278-A88A-E039782E661B}" type="presParOf" srcId="{EF1E2C8E-EBBB-40E7-8A82-34D6CFC1C1A1}" destId="{9B4AF76F-514F-45E6-9F48-148C6B262F6C}" srcOrd="1" destOrd="0" presId="urn:microsoft.com/office/officeart/2005/8/layout/hierarchy1"/>
    <dgm:cxn modelId="{50B8E0EC-0F1C-42D2-87F6-FF40B425B7EB}" type="presParOf" srcId="{578CE702-7C22-4797-8281-45B168073A46}" destId="{68FE6E1B-45C7-45D9-9B3E-BCC4A1BADA26}" srcOrd="1" destOrd="0" presId="urn:microsoft.com/office/officeart/2005/8/layout/hierarchy1"/>
    <dgm:cxn modelId="{24E4C77D-F794-4C67-B40C-4CE15BE77C18}" type="presParOf" srcId="{68FE6E1B-45C7-45D9-9B3E-BCC4A1BADA26}" destId="{3A7CC2F7-448F-4EA6-BEE0-76BA9C6873E4}" srcOrd="0" destOrd="0" presId="urn:microsoft.com/office/officeart/2005/8/layout/hierarchy1"/>
    <dgm:cxn modelId="{06FAA243-59A0-43B3-918B-13379E81DBE3}" type="presParOf" srcId="{68FE6E1B-45C7-45D9-9B3E-BCC4A1BADA26}" destId="{54B36B1B-C196-4E36-A537-3920E8D2ADD0}" srcOrd="1" destOrd="0" presId="urn:microsoft.com/office/officeart/2005/8/layout/hierarchy1"/>
    <dgm:cxn modelId="{854707EC-EE46-48E8-804F-EE19215FB912}" type="presParOf" srcId="{54B36B1B-C196-4E36-A537-3920E8D2ADD0}" destId="{0EDFD7C8-2B00-491F-BD87-683F9E004EF0}" srcOrd="0" destOrd="0" presId="urn:microsoft.com/office/officeart/2005/8/layout/hierarchy1"/>
    <dgm:cxn modelId="{DF9CFD2E-0C7D-4DEE-8A92-410563DE52C2}" type="presParOf" srcId="{0EDFD7C8-2B00-491F-BD87-683F9E004EF0}" destId="{58F47483-B9C7-4008-943C-67ECB349CDDB}" srcOrd="0" destOrd="0" presId="urn:microsoft.com/office/officeart/2005/8/layout/hierarchy1"/>
    <dgm:cxn modelId="{250D926D-855D-4577-8261-FDB743352F59}" type="presParOf" srcId="{0EDFD7C8-2B00-491F-BD87-683F9E004EF0}" destId="{B2D344B5-4860-4AE3-885E-233BA42D2553}" srcOrd="1" destOrd="0" presId="urn:microsoft.com/office/officeart/2005/8/layout/hierarchy1"/>
    <dgm:cxn modelId="{786B1D5A-9120-4062-80C4-99E74619B40B}" type="presParOf" srcId="{54B36B1B-C196-4E36-A537-3920E8D2ADD0}" destId="{2EA0D8D6-5DFA-47E1-BC3B-95048819699E}" srcOrd="1" destOrd="0" presId="urn:microsoft.com/office/officeart/2005/8/layout/hierarchy1"/>
    <dgm:cxn modelId="{362EB837-6A79-4FB3-AD14-D2CE7406142D}" type="presParOf" srcId="{68FE6E1B-45C7-45D9-9B3E-BCC4A1BADA26}" destId="{AC07D0EC-B802-4B69-BBC6-51160B233F85}" srcOrd="2" destOrd="0" presId="urn:microsoft.com/office/officeart/2005/8/layout/hierarchy1"/>
    <dgm:cxn modelId="{99161D44-E2ED-4500-A8FC-EC6917497426}" type="presParOf" srcId="{68FE6E1B-45C7-45D9-9B3E-BCC4A1BADA26}" destId="{8D41DF01-74D0-4FE1-938C-0154DB70C38C}" srcOrd="3" destOrd="0" presId="urn:microsoft.com/office/officeart/2005/8/layout/hierarchy1"/>
    <dgm:cxn modelId="{5D845A61-0C35-43D8-A7F6-9A55029D35CB}" type="presParOf" srcId="{8D41DF01-74D0-4FE1-938C-0154DB70C38C}" destId="{38BEBDB4-3A19-4D52-97ED-BD7EC02758C1}" srcOrd="0" destOrd="0" presId="urn:microsoft.com/office/officeart/2005/8/layout/hierarchy1"/>
    <dgm:cxn modelId="{A6BED62C-701B-40C5-8435-BDC98DE01848}" type="presParOf" srcId="{38BEBDB4-3A19-4D52-97ED-BD7EC02758C1}" destId="{F053EC46-9AB4-4B08-8E08-9FA70A502654}" srcOrd="0" destOrd="0" presId="urn:microsoft.com/office/officeart/2005/8/layout/hierarchy1"/>
    <dgm:cxn modelId="{CD70B336-C547-40CF-9709-3F11FEFAD545}" type="presParOf" srcId="{38BEBDB4-3A19-4D52-97ED-BD7EC02758C1}" destId="{4B050781-2ECD-4AB0-AC17-A41C3C9AA580}" srcOrd="1" destOrd="0" presId="urn:microsoft.com/office/officeart/2005/8/layout/hierarchy1"/>
    <dgm:cxn modelId="{D9A9FE3A-426E-4F54-8BA2-BFC5F4D1E27B}" type="presParOf" srcId="{8D41DF01-74D0-4FE1-938C-0154DB70C38C}" destId="{2BDF193E-0CAC-49A1-AC9B-DC9EB1C04315}" srcOrd="1" destOrd="0" presId="urn:microsoft.com/office/officeart/2005/8/layout/hierarchy1"/>
    <dgm:cxn modelId="{0C2AF0A6-D7F9-4001-A2FA-46F15539FC4F}" type="presParOf" srcId="{F172F375-034A-4808-9DCF-037BBCD6DA28}" destId="{3B92ED54-EA29-4059-831A-BDA19A23041D}" srcOrd="2" destOrd="0" presId="urn:microsoft.com/office/officeart/2005/8/layout/hierarchy1"/>
    <dgm:cxn modelId="{C4CBB195-32EF-44F1-A5CA-6CE3C135D2CC}" type="presParOf" srcId="{F172F375-034A-4808-9DCF-037BBCD6DA28}" destId="{0DEE9837-3581-423D-A768-5E9D4E06E1C2}" srcOrd="3" destOrd="0" presId="urn:microsoft.com/office/officeart/2005/8/layout/hierarchy1"/>
    <dgm:cxn modelId="{78857046-0934-462B-BCA8-22E5E9A9C64E}" type="presParOf" srcId="{0DEE9837-3581-423D-A768-5E9D4E06E1C2}" destId="{941B1389-7F41-4017-838C-2C7C9F8B01CC}" srcOrd="0" destOrd="0" presId="urn:microsoft.com/office/officeart/2005/8/layout/hierarchy1"/>
    <dgm:cxn modelId="{F4EE0623-4813-43C5-99C4-3B02889B2CC0}" type="presParOf" srcId="{941B1389-7F41-4017-838C-2C7C9F8B01CC}" destId="{60FC562A-347B-4DD0-BB31-0295AD1A50BF}" srcOrd="0" destOrd="0" presId="urn:microsoft.com/office/officeart/2005/8/layout/hierarchy1"/>
    <dgm:cxn modelId="{FAB2A727-2BE2-47D5-886E-7FCDCD9E786F}" type="presParOf" srcId="{941B1389-7F41-4017-838C-2C7C9F8B01CC}" destId="{BF9958C4-487C-493C-AE1A-C0F1AC7B261F}" srcOrd="1" destOrd="0" presId="urn:microsoft.com/office/officeart/2005/8/layout/hierarchy1"/>
    <dgm:cxn modelId="{95B1EA44-D3F1-4213-B1D9-A6F446E55A4D}" type="presParOf" srcId="{0DEE9837-3581-423D-A768-5E9D4E06E1C2}" destId="{BC3AC763-9BBC-4992-A308-1B5D6309DA76}" srcOrd="1" destOrd="0" presId="urn:microsoft.com/office/officeart/2005/8/layout/hierarchy1"/>
    <dgm:cxn modelId="{281657B7-C4B8-452C-9658-8AA4E47F3BA2}" type="presParOf" srcId="{BC3AC763-9BBC-4992-A308-1B5D6309DA76}" destId="{AACC8977-CC7A-4A5A-BB61-2836462B664F}" srcOrd="0" destOrd="0" presId="urn:microsoft.com/office/officeart/2005/8/layout/hierarchy1"/>
    <dgm:cxn modelId="{623F1200-91EB-492B-97B8-E37D45D9FA53}" type="presParOf" srcId="{BC3AC763-9BBC-4992-A308-1B5D6309DA76}" destId="{D8D756FC-FBA2-4D8E-9905-37424BE11668}" srcOrd="1" destOrd="0" presId="urn:microsoft.com/office/officeart/2005/8/layout/hierarchy1"/>
    <dgm:cxn modelId="{E8715DA3-3853-4578-B365-B14CCC03D6A2}" type="presParOf" srcId="{D8D756FC-FBA2-4D8E-9905-37424BE11668}" destId="{5580045D-34FE-4AF6-B252-E8A83B91F246}" srcOrd="0" destOrd="0" presId="urn:microsoft.com/office/officeart/2005/8/layout/hierarchy1"/>
    <dgm:cxn modelId="{7AF24C96-FE7C-4F3F-9CBF-EF28B64282B6}" type="presParOf" srcId="{5580045D-34FE-4AF6-B252-E8A83B91F246}" destId="{767A0209-97E5-4C80-8129-A0E82A76D19B}" srcOrd="0" destOrd="0" presId="urn:microsoft.com/office/officeart/2005/8/layout/hierarchy1"/>
    <dgm:cxn modelId="{E4615451-7DF6-4BA2-89EB-4824E4751861}" type="presParOf" srcId="{5580045D-34FE-4AF6-B252-E8A83B91F246}" destId="{9F8D83F2-06B8-4904-8888-A1A03EF87DF1}" srcOrd="1" destOrd="0" presId="urn:microsoft.com/office/officeart/2005/8/layout/hierarchy1"/>
    <dgm:cxn modelId="{614E9C00-5881-49F6-91F2-5F596813A5C5}" type="presParOf" srcId="{D8D756FC-FBA2-4D8E-9905-37424BE11668}" destId="{F1232944-514C-41CD-A23F-D1F56C549C90}" srcOrd="1" destOrd="0" presId="urn:microsoft.com/office/officeart/2005/8/layout/hierarchy1"/>
    <dgm:cxn modelId="{C97337DB-CB0A-4639-9A7F-7E97A192AFE3}" type="presParOf" srcId="{BC3AC763-9BBC-4992-A308-1B5D6309DA76}" destId="{91C27C86-AD04-4ADD-95BE-C43AB58595F0}" srcOrd="2" destOrd="0" presId="urn:microsoft.com/office/officeart/2005/8/layout/hierarchy1"/>
    <dgm:cxn modelId="{AA320D8F-896E-4011-84C7-8E101A5926DB}" type="presParOf" srcId="{BC3AC763-9BBC-4992-A308-1B5D6309DA76}" destId="{06600C6D-F3E8-40B7-A3E5-4E4565AD9EC9}" srcOrd="3" destOrd="0" presId="urn:microsoft.com/office/officeart/2005/8/layout/hierarchy1"/>
    <dgm:cxn modelId="{83A4F252-E2D9-4D18-A75B-1B431A008597}" type="presParOf" srcId="{06600C6D-F3E8-40B7-A3E5-4E4565AD9EC9}" destId="{DE86DD0B-DC64-4FA7-911F-CC55C7D8D4CC}" srcOrd="0" destOrd="0" presId="urn:microsoft.com/office/officeart/2005/8/layout/hierarchy1"/>
    <dgm:cxn modelId="{57054036-6DDF-4034-8FE3-1A3668438AED}" type="presParOf" srcId="{DE86DD0B-DC64-4FA7-911F-CC55C7D8D4CC}" destId="{05728E2E-ABF5-4AFA-8F1F-45C43EDC8A64}" srcOrd="0" destOrd="0" presId="urn:microsoft.com/office/officeart/2005/8/layout/hierarchy1"/>
    <dgm:cxn modelId="{9F358611-4EB3-4373-A606-F66BCE8207AC}" type="presParOf" srcId="{DE86DD0B-DC64-4FA7-911F-CC55C7D8D4CC}" destId="{C8F3CC4E-A28C-4501-9514-B838B92AE7E6}" srcOrd="1" destOrd="0" presId="urn:microsoft.com/office/officeart/2005/8/layout/hierarchy1"/>
    <dgm:cxn modelId="{372FCD33-9D9F-4927-98F6-BC328CB22553}" type="presParOf" srcId="{06600C6D-F3E8-40B7-A3E5-4E4565AD9EC9}" destId="{BF4F4D70-8E22-4B49-BB13-DA35F37C0A30}" srcOrd="1" destOrd="0" presId="urn:microsoft.com/office/officeart/2005/8/layout/hierarchy1"/>
    <dgm:cxn modelId="{65BE9CA1-0E06-4A13-9052-ED2D263B2ABD}" type="presParOf" srcId="{BC3AC763-9BBC-4992-A308-1B5D6309DA76}" destId="{C5CF0F62-69A3-491C-B09F-308C5B9EBBFA}" srcOrd="4" destOrd="0" presId="urn:microsoft.com/office/officeart/2005/8/layout/hierarchy1"/>
    <dgm:cxn modelId="{B61B67FC-7B96-46C8-9DA7-C257B6C5630A}" type="presParOf" srcId="{BC3AC763-9BBC-4992-A308-1B5D6309DA76}" destId="{51EEE900-ECC7-4B36-B499-AC7DACF0FC7D}" srcOrd="5" destOrd="0" presId="urn:microsoft.com/office/officeart/2005/8/layout/hierarchy1"/>
    <dgm:cxn modelId="{A2392DD1-9A30-415F-A5E6-D36BAF8A1200}" type="presParOf" srcId="{51EEE900-ECC7-4B36-B499-AC7DACF0FC7D}" destId="{0C77E1C6-5EAE-45F7-9C88-C3FA70B3A280}" srcOrd="0" destOrd="0" presId="urn:microsoft.com/office/officeart/2005/8/layout/hierarchy1"/>
    <dgm:cxn modelId="{BE0B27EE-EA48-4BD5-8DCD-45286A04EAB9}" type="presParOf" srcId="{0C77E1C6-5EAE-45F7-9C88-C3FA70B3A280}" destId="{AF043A66-3A96-4627-AA8A-DC7E9AADBB03}" srcOrd="0" destOrd="0" presId="urn:microsoft.com/office/officeart/2005/8/layout/hierarchy1"/>
    <dgm:cxn modelId="{06D62B20-7CD0-47EF-9C09-062308D5B9FF}" type="presParOf" srcId="{0C77E1C6-5EAE-45F7-9C88-C3FA70B3A280}" destId="{1E687D31-ECD6-4D86-A9BB-FF58522A0E5B}" srcOrd="1" destOrd="0" presId="urn:microsoft.com/office/officeart/2005/8/layout/hierarchy1"/>
    <dgm:cxn modelId="{D6C9E826-447C-450A-8B10-BCE6349B4016}" type="presParOf" srcId="{51EEE900-ECC7-4B36-B499-AC7DACF0FC7D}" destId="{0E7B11D5-6606-4F31-9168-B23990AB064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0.04367</cdr:x>
      <cdr:y>0.2381</cdr:y>
    </cdr:from>
    <cdr:to>
      <cdr:x>0.46606</cdr:x>
      <cdr:y>0.78572</cdr:y>
    </cdr:to>
    <cdr:sp macro="" textlink="">
      <cdr:nvSpPr>
        <cdr:cNvPr id="4" name="11 Rectángulo redondeado"/>
        <cdr:cNvSpPr/>
      </cdr:nvSpPr>
      <cdr:spPr>
        <a:xfrm xmlns:a="http://schemas.openxmlformats.org/drawingml/2006/main">
          <a:off x="327550" y="714394"/>
          <a:ext cx="3168352" cy="1643077"/>
        </a:xfrm>
        <a:prstGeom xmlns:a="http://schemas.openxmlformats.org/drawingml/2006/main" prst="roundRect">
          <a:avLst/>
        </a:prstGeom>
        <a:solidFill xmlns:a="http://schemas.openxmlformats.org/drawingml/2006/main">
          <a:srgbClr val="FE8637">
            <a:alpha val="35000"/>
          </a:srgbClr>
        </a:solidFill>
        <a:ln xmlns:a="http://schemas.openxmlformats.org/drawingml/2006/main" w="25400" cap="flat" cmpd="sng" algn="ctr">
          <a:solidFill>
            <a:srgbClr val="FE8637">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PR"/>
          </a:defPPr>
          <a:lvl1pPr marL="0" algn="l" defTabSz="914400" rtl="0" eaLnBrk="1" latinLnBrk="0" hangingPunct="1">
            <a:defRPr sz="1800" kern="1200">
              <a:solidFill>
                <a:sysClr val="window" lastClr="FFFFFF"/>
              </a:solidFill>
              <a:latin typeface="Century Schoolbook"/>
            </a:defRPr>
          </a:lvl1pPr>
          <a:lvl2pPr marL="457200" algn="l" defTabSz="914400" rtl="0" eaLnBrk="1" latinLnBrk="0" hangingPunct="1">
            <a:defRPr sz="1800" kern="1200">
              <a:solidFill>
                <a:sysClr val="window" lastClr="FFFFFF"/>
              </a:solidFill>
              <a:latin typeface="Century Schoolbook"/>
            </a:defRPr>
          </a:lvl2pPr>
          <a:lvl3pPr marL="914400" algn="l" defTabSz="914400" rtl="0" eaLnBrk="1" latinLnBrk="0" hangingPunct="1">
            <a:defRPr sz="1800" kern="1200">
              <a:solidFill>
                <a:sysClr val="window" lastClr="FFFFFF"/>
              </a:solidFill>
              <a:latin typeface="Century Schoolbook"/>
            </a:defRPr>
          </a:lvl3pPr>
          <a:lvl4pPr marL="1371600" algn="l" defTabSz="914400" rtl="0" eaLnBrk="1" latinLnBrk="0" hangingPunct="1">
            <a:defRPr sz="1800" kern="1200">
              <a:solidFill>
                <a:sysClr val="window" lastClr="FFFFFF"/>
              </a:solidFill>
              <a:latin typeface="Century Schoolbook"/>
            </a:defRPr>
          </a:lvl4pPr>
          <a:lvl5pPr marL="1828800" algn="l" defTabSz="914400" rtl="0" eaLnBrk="1" latinLnBrk="0" hangingPunct="1">
            <a:defRPr sz="1800" kern="1200">
              <a:solidFill>
                <a:sysClr val="window" lastClr="FFFFFF"/>
              </a:solidFill>
              <a:latin typeface="Century Schoolbook"/>
            </a:defRPr>
          </a:lvl5pPr>
          <a:lvl6pPr marL="2286000" algn="l" defTabSz="914400" rtl="0" eaLnBrk="1" latinLnBrk="0" hangingPunct="1">
            <a:defRPr sz="1800" kern="1200">
              <a:solidFill>
                <a:sysClr val="window" lastClr="FFFFFF"/>
              </a:solidFill>
              <a:latin typeface="Century Schoolbook"/>
            </a:defRPr>
          </a:lvl6pPr>
          <a:lvl7pPr marL="2743200" algn="l" defTabSz="914400" rtl="0" eaLnBrk="1" latinLnBrk="0" hangingPunct="1">
            <a:defRPr sz="1800" kern="1200">
              <a:solidFill>
                <a:sysClr val="window" lastClr="FFFFFF"/>
              </a:solidFill>
              <a:latin typeface="Century Schoolbook"/>
            </a:defRPr>
          </a:lvl7pPr>
          <a:lvl8pPr marL="3200400" algn="l" defTabSz="914400" rtl="0" eaLnBrk="1" latinLnBrk="0" hangingPunct="1">
            <a:defRPr sz="1800" kern="1200">
              <a:solidFill>
                <a:sysClr val="window" lastClr="FFFFFF"/>
              </a:solidFill>
              <a:latin typeface="Century Schoolbook"/>
            </a:defRPr>
          </a:lvl8pPr>
          <a:lvl9pPr marL="3657600" algn="l" defTabSz="914400" rtl="0" eaLnBrk="1" latinLnBrk="0" hangingPunct="1">
            <a:defRPr sz="1800" kern="1200">
              <a:solidFill>
                <a:sysClr val="window" lastClr="FFFFFF"/>
              </a:solidFill>
              <a:latin typeface="Century Schoolbook"/>
            </a:defRPr>
          </a:lvl9pPr>
        </a:lstStyle>
        <a:p xmlns:a="http://schemas.openxmlformats.org/drawingml/2006/main">
          <a:pPr algn="ctr"/>
          <a:endParaRPr lang="es-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7A574-0689-4158-9A31-EC9205DA16E6}" type="datetimeFigureOut">
              <a:rPr lang="es-PR" smtClean="0"/>
              <a:pPr/>
              <a:t>12/08/2010</a:t>
            </a:fld>
            <a:endParaRPr lang="es-P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0872A-882E-498D-84AD-BC8A311D8C20}" type="slidenum">
              <a:rPr lang="es-PR" smtClean="0"/>
              <a:pPr/>
              <a:t>‹#›</a:t>
            </a:fld>
            <a:endParaRPr lang="es-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a:t>
            </a:fld>
            <a:endParaRPr lang="es-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smtClean="0"/>
              <a:t>Parte A.  Conocimiento</a:t>
            </a:r>
            <a:r>
              <a:rPr lang="es-ES_tradnl" baseline="0" dirty="0" smtClean="0"/>
              <a:t> de l sistema de los Carros Públicos. </a:t>
            </a:r>
          </a:p>
          <a:p>
            <a:endParaRPr lang="es-ES_tradnl" baseline="0" dirty="0" smtClean="0"/>
          </a:p>
          <a:p>
            <a:r>
              <a:rPr lang="es-ES_tradnl" baseline="0" dirty="0" smtClean="0"/>
              <a:t>La principal categoría de calidad identificada en la literatura es la disponibilidad de los sistemas de transportación colectiva.  Si un sistema de transportación no es conocido por los posibles usuarios no cuenta como opción de transportación entre estos.  Por tal razón se identifico esta parte en el formato de encuesta.  Esta se compone de 5 preguntas, las cuales indagan acerca del conocimiento general del sistemas y los dos tipos de servicio que este presta.</a:t>
            </a:r>
          </a:p>
          <a:p>
            <a:endParaRPr lang="es-ES_tradnl" baseline="0" dirty="0" smtClean="0"/>
          </a:p>
          <a:p>
            <a:r>
              <a:rPr lang="es-ES_tradnl" baseline="0" dirty="0" smtClean="0"/>
              <a:t>Parte B</a:t>
            </a:r>
          </a:p>
          <a:p>
            <a:endParaRPr lang="es-ES_tradnl" baseline="0" dirty="0" smtClean="0"/>
          </a:p>
          <a:p>
            <a:r>
              <a:rPr lang="es-ES_tradnl" baseline="0" dirty="0" smtClean="0"/>
              <a:t>Se compone de 7 preguntas, de las cuales 1 pregunta se utiliza como filtro, 1 son dirigidas a los no usuarios y 5 a los usuarios.  La pregunta a los no usuarios identifican las razones para no usar los Carros Públicos, mientras que las preguntas a los usuarios están dirigidas a indagar sobre:</a:t>
            </a:r>
          </a:p>
          <a:p>
            <a:endParaRPr lang="es-ES_tradnl" baseline="0" dirty="0" smtClean="0"/>
          </a:p>
          <a:p>
            <a:pPr>
              <a:buFontTx/>
              <a:buChar char="-"/>
            </a:pPr>
            <a:r>
              <a:rPr lang="es-ES_tradnl" baseline="0" dirty="0" smtClean="0"/>
              <a:t>Frecuencia de uso</a:t>
            </a:r>
          </a:p>
          <a:p>
            <a:pPr>
              <a:buFontTx/>
              <a:buChar char="-"/>
            </a:pPr>
            <a:r>
              <a:rPr lang="es-ES_tradnl" baseline="0" dirty="0" smtClean="0"/>
              <a:t>Propósitos de viaje</a:t>
            </a:r>
          </a:p>
          <a:p>
            <a:pPr>
              <a:buFontTx/>
              <a:buChar char="-"/>
            </a:pPr>
            <a:r>
              <a:rPr lang="es-ES_tradnl" dirty="0" smtClean="0"/>
              <a:t>Tiempo de espera</a:t>
            </a:r>
          </a:p>
          <a:p>
            <a:pPr>
              <a:buFontTx/>
              <a:buChar char="-"/>
            </a:pPr>
            <a:r>
              <a:rPr lang="es-ES_tradnl" dirty="0" smtClean="0"/>
              <a:t>Evaluación</a:t>
            </a:r>
            <a:r>
              <a:rPr lang="es-ES_tradnl" baseline="0" dirty="0" smtClean="0"/>
              <a:t> del sistema, con la forma que se menciono anteriormente.</a:t>
            </a:r>
          </a:p>
          <a:p>
            <a:pPr>
              <a:buFontTx/>
              <a:buChar char="-"/>
            </a:pPr>
            <a:endParaRPr lang="es-ES_tradnl" baseline="0" dirty="0" smtClean="0"/>
          </a:p>
          <a:p>
            <a:pPr>
              <a:buFontTx/>
              <a:buNone/>
            </a:pPr>
            <a:r>
              <a:rPr lang="es-ES_tradnl" baseline="0" dirty="0" smtClean="0"/>
              <a:t>Parte C</a:t>
            </a:r>
          </a:p>
          <a:p>
            <a:pPr>
              <a:buFontTx/>
              <a:buNone/>
            </a:pPr>
            <a:endParaRPr lang="es-ES_tradnl" baseline="0" dirty="0" smtClean="0"/>
          </a:p>
          <a:p>
            <a:pPr>
              <a:buFontTx/>
              <a:buNone/>
            </a:pPr>
            <a:r>
              <a:rPr lang="es-ES_tradnl" baseline="0" dirty="0" smtClean="0"/>
              <a:t>Esta identifica las preferencias en cuento a transportación colectiva.   Cuenta con cuatro preguntas, las cuales pretenden identificar:</a:t>
            </a:r>
          </a:p>
          <a:p>
            <a:pPr>
              <a:buFontTx/>
              <a:buNone/>
            </a:pPr>
            <a:endParaRPr lang="es-ES_tradnl" baseline="0" dirty="0" smtClean="0"/>
          </a:p>
          <a:p>
            <a:pPr>
              <a:buFontTx/>
              <a:buNone/>
            </a:pPr>
            <a:r>
              <a:rPr lang="es-ES_tradnl" baseline="0" dirty="0" smtClean="0"/>
              <a:t>-Tiempo de espera</a:t>
            </a:r>
          </a:p>
          <a:p>
            <a:pPr>
              <a:buFontTx/>
              <a:buNone/>
            </a:pPr>
            <a:r>
              <a:rPr lang="es-ES_tradnl" baseline="0" dirty="0" smtClean="0"/>
              <a:t>-Tiempo de Caminata</a:t>
            </a:r>
          </a:p>
          <a:p>
            <a:pPr>
              <a:buFontTx/>
              <a:buNone/>
            </a:pPr>
            <a:r>
              <a:rPr lang="es-ES_tradnl" dirty="0" smtClean="0"/>
              <a:t>-Horario de servicio</a:t>
            </a:r>
          </a:p>
          <a:p>
            <a:pPr>
              <a:buFontTx/>
              <a:buNone/>
            </a:pPr>
            <a:r>
              <a:rPr lang="es-ES_tradnl" dirty="0" smtClean="0"/>
              <a:t>-Identifica</a:t>
            </a:r>
            <a:r>
              <a:rPr lang="es-ES_tradnl" baseline="0" dirty="0" smtClean="0"/>
              <a:t> r los componentes de viaje más importantes para la muestra</a:t>
            </a:r>
          </a:p>
          <a:p>
            <a:pPr>
              <a:buFontTx/>
              <a:buNone/>
            </a:pPr>
            <a:endParaRPr lang="es-ES_tradnl" baseline="0" dirty="0" smtClean="0"/>
          </a:p>
          <a:p>
            <a:pPr>
              <a:buFontTx/>
              <a:buNone/>
            </a:pPr>
            <a:r>
              <a:rPr lang="es-ES_tradnl" baseline="0" dirty="0" smtClean="0"/>
              <a:t>Las preferencias identifican un marco claro de los elementos en el sistema en los cuales se debe prestar especial atención con el fin de mejorar la calidad, de esta forma el patrocinio y a largo plazo los ingresos.</a:t>
            </a:r>
          </a:p>
          <a:p>
            <a:pPr>
              <a:buFontTx/>
              <a:buNone/>
            </a:pPr>
            <a:endParaRPr lang="es-ES_tradnl" baseline="0" dirty="0" smtClean="0"/>
          </a:p>
          <a:p>
            <a:pPr>
              <a:buFontTx/>
              <a:buNone/>
            </a:pPr>
            <a:r>
              <a:rPr lang="es-ES_tradnl" baseline="0" dirty="0" smtClean="0"/>
              <a:t>Parte C</a:t>
            </a:r>
          </a:p>
          <a:p>
            <a:pPr>
              <a:buFontTx/>
              <a:buNone/>
            </a:pPr>
            <a:endParaRPr lang="es-ES_tradnl" baseline="0" dirty="0" smtClean="0"/>
          </a:p>
          <a:p>
            <a:pPr>
              <a:buFontTx/>
              <a:buNone/>
            </a:pPr>
            <a:r>
              <a:rPr lang="es-ES_tradnl" baseline="0" dirty="0" smtClean="0"/>
              <a:t>En esta se identifican las variables demográficas de relevancia para estudios de transportación colectiva.  Entre estos se encuentra el realizado por Luyanda, Gandhi y González en 1986.  en este se identificaron a partir de la frecuencia de uso las variables demográficas de importancia en usuarios de tipo cautivos.</a:t>
            </a:r>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11</a:t>
            </a:fld>
            <a:endParaRPr lang="es-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Según el TCRP reporte 47 (Manual para medidas de satisfacción del usuario</a:t>
            </a:r>
            <a:r>
              <a:rPr lang="es-ES_tradnl" baseline="0" dirty="0" smtClean="0"/>
              <a:t> y calidad de servicio) indica que existen dos formas de realizar la evaluación para sistemas de transportación colectiva.  Los componentes de viaje identifican las partes en que se dividen, mientras que la dimensión de servicio hace referencia una de las medidas de calidad que se podría evaluar en ese ítem del viaje. </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15</a:t>
            </a:fld>
            <a:endParaRPr lang="es-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16</a:t>
            </a:fld>
            <a:endParaRPr lang="es-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Los</a:t>
            </a:r>
            <a:r>
              <a:rPr lang="es-ES_tradnl" baseline="0" dirty="0" smtClean="0"/>
              <a:t> grupos muestran la necesidad de sistemas de transporte colectivo que presten el servicio en horas de la noche.  Actualmente el horario de servicio que la agencia determino para el sistema (DTOP y la comisión de servicio público) es de 4 am a 7 pm, en el mismo articulo se especifica que el horario de prestación de servicio esta sujeto a la demanda. Actualmente el horario de servicio varia entre operadores.  </a:t>
            </a:r>
          </a:p>
          <a:p>
            <a:endParaRPr lang="es-ES_tradnl" baseline="0" dirty="0" smtClean="0"/>
          </a:p>
          <a:p>
            <a:r>
              <a:rPr lang="es-ES_tradnl" baseline="0" dirty="0" smtClean="0"/>
              <a:t>Se observa la necesidad de prestación de servicio en horas de la noche por la totalidad de los grupos</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17</a:t>
            </a:fld>
            <a:endParaRPr lang="es-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El</a:t>
            </a:r>
            <a:r>
              <a:rPr lang="es-ES_tradnl" baseline="0" dirty="0" smtClean="0"/>
              <a:t> 2% de la muestra es atendida en menos de 10 minutos, mientras que las preferencias muestran que el 45 % de la muestra desea ser atendida en ese mismo intervalo</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18</a:t>
            </a:fld>
            <a:endParaRPr lang="es-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24</a:t>
            </a:fld>
            <a:endParaRPr lang="es-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Se observa que existe</a:t>
            </a:r>
            <a:r>
              <a:rPr lang="es-ES_tradnl" baseline="0" dirty="0" smtClean="0"/>
              <a:t> n variación significativa en la importancia del costo entre los subgrupos en que se dividió a los usuarios, esto puede ser explicado por la condición de dependencia de los usuarios cautivos con el sistema y las opciones para la comparación con que cuenta el usuario por elección.</a:t>
            </a:r>
          </a:p>
          <a:p>
            <a:endParaRPr lang="es-ES_tradnl" baseline="0" dirty="0" smtClean="0"/>
          </a:p>
          <a:p>
            <a:r>
              <a:rPr lang="es-ES_tradnl" baseline="0" dirty="0" smtClean="0"/>
              <a:t>Se observa que la primer componente en las preferencias en las características es la misma y se muestra una variación en el orden de las restantes.  En el grupo de los usuarios por elección se introdujo una característica que no fue tenida en cuenta por otros grupos, como lo es la carga de pasajeros, esta característica pudo ser incluida por la continua exposición al sistema de Carros Públicos a la que se ven sometidos los integrantes de este grupo.</a:t>
            </a:r>
          </a:p>
          <a:p>
            <a:endParaRPr lang="es-ES_tradnl" baseline="0" dirty="0" smtClean="0"/>
          </a:p>
          <a:p>
            <a:r>
              <a:rPr lang="es-ES_tradnl" baseline="0" dirty="0" smtClean="0"/>
              <a:t>También se nota la variación en la importancia de la confiabilidad entre los dos grupos.  En el grupo de los usuarios por elección la confiabilidad no es tan importante como la amabilidad de los operadores y los equipos extra que puede tener un vehículo para hacer mas ameno el viaje en este.</a:t>
            </a:r>
          </a:p>
          <a:p>
            <a:endParaRPr lang="es-ES_tradnl" baseline="0" dirty="0" smtClean="0"/>
          </a:p>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25</a:t>
            </a:fld>
            <a:endParaRPr lang="es-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Entre los grupos se mantiene</a:t>
            </a:r>
            <a:r>
              <a:rPr lang="es-ES_tradnl" baseline="0" dirty="0" smtClean="0"/>
              <a:t> la preferencia por la limpieza y comodidad en los vehículos</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26</a:t>
            </a:fld>
            <a:endParaRPr lang="es-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2</a:t>
            </a:fld>
            <a:endParaRPr lang="es-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CO" dirty="0" smtClean="0"/>
              <a:t>El sistema de carros públicos, esta definido por el Profesor Felipe </a:t>
            </a:r>
            <a:r>
              <a:rPr lang="es-CO" dirty="0" err="1" smtClean="0"/>
              <a:t>Luyanda</a:t>
            </a:r>
            <a:r>
              <a:rPr lang="es-CO" dirty="0" smtClean="0"/>
              <a:t> como un sistema especial de para-transito entre los sistemas de transportación colectiva.  Este sistema inicio labores en Puerto Rico en 1907 prestando servicio entre los municipios de </a:t>
            </a:r>
            <a:r>
              <a:rPr lang="es-CO" dirty="0" err="1" smtClean="0"/>
              <a:t>Caguas</a:t>
            </a:r>
            <a:r>
              <a:rPr lang="es-CO" dirty="0" smtClean="0"/>
              <a:t> y San Juan.  Este sistema demostró su gran adaptabilidad al lograr cambiar características propias y continuar prestando servicios hasta el momento.</a:t>
            </a:r>
          </a:p>
          <a:p>
            <a:pPr eaLnBrk="1" hangingPunct="1">
              <a:spcBef>
                <a:spcPct val="0"/>
              </a:spcBef>
            </a:pPr>
            <a:endParaRPr lang="es-CO" dirty="0" smtClean="0"/>
          </a:p>
          <a:p>
            <a:pPr eaLnBrk="1" hangingPunct="1">
              <a:spcBef>
                <a:spcPct val="0"/>
              </a:spcBef>
            </a:pPr>
            <a:r>
              <a:rPr lang="es-CO" dirty="0" smtClean="0"/>
              <a:t>El</a:t>
            </a:r>
            <a:r>
              <a:rPr lang="es-CO" baseline="0" dirty="0" smtClean="0"/>
              <a:t> ente gubernamental encargado de regular el sistema de Carros Públicos es el Departamento de obras públicas y transportación, el cual asumió y recibió estas funciones el 31 de diciembre de 2009.  Estos son encargados de adjudicar rutas, inscripción y reglamentación a los vehículos, revisiones de seguridad a los vehículos cada 5 años, entre otras.</a:t>
            </a:r>
          </a:p>
          <a:p>
            <a:pPr eaLnBrk="1" hangingPunct="1">
              <a:spcBef>
                <a:spcPct val="0"/>
              </a:spcBef>
            </a:pPr>
            <a:endParaRPr lang="es-CO" baseline="0" dirty="0" smtClean="0"/>
          </a:p>
          <a:p>
            <a:pPr eaLnBrk="1" hangingPunct="1">
              <a:spcBef>
                <a:spcPct val="0"/>
              </a:spcBef>
            </a:pPr>
            <a:r>
              <a:rPr lang="es-CO" baseline="0" dirty="0" smtClean="0"/>
              <a:t>El sistema posee dos tipos de prestación de servicio, que son local y regional.  El local se hace en las áreas rurales y urbana al interior de los municipios, mientras que el servicio regional se presta entre municipios.  Cada una de estos tipos de servicio posee dos categorías, las cuales tienen características propias gracias a los diferentes tipos de servicios que presentan.  En cada una de estas el operador puede elegir el tipo de vehículo a usar dependiendo del conocimiento empírico de la demanda que estos tengan.   La Línea es servicio expreso entre los municipios importantes del país, usan vehículos minivan.  Las rutas fijas usan vehículos tipo cedan o minivan, según la percepción de demanda del operador, no poseen horarios y frecuencia estipuladas, pero si rutas, las regionales realizan paradas en los terminales de las ciudades que componen la ruta, mientas que las locales cuentan con paradas fijas.</a:t>
            </a:r>
          </a:p>
          <a:p>
            <a:pPr eaLnBrk="1" hangingPunct="1">
              <a:spcBef>
                <a:spcPct val="0"/>
              </a:spcBef>
            </a:pPr>
            <a:endParaRPr lang="es-CO" baseline="0" dirty="0" smtClean="0"/>
          </a:p>
          <a:p>
            <a:pPr eaLnBrk="1" hangingPunct="1">
              <a:spcBef>
                <a:spcPct val="0"/>
              </a:spcBef>
            </a:pPr>
            <a:r>
              <a:rPr lang="es-CO" baseline="0" dirty="0" smtClean="0"/>
              <a:t>Los Urbanos se presentan en </a:t>
            </a:r>
            <a:r>
              <a:rPr lang="es-CO" baseline="0" dirty="0" err="1" smtClean="0"/>
              <a:t>Caguas</a:t>
            </a:r>
            <a:r>
              <a:rPr lang="es-CO" baseline="0" dirty="0" smtClean="0"/>
              <a:t> y Mayagüez, en vehículos tipo sedan sin paradas, horarios o frecuencias fijas, estos transitan por las calles donde los operadores entienden se presenta mayor demanda, en ocasiones estos suministran su numero de celular para atender a la demanda.</a:t>
            </a:r>
          </a:p>
          <a:p>
            <a:pPr eaLnBrk="1" hangingPunct="1">
              <a:spcBef>
                <a:spcPct val="0"/>
              </a:spcBef>
            </a:pPr>
            <a:endParaRPr lang="es-CO" baseline="0" dirty="0" smtClean="0"/>
          </a:p>
          <a:p>
            <a:pPr eaLnBrk="1" hangingPunct="1">
              <a:spcBef>
                <a:spcPct val="0"/>
              </a:spcBef>
            </a:pPr>
            <a:r>
              <a:rPr lang="es-CO" baseline="0" dirty="0" smtClean="0"/>
              <a:t>Se usan vehículos con capacidad de 17 o menores.</a:t>
            </a:r>
            <a:endParaRPr lang="es-CO" dirty="0" smtClean="0"/>
          </a:p>
          <a:p>
            <a:pPr eaLnBrk="1" hangingPunct="1">
              <a:spcBef>
                <a:spcPct val="0"/>
              </a:spcBef>
            </a:pPr>
            <a:endParaRPr lang="es-CO" dirty="0" smtClean="0"/>
          </a:p>
          <a:p>
            <a:pPr eaLnBrk="1" hangingPunct="1">
              <a:spcBef>
                <a:spcPct val="0"/>
              </a:spcBef>
            </a:pPr>
            <a:endParaRPr lang="es-CO" dirty="0" smtClean="0"/>
          </a:p>
          <a:p>
            <a:pPr eaLnBrk="1" hangingPunct="1">
              <a:spcBef>
                <a:spcPct val="0"/>
              </a:spcBef>
            </a:pPr>
            <a:endParaRPr lang="es-CO" dirty="0" smtClean="0"/>
          </a:p>
          <a:p>
            <a:pPr eaLnBrk="1" hangingPunct="1">
              <a:spcBef>
                <a:spcPct val="0"/>
              </a:spcBef>
            </a:pPr>
            <a:r>
              <a:rPr lang="es-CO" dirty="0" smtClean="0"/>
              <a:t>Este sistema es sirve tanto en el área Metropolitana de San Juan como por fuera de la misma, y es uno de los </a:t>
            </a:r>
            <a:r>
              <a:rPr lang="es-CO" dirty="0" err="1" smtClean="0"/>
              <a:t>unicos</a:t>
            </a:r>
            <a:r>
              <a:rPr lang="es-CO" dirty="0" smtClean="0"/>
              <a:t> sistemas de transportación colectiva que tiene la población por fuera del AMSJ, por tal es importante determinar los factores que afectan el servicio desde el punto de vista del usuario.</a:t>
            </a:r>
          </a:p>
          <a:p>
            <a:pPr eaLnBrk="1" hangingPunct="1">
              <a:spcBef>
                <a:spcPct val="0"/>
              </a:spcBef>
            </a:pPr>
            <a:endParaRPr lang="es-CO" dirty="0" smtClean="0"/>
          </a:p>
          <a:p>
            <a:pPr eaLnBrk="1" hangingPunct="1">
              <a:spcBef>
                <a:spcPct val="0"/>
              </a:spcBef>
            </a:pPr>
            <a:r>
              <a:rPr lang="es-CO" dirty="0" smtClean="0"/>
              <a:t>Esos cambios gestaron que en la actualidad el sistema se presenta bajo 4 categorías:</a:t>
            </a:r>
          </a:p>
          <a:p>
            <a:pPr eaLnBrk="1" hangingPunct="1">
              <a:spcBef>
                <a:spcPct val="0"/>
              </a:spcBef>
            </a:pPr>
            <a:endParaRPr lang="es-CO" dirty="0" smtClean="0"/>
          </a:p>
          <a:p>
            <a:pPr eaLnBrk="1" hangingPunct="1">
              <a:spcBef>
                <a:spcPct val="0"/>
              </a:spcBef>
              <a:buFontTx/>
              <a:buChar char="•"/>
            </a:pPr>
            <a:r>
              <a:rPr lang="es-CO" dirty="0" smtClean="0"/>
              <a:t> Línea</a:t>
            </a:r>
          </a:p>
          <a:p>
            <a:pPr eaLnBrk="1" hangingPunct="1">
              <a:spcBef>
                <a:spcPct val="0"/>
              </a:spcBef>
            </a:pPr>
            <a:r>
              <a:rPr lang="es-CO" dirty="0" smtClean="0"/>
              <a:t>Se presenta como un servicio expreso entre ciudades principales, como Mayagüez - San Juan, Ponce – San Juan, entre otras, tienen condiciones especiales que hacen que sean catalogadas como </a:t>
            </a:r>
            <a:r>
              <a:rPr lang="es-CO" dirty="0" err="1" smtClean="0"/>
              <a:t>Demand</a:t>
            </a:r>
            <a:r>
              <a:rPr lang="es-CO" dirty="0" smtClean="0"/>
              <a:t> </a:t>
            </a:r>
            <a:r>
              <a:rPr lang="es-CO" dirty="0" err="1" smtClean="0"/>
              <a:t>Responce</a:t>
            </a:r>
            <a:r>
              <a:rPr lang="es-CO" dirty="0" smtClean="0"/>
              <a:t> </a:t>
            </a:r>
            <a:r>
              <a:rPr lang="es-CO" dirty="0" err="1" smtClean="0"/>
              <a:t>Transit</a:t>
            </a:r>
            <a:r>
              <a:rPr lang="es-CO" dirty="0" smtClean="0"/>
              <a:t>, como que el servicio se hace puerta a puerta y Se debe llamar por lo menos con una hora de anticipación.</a:t>
            </a:r>
          </a:p>
          <a:p>
            <a:pPr eaLnBrk="1" hangingPunct="1">
              <a:spcBef>
                <a:spcPct val="0"/>
              </a:spcBef>
            </a:pPr>
            <a:r>
              <a:rPr lang="es-CO" dirty="0" smtClean="0"/>
              <a:t>Presenta vehículos con capacidad hasta de 11 pasajeros y tiene horarios de salida cada hora.  En Mayagüez prestan un servicio criollo de entrega de encomienda, la cual se cobra, por peso, volumen y distancia a transportar la carga.</a:t>
            </a:r>
          </a:p>
          <a:p>
            <a:pPr eaLnBrk="1" hangingPunct="1">
              <a:spcBef>
                <a:spcPct val="0"/>
              </a:spcBef>
            </a:pPr>
            <a:endParaRPr lang="es-CO" dirty="0" smtClean="0"/>
          </a:p>
          <a:p>
            <a:pPr eaLnBrk="1" hangingPunct="1">
              <a:spcBef>
                <a:spcPct val="0"/>
              </a:spcBef>
              <a:buFontTx/>
              <a:buChar char="•"/>
            </a:pPr>
            <a:r>
              <a:rPr lang="es-CO" dirty="0" smtClean="0"/>
              <a:t>Inter-municipal</a:t>
            </a:r>
          </a:p>
          <a:p>
            <a:pPr eaLnBrk="1" hangingPunct="1">
              <a:spcBef>
                <a:spcPct val="0"/>
              </a:spcBef>
            </a:pPr>
            <a:r>
              <a:rPr lang="es-CO" dirty="0" smtClean="0"/>
              <a:t>Usan vehículos tipo cedan o S.U.V con capacidad de 5 y 11 personas respectivamente y el servicio se presta entre municipios y se hace parada en los terminales dispuestos en cada uno de los municipios en la ruta.  Este servicio se presta según demanda </a:t>
            </a:r>
          </a:p>
          <a:p>
            <a:pPr eaLnBrk="1" hangingPunct="1">
              <a:spcBef>
                <a:spcPct val="0"/>
              </a:spcBef>
              <a:buFontTx/>
              <a:buChar char="•"/>
            </a:pPr>
            <a:endParaRPr lang="es-CO" dirty="0" smtClean="0"/>
          </a:p>
          <a:p>
            <a:pPr eaLnBrk="1" hangingPunct="1">
              <a:spcBef>
                <a:spcPct val="0"/>
              </a:spcBef>
              <a:buFontTx/>
              <a:buChar char="•"/>
            </a:pPr>
            <a:r>
              <a:rPr lang="es-CO" dirty="0" smtClean="0"/>
              <a:t>Ruta Fija</a:t>
            </a:r>
          </a:p>
          <a:p>
            <a:pPr eaLnBrk="1" hangingPunct="1">
              <a:spcBef>
                <a:spcPct val="0"/>
              </a:spcBef>
            </a:pPr>
            <a:r>
              <a:rPr lang="es-CO" dirty="0" smtClean="0"/>
              <a:t>Es un servicio que se presta a nivel de municipio, los operadores tiene la libertad de elegir el tipo de vehículo a utilizar y típicamente se presta en vehículos tipo cedan o S.U.V. con capacidad para 5 u 11 pasajeros respectivamente, esta elección depende del conocimiento de la demanda que tiene el operador.  Esta categoría dispone de paradas fijas, pero no cuenta con un horario determinado de llagada a las mismas.</a:t>
            </a:r>
          </a:p>
          <a:p>
            <a:pPr eaLnBrk="1" hangingPunct="1">
              <a:spcBef>
                <a:spcPct val="0"/>
              </a:spcBef>
            </a:pPr>
            <a:endParaRPr lang="es-CO" dirty="0" smtClean="0"/>
          </a:p>
          <a:p>
            <a:pPr eaLnBrk="1" hangingPunct="1">
              <a:spcBef>
                <a:spcPct val="0"/>
              </a:spcBef>
              <a:buFontTx/>
              <a:buChar char="•"/>
            </a:pPr>
            <a:r>
              <a:rPr lang="es-CO" dirty="0" smtClean="0"/>
              <a:t>Urbano de Mayagüez</a:t>
            </a:r>
          </a:p>
          <a:p>
            <a:pPr eaLnBrk="1" hangingPunct="1">
              <a:spcBef>
                <a:spcPct val="0"/>
              </a:spcBef>
              <a:buFontTx/>
              <a:buChar char="•"/>
            </a:pPr>
            <a:endParaRPr lang="es-CO" dirty="0" smtClean="0"/>
          </a:p>
          <a:p>
            <a:pPr eaLnBrk="1" hangingPunct="1">
              <a:spcBef>
                <a:spcPct val="0"/>
              </a:spcBef>
            </a:pPr>
            <a:r>
              <a:rPr lang="es-CO" dirty="0" smtClean="0"/>
              <a:t>No cuenta con paradas, horarios o rutas determinadas, aunque a través del tiempo se han definido paradas características donde se puede acceder al servicio, como la calle post, </a:t>
            </a:r>
            <a:r>
              <a:rPr lang="es-CO" dirty="0" err="1" smtClean="0"/>
              <a:t>mr</a:t>
            </a:r>
            <a:r>
              <a:rPr lang="es-CO" dirty="0" smtClean="0"/>
              <a:t> </a:t>
            </a:r>
            <a:r>
              <a:rPr lang="es-CO" dirty="0" err="1" smtClean="0"/>
              <a:t>special</a:t>
            </a:r>
            <a:r>
              <a:rPr lang="es-CO" dirty="0" smtClean="0"/>
              <a:t>, entre otras.  Esta categoría cuenta con vehículos para 5 pasajeros y se caracteriza por tener choferes entrados en edad en promedio de 55 a 60 años.</a:t>
            </a:r>
          </a:p>
          <a:p>
            <a:pPr eaLnBrk="1" hangingPunct="1">
              <a:spcBef>
                <a:spcPct val="0"/>
              </a:spcBef>
            </a:pPr>
            <a:endParaRPr lang="es-CO" dirty="0" smtClean="0"/>
          </a:p>
          <a:p>
            <a:pPr eaLnBrk="1" hangingPunct="1">
              <a:spcBef>
                <a:spcPct val="0"/>
              </a:spcBef>
            </a:pPr>
            <a:r>
              <a:rPr lang="es-CO" dirty="0" smtClean="0"/>
              <a:t>El sistema de carros públicos no posee metodologías que evalúen la calidad de servicio que presta en sus diferentes categorías de servicio y al tazar la calidad de servicio de este sistema con metodologías establecidas para la evaluación de servicios típicos como buses, trenes, entre otros deja de evaluar características básicas y la calidad que ofrece el sistema, además que el nivel de servicio pasa a ser F </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4D8D09-163C-4B11-864F-F3501779D251}" type="slidenum">
              <a:rPr lang="es-CO" smtClean="0"/>
              <a:pPr fontAlgn="base">
                <a:spcBef>
                  <a:spcPct val="0"/>
                </a:spcBef>
                <a:spcAft>
                  <a:spcPct val="0"/>
                </a:spcAft>
                <a:defRPr/>
              </a:pPr>
              <a:t>3</a:t>
            </a:fld>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A través del tiempo se ha presentado una disminución significativa en</a:t>
            </a:r>
            <a:r>
              <a:rPr lang="es-ES_tradnl" baseline="0" dirty="0" smtClean="0"/>
              <a:t> el patrocinio del sistema, de 152 mil en 1996 a 101 en el 2008, según los datos obtenidos en los perfiles para este sistema de transportación de la Federal </a:t>
            </a:r>
            <a:r>
              <a:rPr lang="es-ES_tradnl" baseline="0" dirty="0" err="1" smtClean="0"/>
              <a:t>Transit</a:t>
            </a:r>
            <a:r>
              <a:rPr lang="es-ES_tradnl" baseline="0" dirty="0" smtClean="0"/>
              <a:t> </a:t>
            </a:r>
            <a:r>
              <a:rPr lang="es-ES_tradnl" baseline="0" dirty="0" err="1" smtClean="0"/>
              <a:t>Administration</a:t>
            </a:r>
            <a:r>
              <a:rPr lang="es-ES_tradnl" baseline="0" dirty="0" smtClean="0"/>
              <a:t>.</a:t>
            </a:r>
          </a:p>
          <a:p>
            <a:endParaRPr lang="es-ES_tradnl" baseline="0" dirty="0" smtClean="0"/>
          </a:p>
          <a:p>
            <a:r>
              <a:rPr lang="es-ES_tradnl" baseline="0" dirty="0" smtClean="0"/>
              <a:t>Roes, </a:t>
            </a:r>
            <a:r>
              <a:rPr lang="es-ES_tradnl" baseline="0" dirty="0" err="1" smtClean="0"/>
              <a:t>Prasas</a:t>
            </a:r>
            <a:r>
              <a:rPr lang="es-ES_tradnl" baseline="0" dirty="0" smtClean="0"/>
              <a:t> y Mc </a:t>
            </a:r>
            <a:r>
              <a:rPr lang="es-ES_tradnl" baseline="0" dirty="0" err="1" smtClean="0"/>
              <a:t>shane</a:t>
            </a:r>
            <a:r>
              <a:rPr lang="es-ES_tradnl" baseline="0" dirty="0" smtClean="0"/>
              <a:t> realizan una normalización de datos cuando se tienen diferentes parámetros de evaluación.  Este caso se presenta en los perfiles, gracias a que la definición de área metropolitana cambio en entre los años 2001 y 2002 gracias al censo realizado en Puerto Rico en el año 2000.</a:t>
            </a:r>
          </a:p>
          <a:p>
            <a:endParaRPr lang="es-ES_tradnl" baseline="0" dirty="0" smtClean="0"/>
          </a:p>
          <a:p>
            <a:r>
              <a:rPr lang="es-ES_tradnl" baseline="0" dirty="0" smtClean="0"/>
              <a:t>Tras aplicar la normalización de los datos se puede observar una reducción significativa de la cantidad de usuarios del sistema por milla cuadrada en el área metropolitana de san </a:t>
            </a:r>
            <a:r>
              <a:rPr lang="es-ES_tradnl" baseline="0" dirty="0" err="1" smtClean="0"/>
              <a:t>juan</a:t>
            </a:r>
            <a:r>
              <a:rPr lang="es-ES_tradnl" baseline="0" dirty="0" smtClean="0"/>
              <a:t>.</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4</a:t>
            </a:fld>
            <a:endParaRPr lang="es-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Se observa una disminución significativa</a:t>
            </a:r>
            <a:r>
              <a:rPr lang="es-ES_tradnl" baseline="0" dirty="0" smtClean="0"/>
              <a:t> de la cantidad de rutas y vehículos que sirve las cuatro categorías de los Carros Públicos para el municipio de Mayagüez.  En cuanto a el año de construcción y modelo de los vehículos se observa que existe un alto porcentaje que están por fuera de la edad máxima estipulada por los reglamentos que rigen al sistema.  En el reglamento para vehículos públicos de menor cabida se especifica que los vehículos no deben tener un tiempo de construcción mayor a 14 años para prestar el servicio, esto puede generar en los usuarios la sensación de falta de seguridad, comodidad y hasta limpieza</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5</a:t>
            </a:fld>
            <a:endParaRPr lang="es-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Al realizar una comparación de</a:t>
            </a:r>
            <a:r>
              <a:rPr lang="es-ES_tradnl" baseline="0" dirty="0" smtClean="0"/>
              <a:t> los costos entre la AMA y los Carros Públicos se observa que mientras los costos de la AMA han incrementando a través de los años, mientas que el costo de los Carros Públicos ha continuado constante a través del tiempo.</a:t>
            </a:r>
          </a:p>
          <a:p>
            <a:endParaRPr lang="es-ES_tradnl" baseline="0" dirty="0" smtClean="0"/>
          </a:p>
          <a:p>
            <a:r>
              <a:rPr lang="es-ES_tradnl" baseline="0" dirty="0" smtClean="0"/>
              <a:t>Al comprar la cantidad de viajes en el sistema se observa que los Públicos son el sistema que más usuarios acarrea, seguidos por la AMA, en esto se debe tener en cuenta la cantidad de vehículos del sistema.</a:t>
            </a:r>
          </a:p>
          <a:p>
            <a:endParaRPr lang="es-ES_tradnl" baseline="0" dirty="0" smtClean="0"/>
          </a:p>
          <a:p>
            <a:r>
              <a:rPr lang="es-ES_tradnl" baseline="0" dirty="0" smtClean="0"/>
              <a:t>Los perfiles de la FTA también contienen información de los ingresos del sistema.  dividir el valor de los ingresos anuales entre la cantidad de vehículos disponibles del sistema para ese año se obtuvo el ingreso anual en promedio para los operadores del sistema por vehículo.  Al graficar esta valor se observo una disminución significativa a través de los años, lo que puede generar que los operadores perciban que el sistema no sea rentable para ellos.</a:t>
            </a:r>
          </a:p>
          <a:p>
            <a:endParaRPr lang="es-ES_tradnl" baseline="0" dirty="0" smtClean="0"/>
          </a:p>
          <a:p>
            <a:r>
              <a:rPr lang="es-ES_tradnl" baseline="0" dirty="0" smtClean="0"/>
              <a:t>De 34 mil dólares en 1998 paso a 14 mil en 2008, este es un indicador claro de las ganancias que el sistema esta generando.</a:t>
            </a:r>
          </a:p>
          <a:p>
            <a:endParaRPr lang="es-ES_tradnl" baseline="0" dirty="0" smtClean="0"/>
          </a:p>
          <a:p>
            <a:r>
              <a:rPr lang="es-ES_tradnl" baseline="0" dirty="0" smtClean="0"/>
              <a:t>De lo anteriormente mostrado y de lo indicado por </a:t>
            </a:r>
            <a:r>
              <a:rPr lang="es-ES_tradnl" baseline="0" dirty="0" err="1" smtClean="0"/>
              <a:t>Minser</a:t>
            </a:r>
            <a:r>
              <a:rPr lang="es-ES_tradnl" baseline="0" smtClean="0"/>
              <a:t> 2010</a:t>
            </a:r>
            <a:endParaRPr lang="es-ES_tradnl" baseline="0" dirty="0" smtClean="0"/>
          </a:p>
          <a:p>
            <a:endParaRPr lang="es-ES_tradnl" baseline="0" dirty="0" smtClean="0"/>
          </a:p>
          <a:p>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6</a:t>
            </a:fld>
            <a:endParaRPr lang="es-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R"/>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7</a:t>
            </a:fld>
            <a:endParaRPr lang="es-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smtClean="0"/>
              <a:t>En primera instancia atenderé la identificación de preliminar de las medidas de calidad identificadas, posteriormente los datos históricos y para terminar indicar la distribución del formato de encuesta desarrollado y algunos ejemplos de las preguntas que se plantea en el mismo </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42E7F-079E-4410-9770-ECF6A716EBC4}" type="slidenum">
              <a:rPr lang="es-CO" smtClean="0"/>
              <a:pPr fontAlgn="base">
                <a:spcBef>
                  <a:spcPct val="0"/>
                </a:spcBef>
                <a:spcAft>
                  <a:spcPct val="0"/>
                </a:spcAft>
                <a:defRPr/>
              </a:pPr>
              <a:t>8</a:t>
            </a:fld>
            <a:endParaRPr lang="es-C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Diferentes autores identifican 8 factores que pueden afectar la calidad de</a:t>
            </a:r>
            <a:r>
              <a:rPr lang="es-ES_tradnl" baseline="0" dirty="0" smtClean="0"/>
              <a:t> servicio en sistemas de transportación colectiva.  A través del tiempo se han desarrollado manuales de evaluación para sistemas, en los cuales se han desarrollado medidas de desempeño y servicio para la evaluación de estos en las diferentes categorías.  La guía para desarrollar medidas de calidad </a:t>
            </a:r>
            <a:endParaRPr lang="es-PR" dirty="0"/>
          </a:p>
        </p:txBody>
      </p:sp>
      <p:sp>
        <p:nvSpPr>
          <p:cNvPr id="4" name="3 Marcador de número de diapositiva"/>
          <p:cNvSpPr>
            <a:spLocks noGrp="1"/>
          </p:cNvSpPr>
          <p:nvPr>
            <p:ph type="sldNum" sz="quarter" idx="10"/>
          </p:nvPr>
        </p:nvSpPr>
        <p:spPr/>
        <p:txBody>
          <a:bodyPr/>
          <a:lstStyle/>
          <a:p>
            <a:fld id="{C9C0872A-882E-498D-84AD-BC8A311D8C20}" type="slidenum">
              <a:rPr lang="es-PR" smtClean="0"/>
              <a:pPr/>
              <a:t>10</a:t>
            </a:fld>
            <a:endParaRPr lang="es-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R"/>
          </a:p>
        </p:txBody>
      </p:sp>
      <p:sp>
        <p:nvSpPr>
          <p:cNvPr id="4" name="3 Marcador de fecha"/>
          <p:cNvSpPr>
            <a:spLocks noGrp="1"/>
          </p:cNvSpPr>
          <p:nvPr>
            <p:ph type="dt" sz="half" idx="10"/>
          </p:nvPr>
        </p:nvSpPr>
        <p:spPr/>
        <p:txBody>
          <a:bodyPr/>
          <a:lstStyle/>
          <a:p>
            <a:fld id="{2A082CF4-7E3D-495E-A7F8-53BDEFAA752C}"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fecha"/>
          <p:cNvSpPr>
            <a:spLocks noGrp="1"/>
          </p:cNvSpPr>
          <p:nvPr>
            <p:ph type="dt" sz="half" idx="10"/>
          </p:nvPr>
        </p:nvSpPr>
        <p:spPr/>
        <p:txBody>
          <a:bodyPr/>
          <a:lstStyle/>
          <a:p>
            <a:fld id="{64EE38F6-D97E-458F-A82B-321B25323CED}"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fecha"/>
          <p:cNvSpPr>
            <a:spLocks noGrp="1"/>
          </p:cNvSpPr>
          <p:nvPr>
            <p:ph type="dt" sz="half" idx="10"/>
          </p:nvPr>
        </p:nvSpPr>
        <p:spPr/>
        <p:txBody>
          <a:bodyPr/>
          <a:lstStyle/>
          <a:p>
            <a:fld id="{5AB4361B-7457-425E-B60D-36074FBD96D5}"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A082CF4-7E3D-495E-A7F8-53BDEFAA752C}" type="datetime1">
              <a:rPr lang="es-PR" smtClean="0"/>
              <a:pPr/>
              <a:t>12/08/2010</a:t>
            </a:fld>
            <a:endParaRPr lang="es-P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r>
              <a:rPr lang="es-PR" smtClean="0"/>
              <a:t>Carlos Calero</a:t>
            </a:r>
            <a:endParaRPr lang="es-P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43DFEF7-FCC1-4DA4-9B99-05157B9EB367}" type="slidenum">
              <a:rPr lang="es-PR" smtClean="0"/>
              <a:pPr/>
              <a:t>‹#›</a:t>
            </a:fld>
            <a:endParaRPr lang="es-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ACD8AA68-317B-4EA7-B408-7D2592E3041B}" type="datetime1">
              <a:rPr lang="es-PR" smtClean="0"/>
              <a:pPr/>
              <a:t>12/08/2010</a:t>
            </a:fld>
            <a:endParaRPr lang="es-PR"/>
          </a:p>
        </p:txBody>
      </p:sp>
      <p:sp>
        <p:nvSpPr>
          <p:cNvPr id="9" name="8 Marcador de número de diapositiva"/>
          <p:cNvSpPr>
            <a:spLocks noGrp="1"/>
          </p:cNvSpPr>
          <p:nvPr>
            <p:ph type="sldNum" sz="quarter" idx="15"/>
          </p:nvPr>
        </p:nvSpPr>
        <p:spPr/>
        <p:txBody>
          <a:bodyPr rtlCol="0"/>
          <a:lstStyle/>
          <a:p>
            <a:fld id="{043DFEF7-FCC1-4DA4-9B99-05157B9EB367}" type="slidenum">
              <a:rPr lang="es-PR" smtClean="0"/>
              <a:pPr/>
              <a:t>‹#›</a:t>
            </a:fld>
            <a:endParaRPr lang="es-PR"/>
          </a:p>
        </p:txBody>
      </p:sp>
      <p:sp>
        <p:nvSpPr>
          <p:cNvPr id="10" name="9 Marcador de pie de página"/>
          <p:cNvSpPr>
            <a:spLocks noGrp="1"/>
          </p:cNvSpPr>
          <p:nvPr>
            <p:ph type="ftr" sz="quarter" idx="16"/>
          </p:nvPr>
        </p:nvSpPr>
        <p:spPr/>
        <p:txBody>
          <a:bodyPr rtlCol="0"/>
          <a:lstStyle/>
          <a:p>
            <a:r>
              <a:rPr lang="es-PR" smtClean="0"/>
              <a:t>Carlos Calero</a:t>
            </a:r>
            <a:endParaRPr lang="es-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5BFB911-11C8-406C-AA7A-6BDA4C5F6E72}" type="datetime1">
              <a:rPr lang="es-PR" smtClean="0"/>
              <a:pPr/>
              <a:t>12/08/2010</a:t>
            </a:fld>
            <a:endParaRPr lang="es-PR"/>
          </a:p>
        </p:txBody>
      </p:sp>
      <p:sp>
        <p:nvSpPr>
          <p:cNvPr id="5" name="4 Marcador de pie de página"/>
          <p:cNvSpPr>
            <a:spLocks noGrp="1"/>
          </p:cNvSpPr>
          <p:nvPr>
            <p:ph type="ftr" sz="quarter" idx="11"/>
          </p:nvPr>
        </p:nvSpPr>
        <p:spPr bwMode="auto">
          <a:xfrm rot="5400000">
            <a:off x="7077456" y="4178808"/>
            <a:ext cx="3657600" cy="384048"/>
          </a:xfrm>
        </p:spPr>
        <p:txBody>
          <a:bodyPr/>
          <a:lstStyle/>
          <a:p>
            <a:r>
              <a:rPr lang="es-PR" smtClean="0"/>
              <a:t>Carlos Calero</a:t>
            </a:r>
            <a:endParaRPr lang="es-P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43DFEF7-FCC1-4DA4-9B99-05157B9EB367}" type="slidenum">
              <a:rPr lang="es-PR" smtClean="0"/>
              <a:pPr/>
              <a:t>‹#›</a:t>
            </a:fld>
            <a:endParaRPr lang="es-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97BD5F1-1F32-4727-8E21-5732D9529223}" type="datetime1">
              <a:rPr lang="es-PR" smtClean="0"/>
              <a:pPr/>
              <a:t>12/08/2010</a:t>
            </a:fld>
            <a:endParaRPr lang="es-PR"/>
          </a:p>
        </p:txBody>
      </p:sp>
      <p:sp>
        <p:nvSpPr>
          <p:cNvPr id="6" name="5 Marcador de pie de página"/>
          <p:cNvSpPr>
            <a:spLocks noGrp="1"/>
          </p:cNvSpPr>
          <p:nvPr>
            <p:ph type="ftr" sz="quarter" idx="11"/>
          </p:nvPr>
        </p:nvSpPr>
        <p:spPr/>
        <p:txBody>
          <a:bodyPr/>
          <a:lstStyle/>
          <a:p>
            <a:r>
              <a:rPr lang="es-PR" smtClean="0"/>
              <a:t>Carlos Calero</a:t>
            </a:r>
            <a:endParaRPr lang="es-PR"/>
          </a:p>
        </p:txBody>
      </p:sp>
      <p:sp>
        <p:nvSpPr>
          <p:cNvPr id="7" name="6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C5862AD-9603-4414-A018-E7D23B9E6EF7}" type="datetime1">
              <a:rPr lang="es-PR" smtClean="0"/>
              <a:pPr/>
              <a:t>12/08/2010</a:t>
            </a:fld>
            <a:endParaRPr lang="es-PR"/>
          </a:p>
        </p:txBody>
      </p:sp>
      <p:sp>
        <p:nvSpPr>
          <p:cNvPr id="8" name="7 Marcador de pie de página"/>
          <p:cNvSpPr>
            <a:spLocks noGrp="1"/>
          </p:cNvSpPr>
          <p:nvPr>
            <p:ph type="ftr" sz="quarter" idx="11"/>
          </p:nvPr>
        </p:nvSpPr>
        <p:spPr/>
        <p:txBody>
          <a:bodyPr/>
          <a:lstStyle/>
          <a:p>
            <a:r>
              <a:rPr lang="es-PR" smtClean="0"/>
              <a:t>Carlos Calero</a:t>
            </a:r>
            <a:endParaRPr lang="es-PR"/>
          </a:p>
        </p:txBody>
      </p:sp>
      <p:sp>
        <p:nvSpPr>
          <p:cNvPr id="9" name="8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4F57BF6-FDF5-48CD-98E7-455CD465BEBF}" type="datetime1">
              <a:rPr lang="es-PR" smtClean="0"/>
              <a:pPr/>
              <a:t>12/08/2010</a:t>
            </a:fld>
            <a:endParaRPr lang="es-PR"/>
          </a:p>
        </p:txBody>
      </p:sp>
      <p:sp>
        <p:nvSpPr>
          <p:cNvPr id="7" name="6 Marcador de número de diapositiva"/>
          <p:cNvSpPr>
            <a:spLocks noGrp="1"/>
          </p:cNvSpPr>
          <p:nvPr>
            <p:ph type="sldNum" sz="quarter" idx="11"/>
          </p:nvPr>
        </p:nvSpPr>
        <p:spPr/>
        <p:txBody>
          <a:bodyPr rtlCol="0"/>
          <a:lstStyle/>
          <a:p>
            <a:fld id="{043DFEF7-FCC1-4DA4-9B99-05157B9EB367}" type="slidenum">
              <a:rPr lang="es-PR" smtClean="0"/>
              <a:pPr/>
              <a:t>‹#›</a:t>
            </a:fld>
            <a:endParaRPr lang="es-PR"/>
          </a:p>
        </p:txBody>
      </p:sp>
      <p:sp>
        <p:nvSpPr>
          <p:cNvPr id="8" name="7 Marcador de pie de página"/>
          <p:cNvSpPr>
            <a:spLocks noGrp="1"/>
          </p:cNvSpPr>
          <p:nvPr>
            <p:ph type="ftr" sz="quarter" idx="12"/>
          </p:nvPr>
        </p:nvSpPr>
        <p:spPr/>
        <p:txBody>
          <a:bodyPr rtlCol="0"/>
          <a:lstStyle/>
          <a:p>
            <a:r>
              <a:rPr lang="es-PR" smtClean="0"/>
              <a:t>Carlos Calero</a:t>
            </a:r>
            <a:endParaRPr lang="es-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75A6D9-83EA-41C2-8610-EF637BF6BA75}" type="datetime1">
              <a:rPr lang="es-PR" smtClean="0"/>
              <a:pPr/>
              <a:t>12/08/2010</a:t>
            </a:fld>
            <a:endParaRPr lang="es-PR"/>
          </a:p>
        </p:txBody>
      </p:sp>
      <p:sp>
        <p:nvSpPr>
          <p:cNvPr id="3" name="2 Marcador de pie de página"/>
          <p:cNvSpPr>
            <a:spLocks noGrp="1"/>
          </p:cNvSpPr>
          <p:nvPr>
            <p:ph type="ftr" sz="quarter" idx="11"/>
          </p:nvPr>
        </p:nvSpPr>
        <p:spPr/>
        <p:txBody>
          <a:bodyPr/>
          <a:lstStyle/>
          <a:p>
            <a:r>
              <a:rPr lang="es-PR" smtClean="0"/>
              <a:t>Carlos Calero</a:t>
            </a:r>
            <a:endParaRPr lang="es-PR"/>
          </a:p>
        </p:txBody>
      </p:sp>
      <p:sp>
        <p:nvSpPr>
          <p:cNvPr id="4" name="3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CFD4AC04-3932-44DD-B942-CD73C3A62B5D}" type="datetime1">
              <a:rPr lang="es-PR" smtClean="0"/>
              <a:pPr/>
              <a:t>12/08/2010</a:t>
            </a:fld>
            <a:endParaRPr lang="es-PR"/>
          </a:p>
        </p:txBody>
      </p:sp>
      <p:sp>
        <p:nvSpPr>
          <p:cNvPr id="22" name="21 Marcador de número de diapositiva"/>
          <p:cNvSpPr>
            <a:spLocks noGrp="1"/>
          </p:cNvSpPr>
          <p:nvPr>
            <p:ph type="sldNum" sz="quarter" idx="15"/>
          </p:nvPr>
        </p:nvSpPr>
        <p:spPr/>
        <p:txBody>
          <a:bodyPr rtlCol="0"/>
          <a:lstStyle/>
          <a:p>
            <a:fld id="{043DFEF7-FCC1-4DA4-9B99-05157B9EB367}" type="slidenum">
              <a:rPr lang="es-PR" smtClean="0"/>
              <a:pPr/>
              <a:t>‹#›</a:t>
            </a:fld>
            <a:endParaRPr lang="es-PR"/>
          </a:p>
        </p:txBody>
      </p:sp>
      <p:sp>
        <p:nvSpPr>
          <p:cNvPr id="23" name="22 Marcador de pie de página"/>
          <p:cNvSpPr>
            <a:spLocks noGrp="1"/>
          </p:cNvSpPr>
          <p:nvPr>
            <p:ph type="ftr" sz="quarter" idx="16"/>
          </p:nvPr>
        </p:nvSpPr>
        <p:spPr/>
        <p:txBody>
          <a:bodyPr rtlCol="0"/>
          <a:lstStyle/>
          <a:p>
            <a:r>
              <a:rPr lang="es-PR" smtClean="0"/>
              <a:t>Carlos Calero</a:t>
            </a:r>
            <a:endParaRPr lang="es-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fecha"/>
          <p:cNvSpPr>
            <a:spLocks noGrp="1"/>
          </p:cNvSpPr>
          <p:nvPr>
            <p:ph type="dt" sz="half" idx="10"/>
          </p:nvPr>
        </p:nvSpPr>
        <p:spPr/>
        <p:txBody>
          <a:bodyPr/>
          <a:lstStyle/>
          <a:p>
            <a:fld id="{ACD8AA68-317B-4EA7-B408-7D2592E3041B}"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0D9059F-5B2F-4CD2-899F-499D11B7DA12}" type="datetime1">
              <a:rPr lang="es-PR" smtClean="0"/>
              <a:pPr/>
              <a:t>12/08/2010</a:t>
            </a:fld>
            <a:endParaRPr lang="es-PR"/>
          </a:p>
        </p:txBody>
      </p:sp>
      <p:sp>
        <p:nvSpPr>
          <p:cNvPr id="18" name="17 Marcador de número de diapositiva"/>
          <p:cNvSpPr>
            <a:spLocks noGrp="1"/>
          </p:cNvSpPr>
          <p:nvPr>
            <p:ph type="sldNum" sz="quarter" idx="11"/>
          </p:nvPr>
        </p:nvSpPr>
        <p:spPr/>
        <p:txBody>
          <a:bodyPr rtlCol="0"/>
          <a:lstStyle/>
          <a:p>
            <a:fld id="{043DFEF7-FCC1-4DA4-9B99-05157B9EB367}" type="slidenum">
              <a:rPr lang="es-PR" smtClean="0"/>
              <a:pPr/>
              <a:t>‹#›</a:t>
            </a:fld>
            <a:endParaRPr lang="es-PR"/>
          </a:p>
        </p:txBody>
      </p:sp>
      <p:sp>
        <p:nvSpPr>
          <p:cNvPr id="21" name="20 Marcador de pie de página"/>
          <p:cNvSpPr>
            <a:spLocks noGrp="1"/>
          </p:cNvSpPr>
          <p:nvPr>
            <p:ph type="ftr" sz="quarter" idx="12"/>
          </p:nvPr>
        </p:nvSpPr>
        <p:spPr/>
        <p:txBody>
          <a:bodyPr rtlCol="0"/>
          <a:lstStyle/>
          <a:p>
            <a:r>
              <a:rPr lang="es-PR" smtClean="0"/>
              <a:t>Carlos Calero</a:t>
            </a:r>
            <a:endParaRPr lang="es-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4EE38F6-D97E-458F-A82B-321B25323CED}"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AB4361B-7457-425E-B60D-36074FBD96D5}"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BFB911-11C8-406C-AA7A-6BDA4C5F6E72}" type="datetime1">
              <a:rPr lang="es-PR" smtClean="0"/>
              <a:pPr/>
              <a:t>12/08/2010</a:t>
            </a:fld>
            <a:endParaRPr lang="es-PR"/>
          </a:p>
        </p:txBody>
      </p:sp>
      <p:sp>
        <p:nvSpPr>
          <p:cNvPr id="5" name="4 Marcador de pie de página"/>
          <p:cNvSpPr>
            <a:spLocks noGrp="1"/>
          </p:cNvSpPr>
          <p:nvPr>
            <p:ph type="ftr" sz="quarter" idx="11"/>
          </p:nvPr>
        </p:nvSpPr>
        <p:spPr/>
        <p:txBody>
          <a:bodyPr/>
          <a:lstStyle/>
          <a:p>
            <a:r>
              <a:rPr lang="es-PR" smtClean="0"/>
              <a:t>Carlos Calero</a:t>
            </a:r>
            <a:endParaRPr lang="es-PR"/>
          </a:p>
        </p:txBody>
      </p:sp>
      <p:sp>
        <p:nvSpPr>
          <p:cNvPr id="6" name="5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5" name="4 Marcador de fecha"/>
          <p:cNvSpPr>
            <a:spLocks noGrp="1"/>
          </p:cNvSpPr>
          <p:nvPr>
            <p:ph type="dt" sz="half" idx="10"/>
          </p:nvPr>
        </p:nvSpPr>
        <p:spPr/>
        <p:txBody>
          <a:bodyPr/>
          <a:lstStyle/>
          <a:p>
            <a:fld id="{D97BD5F1-1F32-4727-8E21-5732D9529223}" type="datetime1">
              <a:rPr lang="es-PR" smtClean="0"/>
              <a:pPr/>
              <a:t>12/08/2010</a:t>
            </a:fld>
            <a:endParaRPr lang="es-PR"/>
          </a:p>
        </p:txBody>
      </p:sp>
      <p:sp>
        <p:nvSpPr>
          <p:cNvPr id="6" name="5 Marcador de pie de página"/>
          <p:cNvSpPr>
            <a:spLocks noGrp="1"/>
          </p:cNvSpPr>
          <p:nvPr>
            <p:ph type="ftr" sz="quarter" idx="11"/>
          </p:nvPr>
        </p:nvSpPr>
        <p:spPr/>
        <p:txBody>
          <a:bodyPr/>
          <a:lstStyle/>
          <a:p>
            <a:r>
              <a:rPr lang="es-PR" smtClean="0"/>
              <a:t>Carlos Calero</a:t>
            </a:r>
            <a:endParaRPr lang="es-PR"/>
          </a:p>
        </p:txBody>
      </p:sp>
      <p:sp>
        <p:nvSpPr>
          <p:cNvPr id="7" name="6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7" name="6 Marcador de fecha"/>
          <p:cNvSpPr>
            <a:spLocks noGrp="1"/>
          </p:cNvSpPr>
          <p:nvPr>
            <p:ph type="dt" sz="half" idx="10"/>
          </p:nvPr>
        </p:nvSpPr>
        <p:spPr/>
        <p:txBody>
          <a:bodyPr/>
          <a:lstStyle/>
          <a:p>
            <a:fld id="{AC5862AD-9603-4414-A018-E7D23B9E6EF7}" type="datetime1">
              <a:rPr lang="es-PR" smtClean="0"/>
              <a:pPr/>
              <a:t>12/08/2010</a:t>
            </a:fld>
            <a:endParaRPr lang="es-PR"/>
          </a:p>
        </p:txBody>
      </p:sp>
      <p:sp>
        <p:nvSpPr>
          <p:cNvPr id="8" name="7 Marcador de pie de página"/>
          <p:cNvSpPr>
            <a:spLocks noGrp="1"/>
          </p:cNvSpPr>
          <p:nvPr>
            <p:ph type="ftr" sz="quarter" idx="11"/>
          </p:nvPr>
        </p:nvSpPr>
        <p:spPr/>
        <p:txBody>
          <a:bodyPr/>
          <a:lstStyle/>
          <a:p>
            <a:r>
              <a:rPr lang="es-PR" smtClean="0"/>
              <a:t>Carlos Calero</a:t>
            </a:r>
            <a:endParaRPr lang="es-PR"/>
          </a:p>
        </p:txBody>
      </p:sp>
      <p:sp>
        <p:nvSpPr>
          <p:cNvPr id="9" name="8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R"/>
          </a:p>
        </p:txBody>
      </p:sp>
      <p:sp>
        <p:nvSpPr>
          <p:cNvPr id="3" name="2 Marcador de fecha"/>
          <p:cNvSpPr>
            <a:spLocks noGrp="1"/>
          </p:cNvSpPr>
          <p:nvPr>
            <p:ph type="dt" sz="half" idx="10"/>
          </p:nvPr>
        </p:nvSpPr>
        <p:spPr/>
        <p:txBody>
          <a:bodyPr/>
          <a:lstStyle/>
          <a:p>
            <a:fld id="{64F57BF6-FDF5-48CD-98E7-455CD465BEBF}" type="datetime1">
              <a:rPr lang="es-PR" smtClean="0"/>
              <a:pPr/>
              <a:t>12/08/2010</a:t>
            </a:fld>
            <a:endParaRPr lang="es-PR"/>
          </a:p>
        </p:txBody>
      </p:sp>
      <p:sp>
        <p:nvSpPr>
          <p:cNvPr id="4" name="3 Marcador de pie de página"/>
          <p:cNvSpPr>
            <a:spLocks noGrp="1"/>
          </p:cNvSpPr>
          <p:nvPr>
            <p:ph type="ftr" sz="quarter" idx="11"/>
          </p:nvPr>
        </p:nvSpPr>
        <p:spPr/>
        <p:txBody>
          <a:bodyPr/>
          <a:lstStyle/>
          <a:p>
            <a:r>
              <a:rPr lang="es-PR" smtClean="0"/>
              <a:t>Carlos Calero</a:t>
            </a:r>
            <a:endParaRPr lang="es-PR"/>
          </a:p>
        </p:txBody>
      </p:sp>
      <p:sp>
        <p:nvSpPr>
          <p:cNvPr id="5" name="4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475A6D9-83EA-41C2-8610-EF637BF6BA75}" type="datetime1">
              <a:rPr lang="es-PR" smtClean="0"/>
              <a:pPr/>
              <a:t>12/08/2010</a:t>
            </a:fld>
            <a:endParaRPr lang="es-PR"/>
          </a:p>
        </p:txBody>
      </p:sp>
      <p:sp>
        <p:nvSpPr>
          <p:cNvPr id="3" name="2 Marcador de pie de página"/>
          <p:cNvSpPr>
            <a:spLocks noGrp="1"/>
          </p:cNvSpPr>
          <p:nvPr>
            <p:ph type="ftr" sz="quarter" idx="11"/>
          </p:nvPr>
        </p:nvSpPr>
        <p:spPr/>
        <p:txBody>
          <a:bodyPr/>
          <a:lstStyle/>
          <a:p>
            <a:r>
              <a:rPr lang="es-PR" smtClean="0"/>
              <a:t>Carlos Calero</a:t>
            </a:r>
            <a:endParaRPr lang="es-PR"/>
          </a:p>
        </p:txBody>
      </p:sp>
      <p:sp>
        <p:nvSpPr>
          <p:cNvPr id="4" name="3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D4AC04-3932-44DD-B942-CD73C3A62B5D}" type="datetime1">
              <a:rPr lang="es-PR" smtClean="0"/>
              <a:pPr/>
              <a:t>12/08/2010</a:t>
            </a:fld>
            <a:endParaRPr lang="es-PR"/>
          </a:p>
        </p:txBody>
      </p:sp>
      <p:sp>
        <p:nvSpPr>
          <p:cNvPr id="6" name="5 Marcador de pie de página"/>
          <p:cNvSpPr>
            <a:spLocks noGrp="1"/>
          </p:cNvSpPr>
          <p:nvPr>
            <p:ph type="ftr" sz="quarter" idx="11"/>
          </p:nvPr>
        </p:nvSpPr>
        <p:spPr/>
        <p:txBody>
          <a:bodyPr/>
          <a:lstStyle/>
          <a:p>
            <a:r>
              <a:rPr lang="es-PR" smtClean="0"/>
              <a:t>Carlos Calero</a:t>
            </a:r>
            <a:endParaRPr lang="es-PR"/>
          </a:p>
        </p:txBody>
      </p:sp>
      <p:sp>
        <p:nvSpPr>
          <p:cNvPr id="7" name="6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9059F-5B2F-4CD2-899F-499D11B7DA12}" type="datetime1">
              <a:rPr lang="es-PR" smtClean="0"/>
              <a:pPr/>
              <a:t>12/08/2010</a:t>
            </a:fld>
            <a:endParaRPr lang="es-PR"/>
          </a:p>
        </p:txBody>
      </p:sp>
      <p:sp>
        <p:nvSpPr>
          <p:cNvPr id="6" name="5 Marcador de pie de página"/>
          <p:cNvSpPr>
            <a:spLocks noGrp="1"/>
          </p:cNvSpPr>
          <p:nvPr>
            <p:ph type="ftr" sz="quarter" idx="11"/>
          </p:nvPr>
        </p:nvSpPr>
        <p:spPr/>
        <p:txBody>
          <a:bodyPr/>
          <a:lstStyle/>
          <a:p>
            <a:r>
              <a:rPr lang="es-PR" smtClean="0"/>
              <a:t>Carlos Calero</a:t>
            </a:r>
            <a:endParaRPr lang="es-PR"/>
          </a:p>
        </p:txBody>
      </p:sp>
      <p:sp>
        <p:nvSpPr>
          <p:cNvPr id="7" name="6 Marcador de número de diapositiva"/>
          <p:cNvSpPr>
            <a:spLocks noGrp="1"/>
          </p:cNvSpPr>
          <p:nvPr>
            <p:ph type="sldNum" sz="quarter" idx="12"/>
          </p:nvPr>
        </p:nvSpPr>
        <p:spPr/>
        <p:txBody>
          <a:bodyPr/>
          <a:lstStyle/>
          <a:p>
            <a:fld id="{043DFEF7-FCC1-4DA4-9B99-05157B9EB367}" type="slidenum">
              <a:rPr lang="es-PR" smtClean="0"/>
              <a:pPr/>
              <a:t>‹#›</a:t>
            </a:fld>
            <a:endParaRPr lang="es-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D9715-3D1F-4CC3-86CD-059B48369A93}" type="datetime1">
              <a:rPr lang="es-PR" smtClean="0"/>
              <a:pPr/>
              <a:t>12/08/2010</a:t>
            </a:fld>
            <a:endParaRPr lang="es-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R" smtClean="0"/>
              <a:t>Carlos Calero</a:t>
            </a:r>
            <a:endParaRPr lang="es-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DFEF7-FCC1-4DA4-9B99-05157B9EB367}" type="slidenum">
              <a:rPr lang="es-PR" smtClean="0"/>
              <a:pPr/>
              <a:t>‹#›</a:t>
            </a:fld>
            <a:endParaRPr lang="es-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91D9715-3D1F-4CC3-86CD-059B48369A93}" type="datetime1">
              <a:rPr lang="es-PR" smtClean="0"/>
              <a:pPr/>
              <a:t>12/08/2010</a:t>
            </a:fld>
            <a:endParaRPr lang="es-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s-PR" smtClean="0"/>
              <a:t>Carlos Calero</a:t>
            </a:r>
            <a:endParaRPr lang="es-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43DFEF7-FCC1-4DA4-9B99-05157B9EB367}" type="slidenum">
              <a:rPr lang="es-PR" smtClean="0"/>
              <a:pPr/>
              <a:t>‹#›</a:t>
            </a:fld>
            <a:endParaRPr lang="es-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714348" y="1857364"/>
            <a:ext cx="7772400" cy="1470025"/>
          </a:xfrm>
        </p:spPr>
        <p:txBody>
          <a:bodyPr>
            <a:noAutofit/>
          </a:bodyPr>
          <a:lstStyle/>
          <a:p>
            <a:r>
              <a:rPr lang="en-US" sz="3600" dirty="0" smtClean="0">
                <a:solidFill>
                  <a:schemeClr val="tx1"/>
                </a:solidFill>
                <a:effectLst>
                  <a:outerShdw blurRad="38100" dist="38100" dir="2700000" algn="tl">
                    <a:srgbClr val="000000">
                      <a:alpha val="43137"/>
                    </a:srgbClr>
                  </a:outerShdw>
                </a:effectLst>
              </a:rPr>
              <a:t>Quality of Service Measures for Special Demand-Response Transit Services</a:t>
            </a:r>
            <a:br>
              <a:rPr lang="en-US" sz="3600" dirty="0" smtClean="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18" name="17 Marcador de fecha"/>
          <p:cNvSpPr>
            <a:spLocks noGrp="1"/>
          </p:cNvSpPr>
          <p:nvPr>
            <p:ph type="dt" sz="half" idx="10"/>
          </p:nvPr>
        </p:nvSpPr>
        <p:spPr/>
        <p:txBody>
          <a:bodyPr/>
          <a:lstStyle/>
          <a:p>
            <a:fld id="{43F40363-1B38-4648-9A90-E14083594502}" type="datetime1">
              <a:rPr lang="es-PR" smtClean="0"/>
              <a:pPr/>
              <a:t>12/08/2010</a:t>
            </a:fld>
            <a:endParaRPr lang="es-PR" dirty="0"/>
          </a:p>
        </p:txBody>
      </p:sp>
      <p:sp>
        <p:nvSpPr>
          <p:cNvPr id="20" name="19 Marcador de pie de página"/>
          <p:cNvSpPr>
            <a:spLocks noGrp="1"/>
          </p:cNvSpPr>
          <p:nvPr>
            <p:ph type="ftr" sz="quarter" idx="11"/>
          </p:nvPr>
        </p:nvSpPr>
        <p:spPr/>
        <p:txBody>
          <a:bodyPr/>
          <a:lstStyle/>
          <a:p>
            <a:r>
              <a:rPr lang="es-PR" dirty="0" smtClean="0"/>
              <a:t>Carlos Calero</a:t>
            </a:r>
            <a:endParaRPr lang="es-PR" dirty="0"/>
          </a:p>
        </p:txBody>
      </p:sp>
      <p:sp>
        <p:nvSpPr>
          <p:cNvPr id="19" name="18 Marcador de número de diapositiva"/>
          <p:cNvSpPr>
            <a:spLocks noGrp="1"/>
          </p:cNvSpPr>
          <p:nvPr>
            <p:ph type="sldNum" sz="quarter" idx="12"/>
          </p:nvPr>
        </p:nvSpPr>
        <p:spPr/>
        <p:txBody>
          <a:bodyPr/>
          <a:lstStyle/>
          <a:p>
            <a:fld id="{63582FC0-BAFA-4170-A153-6524A67E62A4}" type="slidenum">
              <a:rPr lang="es-PR" smtClean="0"/>
              <a:pPr/>
              <a:t>1</a:t>
            </a:fld>
            <a:endParaRPr lang="es-PR" dirty="0"/>
          </a:p>
        </p:txBody>
      </p:sp>
      <p:sp>
        <p:nvSpPr>
          <p:cNvPr id="11" name="TextBox 7"/>
          <p:cNvSpPr txBox="1">
            <a:spLocks noChangeArrowheads="1"/>
          </p:cNvSpPr>
          <p:nvPr/>
        </p:nvSpPr>
        <p:spPr bwMode="auto">
          <a:xfrm>
            <a:off x="1043608" y="2852936"/>
            <a:ext cx="6219800" cy="2308324"/>
          </a:xfrm>
          <a:prstGeom prst="rect">
            <a:avLst/>
          </a:prstGeom>
          <a:noFill/>
          <a:ln w="9525">
            <a:noFill/>
            <a:miter lim="800000"/>
            <a:headEnd/>
            <a:tailEnd/>
          </a:ln>
        </p:spPr>
        <p:txBody>
          <a:bodyPr wrap="square">
            <a:spAutoFit/>
          </a:bodyPr>
          <a:lstStyle/>
          <a:p>
            <a:r>
              <a:rPr lang="es-PR" dirty="0">
                <a:latin typeface="Perpetua" pitchFamily="18" charset="0"/>
              </a:rPr>
              <a:t>Por: </a:t>
            </a:r>
            <a:r>
              <a:rPr lang="es-PR" dirty="0" smtClean="0">
                <a:latin typeface="Perpetua" pitchFamily="18" charset="0"/>
              </a:rPr>
              <a:t>Carlos Calero</a:t>
            </a:r>
          </a:p>
          <a:p>
            <a:r>
              <a:rPr lang="es-PR" dirty="0" smtClean="0">
                <a:latin typeface="Perpetua" pitchFamily="18" charset="0"/>
              </a:rPr>
              <a:t>MSCE Estudiante</a:t>
            </a:r>
            <a:endParaRPr lang="es-PR" dirty="0">
              <a:latin typeface="Perpetua" pitchFamily="18" charset="0"/>
            </a:endParaRPr>
          </a:p>
          <a:p>
            <a:endParaRPr lang="es-PR" dirty="0">
              <a:latin typeface="Perpetua" pitchFamily="18" charset="0"/>
            </a:endParaRPr>
          </a:p>
          <a:p>
            <a:r>
              <a:rPr lang="es-PR" dirty="0" smtClean="0">
                <a:latin typeface="Perpetua" pitchFamily="18" charset="0"/>
              </a:rPr>
              <a:t>Prof. </a:t>
            </a:r>
            <a:r>
              <a:rPr lang="es-PR" dirty="0">
                <a:latin typeface="Perpetua" pitchFamily="18" charset="0"/>
              </a:rPr>
              <a:t>Alberto M. </a:t>
            </a:r>
            <a:r>
              <a:rPr lang="es-PR" dirty="0" smtClean="0">
                <a:latin typeface="Perpetua" pitchFamily="18" charset="0"/>
              </a:rPr>
              <a:t>Figueroa Medina, </a:t>
            </a:r>
            <a:r>
              <a:rPr lang="es-PR" dirty="0" err="1" smtClean="0">
                <a:latin typeface="Perpetua" pitchFamily="18" charset="0"/>
              </a:rPr>
              <a:t>PhD</a:t>
            </a:r>
            <a:r>
              <a:rPr lang="es-PR" dirty="0" smtClean="0">
                <a:latin typeface="Perpetua" pitchFamily="18" charset="0"/>
              </a:rPr>
              <a:t>, PE </a:t>
            </a:r>
            <a:endParaRPr lang="es-PR" dirty="0">
              <a:latin typeface="Perpetua" pitchFamily="18" charset="0"/>
            </a:endParaRPr>
          </a:p>
          <a:p>
            <a:r>
              <a:rPr lang="es-PR" dirty="0">
                <a:latin typeface="Perpetua" pitchFamily="18" charset="0"/>
              </a:rPr>
              <a:t>Consejero </a:t>
            </a:r>
            <a:r>
              <a:rPr lang="es-PR" dirty="0" smtClean="0">
                <a:latin typeface="Perpetua" pitchFamily="18" charset="0"/>
              </a:rPr>
              <a:t>Principal</a:t>
            </a:r>
          </a:p>
          <a:p>
            <a:endParaRPr lang="es-ES_tradnl" dirty="0">
              <a:latin typeface="Perpetua" pitchFamily="18" charset="0"/>
            </a:endParaRPr>
          </a:p>
          <a:p>
            <a:r>
              <a:rPr lang="es-ES_tradnl" dirty="0" smtClean="0">
                <a:latin typeface="Perpetua" pitchFamily="18" charset="0"/>
              </a:rPr>
              <a:t>12 de agosto  de 2010</a:t>
            </a:r>
            <a:endParaRPr lang="es-PR" dirty="0">
              <a:latin typeface="Perpetua" pitchFamily="18" charset="0"/>
            </a:endParaRPr>
          </a:p>
          <a:p>
            <a:endParaRPr lang="es-PR" sz="1600" dirty="0">
              <a:latin typeface="Perpetua" pitchFamily="18" charset="0"/>
            </a:endParaRPr>
          </a:p>
        </p:txBody>
      </p:sp>
      <p:pic>
        <p:nvPicPr>
          <p:cNvPr id="12" name="Picture 3"/>
          <p:cNvPicPr>
            <a:picLocks noChangeAspect="1" noChangeArrowheads="1"/>
          </p:cNvPicPr>
          <p:nvPr/>
        </p:nvPicPr>
        <p:blipFill>
          <a:blip r:embed="rId3" cstate="print"/>
          <a:srcRect/>
          <a:stretch>
            <a:fillRect/>
          </a:stretch>
        </p:blipFill>
        <p:spPr bwMode="auto">
          <a:xfrm>
            <a:off x="214282" y="0"/>
            <a:ext cx="2771624" cy="1071570"/>
          </a:xfrm>
          <a:prstGeom prst="rect">
            <a:avLst/>
          </a:prstGeom>
          <a:noFill/>
          <a:ln w="9525">
            <a:noFill/>
            <a:miter lim="800000"/>
            <a:headEnd/>
            <a:tailEnd/>
          </a:ln>
        </p:spPr>
      </p:pic>
      <p:pic>
        <p:nvPicPr>
          <p:cNvPr id="13" name="Picture 8" descr="UPRM.jpg"/>
          <p:cNvPicPr>
            <a:picLocks noChangeAspect="1"/>
          </p:cNvPicPr>
          <p:nvPr/>
        </p:nvPicPr>
        <p:blipFill>
          <a:blip r:embed="rId4" cstate="print"/>
          <a:srcRect/>
          <a:stretch>
            <a:fillRect/>
          </a:stretch>
        </p:blipFill>
        <p:spPr bwMode="auto">
          <a:xfrm>
            <a:off x="7286644" y="0"/>
            <a:ext cx="1169753" cy="1177935"/>
          </a:xfrm>
          <a:prstGeom prst="rect">
            <a:avLst/>
          </a:prstGeom>
          <a:noFill/>
          <a:ln w="9525">
            <a:noFill/>
            <a:miter lim="800000"/>
            <a:headEnd/>
            <a:tailEnd/>
          </a:ln>
        </p:spPr>
      </p:pic>
      <p:pic>
        <p:nvPicPr>
          <p:cNvPr id="14" name="13 Imagen" descr="K:\CALERO\MAESTRIA\Tesis\carros publicos\Desarrollo\Cap 1\Fotos Tesis\DSC04091.JPG"/>
          <p:cNvPicPr/>
          <p:nvPr/>
        </p:nvPicPr>
        <p:blipFill>
          <a:blip r:embed="rId5" cstate="print"/>
          <a:srcRect l="20920" t="31736" r="40733" b="25439"/>
          <a:stretch>
            <a:fillRect/>
          </a:stretch>
        </p:blipFill>
        <p:spPr bwMode="auto">
          <a:xfrm>
            <a:off x="0" y="5000660"/>
            <a:ext cx="2214546" cy="1928802"/>
          </a:xfrm>
          <a:prstGeom prst="rect">
            <a:avLst/>
          </a:prstGeom>
          <a:ln w="12700" cap="sq">
            <a:noFill/>
            <a:miter lim="800000"/>
          </a:ln>
          <a:effectLst>
            <a:outerShdw blurRad="57150" dist="50800" dir="2700000" algn="tl" rotWithShape="0">
              <a:srgbClr val="000000">
                <a:alpha val="0"/>
              </a:srgbClr>
            </a:outerShdw>
          </a:effectLst>
          <a:scene3d>
            <a:camera prst="orthographicFront">
              <a:rot lat="0" lon="0" rev="0"/>
            </a:camera>
            <a:lightRig rig="threePt" dir="t"/>
          </a:scene3d>
        </p:spPr>
      </p:pic>
      <p:pic>
        <p:nvPicPr>
          <p:cNvPr id="15" name="Picture 14" descr="DSC05299"/>
          <p:cNvPicPr/>
          <p:nvPr/>
        </p:nvPicPr>
        <p:blipFill>
          <a:blip r:embed="rId6" cstate="print"/>
          <a:srcRect/>
          <a:stretch>
            <a:fillRect/>
          </a:stretch>
        </p:blipFill>
        <p:spPr bwMode="auto">
          <a:xfrm>
            <a:off x="2214546" y="5000660"/>
            <a:ext cx="2286016" cy="1928801"/>
          </a:xfrm>
          <a:prstGeom prst="rect">
            <a:avLst/>
          </a:prstGeom>
          <a:ln w="12700" cap="sq">
            <a:noFill/>
            <a:miter lim="800000"/>
          </a:ln>
          <a:effectLst>
            <a:outerShdw blurRad="57150" dist="50800" dir="2700000" algn="tl" rotWithShape="0">
              <a:srgbClr val="000000">
                <a:alpha val="0"/>
              </a:srgbClr>
            </a:outerShdw>
          </a:effectLst>
          <a:scene3d>
            <a:camera prst="orthographicFront">
              <a:rot lat="0" lon="0" rev="0"/>
            </a:camera>
            <a:lightRig rig="threePt" dir="t"/>
          </a:scene3d>
        </p:spPr>
      </p:pic>
      <p:pic>
        <p:nvPicPr>
          <p:cNvPr id="16" name="Picture 15" descr="DSC05181"/>
          <p:cNvPicPr/>
          <p:nvPr/>
        </p:nvPicPr>
        <p:blipFill>
          <a:blip r:embed="rId7" cstate="print"/>
          <a:srcRect l="27081" t="24010" r="14476" b="24603"/>
          <a:stretch>
            <a:fillRect/>
          </a:stretch>
        </p:blipFill>
        <p:spPr bwMode="auto">
          <a:xfrm>
            <a:off x="4500562" y="5000660"/>
            <a:ext cx="2428892" cy="1928802"/>
          </a:xfrm>
          <a:prstGeom prst="rect">
            <a:avLst/>
          </a:prstGeom>
          <a:ln w="12700" cap="sq">
            <a:noFill/>
            <a:miter lim="800000"/>
          </a:ln>
          <a:effectLst>
            <a:outerShdw blurRad="57150" dist="50800" dir="2700000" algn="tl" rotWithShape="0">
              <a:srgbClr val="000000">
                <a:alpha val="0"/>
              </a:srgbClr>
            </a:outerShdw>
          </a:effectLst>
          <a:scene3d>
            <a:camera prst="orthographicFront">
              <a:rot lat="0" lon="0" rev="0"/>
            </a:camera>
            <a:lightRig rig="threePt" dir="t"/>
          </a:scene3d>
        </p:spPr>
      </p:pic>
      <p:pic>
        <p:nvPicPr>
          <p:cNvPr id="17" name="Picture 16" descr="DSC05394"/>
          <p:cNvPicPr/>
          <p:nvPr/>
        </p:nvPicPr>
        <p:blipFill>
          <a:blip r:embed="rId8" cstate="print"/>
          <a:srcRect l="12317" t="16614" r="15225" b="14363"/>
          <a:stretch>
            <a:fillRect/>
          </a:stretch>
        </p:blipFill>
        <p:spPr bwMode="auto">
          <a:xfrm>
            <a:off x="6929454" y="5000660"/>
            <a:ext cx="2214546" cy="1928802"/>
          </a:xfrm>
          <a:prstGeom prst="rect">
            <a:avLst/>
          </a:prstGeom>
          <a:ln w="12700" cap="sq">
            <a:noFill/>
            <a:miter lim="800000"/>
          </a:ln>
          <a:effectLst>
            <a:outerShdw blurRad="57150" dist="50800" dir="2700000" algn="tl" rotWithShape="0">
              <a:srgbClr val="000000">
                <a:alpha val="0"/>
              </a:srgbClr>
            </a:outerShdw>
          </a:effectLst>
          <a:scene3d>
            <a:camera prst="orthographicFront">
              <a:rot lat="0" lon="0" rev="0"/>
            </a:camera>
            <a:lightRig rig="threePt" dir="t"/>
          </a:scene3d>
        </p:spPr>
      </p:pic>
      <p:pic>
        <p:nvPicPr>
          <p:cNvPr id="1026" name="Picture 2" descr="perrotarzan"/>
          <p:cNvPicPr>
            <a:picLocks noChangeAspect="1" noChangeArrowheads="1"/>
          </p:cNvPicPr>
          <p:nvPr/>
        </p:nvPicPr>
        <p:blipFill>
          <a:blip r:embed="rId9" cstate="print"/>
          <a:srcRect/>
          <a:stretch>
            <a:fillRect/>
          </a:stretch>
        </p:blipFill>
        <p:spPr bwMode="auto">
          <a:xfrm>
            <a:off x="6588224" y="2852936"/>
            <a:ext cx="1765531" cy="1540396"/>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14290"/>
            <a:ext cx="8073304" cy="631844"/>
          </a:xfrm>
        </p:spPr>
        <p:txBody>
          <a:bodyPr>
            <a:normAutofit fontScale="90000"/>
          </a:bodyPr>
          <a:lstStyle/>
          <a:p>
            <a:pPr algn="r"/>
            <a:r>
              <a:rPr lang="es-ES_tradnl" dirty="0" smtClean="0"/>
              <a:t>Categorías de Evaluación de Calidad de Servicio</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10</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graphicFrame>
        <p:nvGraphicFramePr>
          <p:cNvPr id="7" name="Table 16"/>
          <p:cNvGraphicFramePr>
            <a:graphicFrameLocks noGrp="1"/>
          </p:cNvGraphicFramePr>
          <p:nvPr/>
        </p:nvGraphicFramePr>
        <p:xfrm>
          <a:off x="1714480" y="908720"/>
          <a:ext cx="5238786" cy="5688245"/>
        </p:xfrm>
        <a:graphic>
          <a:graphicData uri="http://schemas.openxmlformats.org/drawingml/2006/table">
            <a:tbl>
              <a:tblPr firstRow="1" bandRow="1">
                <a:tableStyleId>{5C22544A-7EE6-4342-B048-85BDC9FD1C3A}</a:tableStyleId>
              </a:tblPr>
              <a:tblGrid>
                <a:gridCol w="2619393"/>
                <a:gridCol w="2619393"/>
              </a:tblGrid>
              <a:tr h="608168">
                <a:tc>
                  <a:txBody>
                    <a:bodyPr/>
                    <a:lstStyle/>
                    <a:p>
                      <a:pPr algn="ctr"/>
                      <a:r>
                        <a:rPr lang="es-CO" sz="1600" dirty="0" smtClean="0"/>
                        <a:t>Categoría de Evaluación</a:t>
                      </a:r>
                      <a:endParaRPr lang="es-CO" sz="1600" dirty="0"/>
                    </a:p>
                  </a:txBody>
                  <a:tcPr/>
                </a:tc>
                <a:tc>
                  <a:txBody>
                    <a:bodyPr/>
                    <a:lstStyle/>
                    <a:p>
                      <a:pPr algn="ctr"/>
                      <a:r>
                        <a:rPr lang="es-CO" sz="1600" dirty="0" smtClean="0"/>
                        <a:t>Ejemplo</a:t>
                      </a:r>
                      <a:endParaRPr lang="es-CO" sz="1600" dirty="0"/>
                    </a:p>
                  </a:txBody>
                  <a:tcPr/>
                </a:tc>
              </a:tr>
              <a:tr h="420226">
                <a:tc>
                  <a:txBody>
                    <a:bodyPr/>
                    <a:lstStyle/>
                    <a:p>
                      <a:pPr algn="l"/>
                      <a:r>
                        <a:rPr lang="es-CO" sz="1600" dirty="0" smtClean="0"/>
                        <a:t>Disponibilidad</a:t>
                      </a:r>
                      <a:endParaRPr lang="es-CO" sz="1600" dirty="0"/>
                    </a:p>
                  </a:txBody>
                  <a:tcPr/>
                </a:tc>
                <a:tc>
                  <a:txBody>
                    <a:bodyPr/>
                    <a:lstStyle/>
                    <a:p>
                      <a:pPr algn="l"/>
                      <a:r>
                        <a:rPr lang="es-CO" sz="1600" dirty="0" smtClean="0"/>
                        <a:t>Accesibilidad a las paradas</a:t>
                      </a:r>
                      <a:endParaRPr lang="es-CO" sz="1600" dirty="0"/>
                    </a:p>
                  </a:txBody>
                  <a:tcPr/>
                </a:tc>
              </a:tr>
              <a:tr h="717181">
                <a:tc>
                  <a:txBody>
                    <a:bodyPr/>
                    <a:lstStyle/>
                    <a:p>
                      <a:pPr algn="l"/>
                      <a:r>
                        <a:rPr lang="es-CO" sz="1600" dirty="0" smtClean="0"/>
                        <a:t>Prestación d</a:t>
                      </a:r>
                      <a:r>
                        <a:rPr lang="es-CO" sz="1600" baseline="0" dirty="0" smtClean="0"/>
                        <a:t>e Servicio</a:t>
                      </a:r>
                      <a:endParaRPr lang="es-CO" sz="1600" dirty="0"/>
                    </a:p>
                  </a:txBody>
                  <a:tcPr/>
                </a:tc>
                <a:tc>
                  <a:txBody>
                    <a:bodyPr/>
                    <a:lstStyle/>
                    <a:p>
                      <a:pPr algn="l"/>
                      <a:r>
                        <a:rPr lang="es-CO" sz="1600" dirty="0" smtClean="0"/>
                        <a:t>Ambiente del Pasajero:  Información, Limpieza, Servicios como aire o</a:t>
                      </a:r>
                      <a:r>
                        <a:rPr lang="es-CO" sz="1600" baseline="0" dirty="0" smtClean="0"/>
                        <a:t> música</a:t>
                      </a:r>
                      <a:endParaRPr lang="es-CO" sz="1600" dirty="0"/>
                    </a:p>
                  </a:txBody>
                  <a:tcPr/>
                </a:tc>
              </a:tr>
              <a:tr h="508003">
                <a:tc>
                  <a:txBody>
                    <a:bodyPr/>
                    <a:lstStyle/>
                    <a:p>
                      <a:pPr algn="l"/>
                      <a:r>
                        <a:rPr lang="es-CO" sz="1600" dirty="0" smtClean="0"/>
                        <a:t>Sociedad</a:t>
                      </a:r>
                      <a:endParaRPr lang="es-CO" sz="1600" dirty="0"/>
                    </a:p>
                  </a:txBody>
                  <a:tcPr/>
                </a:tc>
                <a:tc>
                  <a:txBody>
                    <a:bodyPr/>
                    <a:lstStyle/>
                    <a:p>
                      <a:pPr algn="l"/>
                      <a:r>
                        <a:rPr lang="es-CO" sz="1600" dirty="0" smtClean="0"/>
                        <a:t>Demografía (Cantidad de Personas sin Vehículo)</a:t>
                      </a:r>
                      <a:endParaRPr lang="es-CO" sz="1600" dirty="0"/>
                    </a:p>
                  </a:txBody>
                  <a:tcPr/>
                </a:tc>
              </a:tr>
              <a:tr h="508003">
                <a:tc>
                  <a:txBody>
                    <a:bodyPr/>
                    <a:lstStyle/>
                    <a:p>
                      <a:pPr algn="l"/>
                      <a:r>
                        <a:rPr lang="es-CO" sz="1600" dirty="0" smtClean="0"/>
                        <a:t>Tiempo de Viaje</a:t>
                      </a:r>
                      <a:endParaRPr lang="es-CO" sz="1600" dirty="0"/>
                    </a:p>
                  </a:txBody>
                  <a:tcPr/>
                </a:tc>
                <a:tc>
                  <a:txBody>
                    <a:bodyPr/>
                    <a:lstStyle/>
                    <a:p>
                      <a:pPr algn="l"/>
                      <a:r>
                        <a:rPr lang="es-CO" sz="1600" dirty="0" smtClean="0"/>
                        <a:t>Comparación en tiempo del servicio con Vehículo Privado</a:t>
                      </a:r>
                      <a:endParaRPr lang="es-CO" sz="1600" dirty="0"/>
                    </a:p>
                  </a:txBody>
                  <a:tcPr/>
                </a:tc>
              </a:tr>
              <a:tr h="307747">
                <a:tc>
                  <a:txBody>
                    <a:bodyPr/>
                    <a:lstStyle/>
                    <a:p>
                      <a:pPr algn="l"/>
                      <a:r>
                        <a:rPr lang="es-CO" sz="1600" dirty="0" smtClean="0"/>
                        <a:t>Seguridad</a:t>
                      </a:r>
                      <a:endParaRPr lang="es-CO" sz="1600" dirty="0"/>
                    </a:p>
                  </a:txBody>
                  <a:tcPr/>
                </a:tc>
                <a:tc>
                  <a:txBody>
                    <a:bodyPr/>
                    <a:lstStyle/>
                    <a:p>
                      <a:pPr algn="l"/>
                      <a:r>
                        <a:rPr lang="es-CO" sz="1600" dirty="0" smtClean="0"/>
                        <a:t>Razón</a:t>
                      </a:r>
                      <a:r>
                        <a:rPr lang="es-CO" sz="1600" baseline="0" dirty="0" smtClean="0"/>
                        <a:t> de Accidentes</a:t>
                      </a:r>
                      <a:endParaRPr lang="es-CO" sz="1600" dirty="0"/>
                    </a:p>
                  </a:txBody>
                  <a:tcPr/>
                </a:tc>
              </a:tr>
              <a:tr h="508003">
                <a:tc>
                  <a:txBody>
                    <a:bodyPr/>
                    <a:lstStyle/>
                    <a:p>
                      <a:pPr algn="l"/>
                      <a:r>
                        <a:rPr lang="es-CO" sz="1600" dirty="0" smtClean="0"/>
                        <a:t>Construcción y Mantenimiento</a:t>
                      </a:r>
                      <a:endParaRPr lang="es-CO" sz="1600" dirty="0"/>
                    </a:p>
                  </a:txBody>
                  <a:tcPr/>
                </a:tc>
                <a:tc>
                  <a:txBody>
                    <a:bodyPr/>
                    <a:lstStyle/>
                    <a:p>
                      <a:pPr algn="l"/>
                      <a:r>
                        <a:rPr lang="es-CO" sz="1600" dirty="0" smtClean="0"/>
                        <a:t>Edad</a:t>
                      </a:r>
                      <a:r>
                        <a:rPr lang="es-CO" sz="1600" baseline="0" dirty="0" smtClean="0"/>
                        <a:t> Promedio de los Vehículos</a:t>
                      </a:r>
                      <a:endParaRPr lang="es-CO" sz="1600" dirty="0"/>
                    </a:p>
                  </a:txBody>
                  <a:tcPr/>
                </a:tc>
              </a:tr>
              <a:tr h="362091">
                <a:tc>
                  <a:txBody>
                    <a:bodyPr/>
                    <a:lstStyle/>
                    <a:p>
                      <a:pPr algn="l"/>
                      <a:r>
                        <a:rPr lang="es-CO" sz="1600" dirty="0" smtClean="0"/>
                        <a:t>Economía</a:t>
                      </a:r>
                      <a:endParaRPr lang="es-CO" sz="1600" dirty="0"/>
                    </a:p>
                  </a:txBody>
                  <a:tcPr/>
                </a:tc>
                <a:tc>
                  <a:txBody>
                    <a:bodyPr/>
                    <a:lstStyle/>
                    <a:p>
                      <a:pPr algn="l"/>
                      <a:r>
                        <a:rPr lang="es-CO" sz="1600" dirty="0" smtClean="0"/>
                        <a:t>Patrocinio Promedio Diario</a:t>
                      </a:r>
                      <a:endParaRPr lang="es-CO" sz="1600" dirty="0"/>
                    </a:p>
                  </a:txBody>
                  <a:tcPr/>
                </a:tc>
              </a:tr>
              <a:tr h="538557">
                <a:tc>
                  <a:txBody>
                    <a:bodyPr/>
                    <a:lstStyle/>
                    <a:p>
                      <a:pPr algn="l"/>
                      <a:r>
                        <a:rPr lang="es-CO" sz="1600" dirty="0" smtClean="0"/>
                        <a:t>Capacidad</a:t>
                      </a:r>
                      <a:endParaRPr lang="es-CO" sz="1600" dirty="0"/>
                    </a:p>
                  </a:txBody>
                  <a:tcPr/>
                </a:tc>
                <a:tc>
                  <a:txBody>
                    <a:bodyPr/>
                    <a:lstStyle/>
                    <a:p>
                      <a:pPr algn="l"/>
                      <a:r>
                        <a:rPr lang="es-CO" sz="1600" dirty="0" smtClean="0"/>
                        <a:t>Capacidad de Pasajeros</a:t>
                      </a:r>
                      <a:endParaRPr lang="es-CO" sz="16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7467600" cy="582594"/>
          </a:xfrm>
        </p:spPr>
        <p:txBody>
          <a:bodyPr/>
          <a:lstStyle/>
          <a:p>
            <a:pPr algn="r"/>
            <a:r>
              <a:rPr lang="es-ES_tradnl" dirty="0" smtClean="0"/>
              <a:t>Formato de encuesta</a:t>
            </a:r>
            <a:endParaRPr lang="es-PR" dirty="0"/>
          </a:p>
        </p:txBody>
      </p:sp>
      <p:sp>
        <p:nvSpPr>
          <p:cNvPr id="3" name="2 Marcador de contenido"/>
          <p:cNvSpPr>
            <a:spLocks noGrp="1"/>
          </p:cNvSpPr>
          <p:nvPr>
            <p:ph sz="quarter" idx="1"/>
          </p:nvPr>
        </p:nvSpPr>
        <p:spPr>
          <a:xfrm>
            <a:off x="500034" y="1000108"/>
            <a:ext cx="7467600" cy="5572164"/>
          </a:xfrm>
        </p:spPr>
        <p:txBody>
          <a:bodyPr>
            <a:normAutofit fontScale="77500" lnSpcReduction="20000"/>
          </a:bodyPr>
          <a:lstStyle/>
          <a:p>
            <a:pPr lvl="0"/>
            <a:r>
              <a:rPr lang="es-CO" dirty="0" smtClean="0"/>
              <a:t>Parte A. Conocimiento del sistema de Carros Públicos</a:t>
            </a:r>
          </a:p>
          <a:p>
            <a:pPr lvl="2"/>
            <a:r>
              <a:rPr lang="es-CO" dirty="0" smtClean="0"/>
              <a:t>Sistema</a:t>
            </a:r>
          </a:p>
          <a:p>
            <a:pPr lvl="2"/>
            <a:r>
              <a:rPr lang="es-CO" dirty="0" smtClean="0"/>
              <a:t>Tipos de sistema</a:t>
            </a:r>
          </a:p>
          <a:p>
            <a:pPr lvl="2"/>
            <a:r>
              <a:rPr lang="es-CO" dirty="0" smtClean="0"/>
              <a:t>Servicios que estos prestan</a:t>
            </a:r>
          </a:p>
          <a:p>
            <a:pPr lvl="2">
              <a:buNone/>
            </a:pPr>
            <a:endParaRPr lang="es-PR" dirty="0" smtClean="0"/>
          </a:p>
          <a:p>
            <a:pPr lvl="0"/>
            <a:r>
              <a:rPr lang="es-CO" dirty="0" smtClean="0"/>
              <a:t>Parte B. Uso del sistema de Carros Públicos y percepción de los usuarios acerca del servicio</a:t>
            </a:r>
          </a:p>
          <a:p>
            <a:pPr lvl="2"/>
            <a:r>
              <a:rPr lang="es-CO" dirty="0" smtClean="0"/>
              <a:t>Razones para no usar el sistema</a:t>
            </a:r>
          </a:p>
          <a:p>
            <a:pPr lvl="2"/>
            <a:r>
              <a:rPr lang="es-CO" dirty="0" smtClean="0"/>
              <a:t>Propósito de viaje</a:t>
            </a:r>
          </a:p>
          <a:p>
            <a:pPr lvl="2"/>
            <a:r>
              <a:rPr lang="es-CO" dirty="0" smtClean="0"/>
              <a:t>Evaluación del sistema</a:t>
            </a:r>
          </a:p>
          <a:p>
            <a:pPr lvl="2"/>
            <a:r>
              <a:rPr lang="es-CO" dirty="0" smtClean="0"/>
              <a:t>Tiempo de espera</a:t>
            </a:r>
          </a:p>
          <a:p>
            <a:pPr lvl="2">
              <a:buNone/>
            </a:pPr>
            <a:endParaRPr lang="es-PR" dirty="0" smtClean="0"/>
          </a:p>
          <a:p>
            <a:pPr lvl="0"/>
            <a:r>
              <a:rPr lang="es-CO" dirty="0" smtClean="0"/>
              <a:t>Parte C. Preferencias sobre la calidad de servicio de transportación colectiva</a:t>
            </a:r>
          </a:p>
          <a:p>
            <a:pPr lvl="2"/>
            <a:r>
              <a:rPr lang="es-CO" dirty="0" smtClean="0"/>
              <a:t>Tiempo de espera</a:t>
            </a:r>
          </a:p>
          <a:p>
            <a:pPr lvl="2"/>
            <a:r>
              <a:rPr lang="es-CO" dirty="0" smtClean="0"/>
              <a:t>Área de cobertura</a:t>
            </a:r>
          </a:p>
          <a:p>
            <a:pPr lvl="2"/>
            <a:r>
              <a:rPr lang="es-CO" dirty="0" smtClean="0"/>
              <a:t>Horario de servicio</a:t>
            </a:r>
          </a:p>
          <a:p>
            <a:pPr lvl="2"/>
            <a:r>
              <a:rPr lang="es-CO" dirty="0" smtClean="0"/>
              <a:t>Preferencias en el servicio de transportación colectiva</a:t>
            </a:r>
          </a:p>
          <a:p>
            <a:pPr lvl="2">
              <a:buNone/>
            </a:pPr>
            <a:endParaRPr lang="es-PR" dirty="0" smtClean="0"/>
          </a:p>
          <a:p>
            <a:pPr lvl="0"/>
            <a:r>
              <a:rPr lang="es-CO" dirty="0" smtClean="0"/>
              <a:t>Parte D. Información general del sujeto</a:t>
            </a:r>
          </a:p>
          <a:p>
            <a:pPr lvl="2"/>
            <a:r>
              <a:rPr lang="es-CO" dirty="0" smtClean="0"/>
              <a:t>Género</a:t>
            </a:r>
          </a:p>
          <a:p>
            <a:pPr lvl="2"/>
            <a:r>
              <a:rPr lang="es-CO" dirty="0" smtClean="0"/>
              <a:t>Edad</a:t>
            </a:r>
          </a:p>
          <a:p>
            <a:pPr lvl="2"/>
            <a:r>
              <a:rPr lang="es-CO" dirty="0" smtClean="0"/>
              <a:t>Ocupación</a:t>
            </a:r>
          </a:p>
          <a:p>
            <a:pPr lvl="2"/>
            <a:r>
              <a:rPr lang="es-CO" dirty="0" smtClean="0"/>
              <a:t>Ingreso</a:t>
            </a:r>
            <a:endParaRPr lang="es-PR" dirty="0" smtClean="0"/>
          </a:p>
          <a:p>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11</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ox(in)">
                                      <p:cBhvr>
                                        <p:cTn id="30" dur="500"/>
                                        <p:tgtEl>
                                          <p:spTgt spid="3">
                                            <p:txEl>
                                              <p:pRg st="8" end="8"/>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ox(i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ox(in)">
                                      <p:cBhvr>
                                        <p:cTn id="38" dur="500"/>
                                        <p:tgtEl>
                                          <p:spTgt spid="3">
                                            <p:txEl>
                                              <p:pRg st="11" end="11"/>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ox(in)">
                                      <p:cBhvr>
                                        <p:cTn id="41" dur="500"/>
                                        <p:tgtEl>
                                          <p:spTgt spid="3">
                                            <p:txEl>
                                              <p:pRg st="12" end="12"/>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ox(in)">
                                      <p:cBhvr>
                                        <p:cTn id="44" dur="500"/>
                                        <p:tgtEl>
                                          <p:spTgt spid="3">
                                            <p:txEl>
                                              <p:pRg st="13" end="13"/>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box(in)">
                                      <p:cBhvr>
                                        <p:cTn id="47" dur="500"/>
                                        <p:tgtEl>
                                          <p:spTgt spid="3">
                                            <p:txEl>
                                              <p:pRg st="14" end="14"/>
                                            </p:txEl>
                                          </p:spTgt>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box(in)">
                                      <p:cBhvr>
                                        <p:cTn id="50" dur="500"/>
                                        <p:tgtEl>
                                          <p:spTgt spid="3">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animEffect transition="in" filter="box(in)">
                                      <p:cBhvr>
                                        <p:cTn id="55" dur="500"/>
                                        <p:tgtEl>
                                          <p:spTgt spid="3">
                                            <p:txEl>
                                              <p:pRg st="17" end="17"/>
                                            </p:txEl>
                                          </p:spTgt>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box(in)">
                                      <p:cBhvr>
                                        <p:cTn id="58" dur="500"/>
                                        <p:tgtEl>
                                          <p:spTgt spid="3">
                                            <p:txEl>
                                              <p:pRg st="18" end="18"/>
                                            </p:txEl>
                                          </p:spTgt>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
                                            <p:txEl>
                                              <p:pRg st="19" end="19"/>
                                            </p:txEl>
                                          </p:spTgt>
                                        </p:tgtEl>
                                        <p:attrNameLst>
                                          <p:attrName>style.visibility</p:attrName>
                                        </p:attrNameLst>
                                      </p:cBhvr>
                                      <p:to>
                                        <p:strVal val="visible"/>
                                      </p:to>
                                    </p:set>
                                    <p:animEffect transition="in" filter="box(in)">
                                      <p:cBhvr>
                                        <p:cTn id="61" dur="500"/>
                                        <p:tgtEl>
                                          <p:spTgt spid="3">
                                            <p:txEl>
                                              <p:pRg st="19" end="19"/>
                                            </p:txEl>
                                          </p:spTgt>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
                                            <p:txEl>
                                              <p:pRg st="20" end="20"/>
                                            </p:txEl>
                                          </p:spTgt>
                                        </p:tgtEl>
                                        <p:attrNameLst>
                                          <p:attrName>style.visibility</p:attrName>
                                        </p:attrNameLst>
                                      </p:cBhvr>
                                      <p:to>
                                        <p:strVal val="visible"/>
                                      </p:to>
                                    </p:set>
                                    <p:animEffect transition="in" filter="box(in)">
                                      <p:cBhvr>
                                        <p:cTn id="64" dur="500"/>
                                        <p:tgtEl>
                                          <p:spTgt spid="3">
                                            <p:txEl>
                                              <p:pRg st="20" end="20"/>
                                            </p:txEl>
                                          </p:spTgt>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
                                            <p:txEl>
                                              <p:pRg st="21" end="21"/>
                                            </p:txEl>
                                          </p:spTgt>
                                        </p:tgtEl>
                                        <p:attrNameLst>
                                          <p:attrName>style.visibility</p:attrName>
                                        </p:attrNameLst>
                                      </p:cBhvr>
                                      <p:to>
                                        <p:strVal val="visible"/>
                                      </p:to>
                                    </p:set>
                                    <p:animEffect transition="in" filter="box(in)">
                                      <p:cBhvr>
                                        <p:cTn id="67"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Descripción de la Muestra</a:t>
            </a:r>
            <a:endParaRPr lang="es-PR" dirty="0"/>
          </a:p>
        </p:txBody>
      </p:sp>
      <p:sp>
        <p:nvSpPr>
          <p:cNvPr id="3" name="2 Marcador de contenido"/>
          <p:cNvSpPr>
            <a:spLocks noGrp="1"/>
          </p:cNvSpPr>
          <p:nvPr>
            <p:ph sz="quarter" idx="1"/>
          </p:nvPr>
        </p:nvSpPr>
        <p:spPr>
          <a:xfrm>
            <a:off x="457200" y="1600200"/>
            <a:ext cx="7787208" cy="4873752"/>
          </a:xfrm>
        </p:spPr>
        <p:txBody>
          <a:bodyPr/>
          <a:lstStyle/>
          <a:p>
            <a:r>
              <a:rPr lang="es-ES_tradnl" dirty="0" smtClean="0"/>
              <a:t>Total de sujetos – 368</a:t>
            </a:r>
          </a:p>
          <a:p>
            <a:pPr lvl="1"/>
            <a:r>
              <a:rPr lang="es-ES_tradnl" dirty="0" smtClean="0"/>
              <a:t>51.3% son mujeres</a:t>
            </a:r>
          </a:p>
          <a:p>
            <a:pPr lvl="1"/>
            <a:r>
              <a:rPr lang="es-ES_tradnl" dirty="0" smtClean="0"/>
              <a:t>95% tienen un vehículo o más</a:t>
            </a:r>
          </a:p>
          <a:p>
            <a:pPr lvl="1"/>
            <a:r>
              <a:rPr lang="es-ES_tradnl" dirty="0" smtClean="0"/>
              <a:t>51% son personas solteras y 35% son personas casadas</a:t>
            </a:r>
          </a:p>
          <a:p>
            <a:pPr lvl="1"/>
            <a:r>
              <a:rPr lang="es-ES_tradnl" dirty="0" smtClean="0"/>
              <a:t>42% son personas jóvenes de 18 a 24 años y el 36% son personas adultas de más de 43 años</a:t>
            </a:r>
          </a:p>
          <a:p>
            <a:pPr lvl="1"/>
            <a:r>
              <a:rPr lang="es-ES_tradnl" dirty="0" smtClean="0"/>
              <a:t>47% son estudiantes universitarios</a:t>
            </a:r>
          </a:p>
          <a:p>
            <a:pPr lvl="1"/>
            <a:r>
              <a:rPr lang="es-ES_tradnl" dirty="0" smtClean="0"/>
              <a:t>45% son personas con un salario mensual personal de $1,500 o menos</a:t>
            </a:r>
          </a:p>
          <a:p>
            <a:pPr lvl="1"/>
            <a:r>
              <a:rPr lang="es-ES_tradnl" dirty="0" smtClean="0"/>
              <a:t>73% de los sujetos residen en Mayagüez o municipios aledaños</a:t>
            </a:r>
          </a:p>
          <a:p>
            <a:pPr lvl="1"/>
            <a:endParaRPr lang="es-ES_tradnl" dirty="0" smtClean="0"/>
          </a:p>
          <a:p>
            <a:pPr lvl="1"/>
            <a:endParaRPr lang="es-ES_tradnl" dirty="0" smtClean="0"/>
          </a:p>
          <a:p>
            <a:pPr lvl="1"/>
            <a:endParaRPr lang="es-ES_tradnl" dirty="0" smtClean="0"/>
          </a:p>
          <a:p>
            <a:pPr lvl="1"/>
            <a:endParaRPr lang="es-ES_tradnl" dirty="0" smtClean="0"/>
          </a:p>
          <a:p>
            <a:pPr lvl="1"/>
            <a:endParaRPr lang="es-ES_tradnl" dirty="0" smtClean="0"/>
          </a:p>
          <a:p>
            <a:pPr lvl="1"/>
            <a:endParaRPr lang="es-ES_tradnl" dirty="0" smtClean="0"/>
          </a:p>
          <a:p>
            <a:pPr lvl="1"/>
            <a:endParaRPr lang="es-ES_tradnl" dirty="0" smtClean="0"/>
          </a:p>
          <a:p>
            <a:pPr lvl="1"/>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12</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7467600" cy="508918"/>
          </a:xfrm>
        </p:spPr>
        <p:txBody>
          <a:bodyPr>
            <a:normAutofit fontScale="90000"/>
          </a:bodyPr>
          <a:lstStyle/>
          <a:p>
            <a:pPr algn="r"/>
            <a:r>
              <a:rPr lang="es-ES_tradnl" dirty="0" smtClean="0"/>
              <a:t>Grupos de análisis</a:t>
            </a:r>
            <a:endParaRPr lang="es-PR" dirty="0"/>
          </a:p>
        </p:txBody>
      </p:sp>
      <p:graphicFrame>
        <p:nvGraphicFramePr>
          <p:cNvPr id="7" name="6 Marcador de contenido"/>
          <p:cNvGraphicFramePr>
            <a:graphicFrameLocks noGrp="1"/>
          </p:cNvGraphicFramePr>
          <p:nvPr>
            <p:ph sz="quarter" idx="1"/>
          </p:nvPr>
        </p:nvGraphicFramePr>
        <p:xfrm>
          <a:off x="251520" y="908720"/>
          <a:ext cx="82192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13</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r"/>
            <a:r>
              <a:rPr lang="es-ES_tradnl" dirty="0" smtClean="0"/>
              <a:t>Análisis de resultados</a:t>
            </a:r>
            <a:endParaRPr lang="es-PR" dirty="0"/>
          </a:p>
        </p:txBody>
      </p:sp>
      <p:graphicFrame>
        <p:nvGraphicFramePr>
          <p:cNvPr id="7" name="6 Marcador de contenido"/>
          <p:cNvGraphicFramePr>
            <a:graphicFrameLocks noGrp="1"/>
          </p:cNvGraphicFramePr>
          <p:nvPr>
            <p:ph sz="quarter" idx="1"/>
          </p:nvPr>
        </p:nvGraphicFramePr>
        <p:xfrm>
          <a:off x="395536" y="1772816"/>
          <a:ext cx="7704856" cy="4356440"/>
        </p:xfrm>
        <a:graphic>
          <a:graphicData uri="http://schemas.openxmlformats.org/drawingml/2006/table">
            <a:tbl>
              <a:tblPr/>
              <a:tblGrid>
                <a:gridCol w="1260140"/>
                <a:gridCol w="1260140"/>
                <a:gridCol w="1260140"/>
                <a:gridCol w="1404156"/>
                <a:gridCol w="1116124"/>
                <a:gridCol w="1404156"/>
              </a:tblGrid>
              <a:tr h="181460">
                <a:tc>
                  <a:txBody>
                    <a:bodyPr/>
                    <a:lstStyle/>
                    <a:p>
                      <a:pPr>
                        <a:lnSpc>
                          <a:spcPct val="115000"/>
                        </a:lnSpc>
                      </a:pPr>
                      <a:endParaRPr lang="es-CO" sz="1200" noProof="0" dirty="0">
                        <a:latin typeface="Calibri"/>
                        <a:ea typeface="Times New Roman"/>
                        <a:cs typeface="Times New Roman"/>
                      </a:endParaRPr>
                    </a:p>
                  </a:txBody>
                  <a:tcPr marL="8572" marR="8572"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1800" i="1" noProof="0" dirty="0" smtClean="0"/>
                        <a:t>Usuarios</a:t>
                      </a:r>
                      <a:endParaRPr lang="es-CO" sz="2400" i="1" noProof="0" dirty="0">
                        <a:latin typeface="Calibri"/>
                        <a:ea typeface="Calibri"/>
                        <a:cs typeface="Times New Roman"/>
                      </a:endParaRPr>
                    </a:p>
                  </a:txBody>
                  <a:tcPr marL="39132" marR="39132"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CO" sz="2400" i="1" noProof="0" dirty="0">
                        <a:latin typeface="Calibri"/>
                        <a:ea typeface="Calibri"/>
                        <a:cs typeface="Times New Roman"/>
                      </a:endParaRPr>
                    </a:p>
                  </a:txBody>
                  <a:tcPr marL="39132" marR="39132" marT="0" marB="0" anchor="b">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CO" sz="1800" i="1" noProof="0" dirty="0" smtClean="0"/>
                        <a:t>No usuarios</a:t>
                      </a:r>
                      <a:endParaRPr lang="es-CO" sz="2400" i="1" noProof="0" dirty="0">
                        <a:latin typeface="Calibri"/>
                        <a:ea typeface="Calibri"/>
                        <a:cs typeface="Times New Roman"/>
                      </a:endParaRPr>
                    </a:p>
                  </a:txBody>
                  <a:tcPr marL="39132" marR="39132"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R"/>
                    </a:p>
                  </a:txBody>
                  <a:tcPr/>
                </a:tc>
                <a:tc hMerge="1">
                  <a:txBody>
                    <a:bodyPr/>
                    <a:lstStyle/>
                    <a:p>
                      <a:endParaRPr lang="es-PR"/>
                    </a:p>
                  </a:txBody>
                  <a:tcPr/>
                </a:tc>
              </a:tr>
              <a:tr h="513250">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Posición</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por</a:t>
                      </a:r>
                      <a:r>
                        <a:rPr lang="es-CO" sz="1600" b="1" u="none" baseline="0" noProof="0" dirty="0" smtClean="0">
                          <a:effectLst>
                            <a:outerShdw blurRad="38100" dist="38100" dir="2700000" algn="tl">
                              <a:srgbClr val="000000">
                                <a:alpha val="43137"/>
                              </a:srgbClr>
                            </a:outerShdw>
                          </a:effectLst>
                        </a:rPr>
                        <a:t> elección</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potenciales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Auto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potenciales auto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250">
                <a:tc>
                  <a:txBody>
                    <a:bodyPr/>
                    <a:lstStyle/>
                    <a:p>
                      <a:pPr algn="ctr">
                        <a:lnSpc>
                          <a:spcPct val="115000"/>
                        </a:lnSpc>
                        <a:spcAft>
                          <a:spcPts val="0"/>
                        </a:spcAft>
                      </a:pPr>
                      <a:r>
                        <a:rPr lang="es-CO" sz="1200" b="1" noProof="0" dirty="0" smtClean="0">
                          <a:solidFill>
                            <a:srgbClr val="000000"/>
                          </a:solidFill>
                          <a:latin typeface="Times New Roman"/>
                          <a:ea typeface="Times New Roman"/>
                          <a:cs typeface="Times New Roman"/>
                        </a:rPr>
                        <a:t>1</a:t>
                      </a:r>
                      <a:endParaRPr lang="es-CO" sz="1200" noProof="0" dirty="0">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Limpieza y comodidad en los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Limpieza y comodidad en los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Limpieza y comodidad en los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Limpieza y comodidad en los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Limpieza y comodidad en los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13250">
                <a:tc>
                  <a:txBody>
                    <a:bodyPr/>
                    <a:lstStyle/>
                    <a:p>
                      <a:pPr algn="ctr">
                        <a:lnSpc>
                          <a:spcPct val="115000"/>
                        </a:lnSpc>
                        <a:spcAft>
                          <a:spcPts val="0"/>
                        </a:spcAft>
                      </a:pPr>
                      <a:r>
                        <a:rPr lang="es-CO" sz="1200" b="1" noProof="0" dirty="0" smtClean="0">
                          <a:solidFill>
                            <a:srgbClr val="000000"/>
                          </a:solidFill>
                          <a:latin typeface="Times New Roman"/>
                          <a:ea typeface="Times New Roman"/>
                          <a:cs typeface="Times New Roman"/>
                        </a:rPr>
                        <a:t>2</a:t>
                      </a:r>
                      <a:endParaRPr lang="es-CO" sz="1200" noProof="0" dirty="0">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Confiabilidad</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Amabilidad</a:t>
                      </a:r>
                      <a:r>
                        <a:rPr lang="es-CO" sz="1200" baseline="0" noProof="0" dirty="0" smtClean="0">
                          <a:solidFill>
                            <a:srgbClr val="000000"/>
                          </a:solidFill>
                          <a:latin typeface="Times New Roman"/>
                          <a:ea typeface="Times New Roman"/>
                          <a:cs typeface="Times New Roman"/>
                        </a:rPr>
                        <a:t> de los operadores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Vehículos</a:t>
                      </a:r>
                      <a:r>
                        <a:rPr lang="es-CO" sz="1200" baseline="0" noProof="0" dirty="0" smtClean="0">
                          <a:solidFill>
                            <a:srgbClr val="000000"/>
                          </a:solidFill>
                          <a:latin typeface="Times New Roman"/>
                          <a:ea typeface="Times New Roman"/>
                          <a:cs typeface="Times New Roman"/>
                        </a:rPr>
                        <a:t> con amenidades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Amabilidad</a:t>
                      </a:r>
                      <a:r>
                        <a:rPr lang="es-CO" sz="1200" baseline="0" noProof="0" dirty="0" smtClean="0">
                          <a:solidFill>
                            <a:srgbClr val="000000"/>
                          </a:solidFill>
                          <a:latin typeface="Times New Roman"/>
                          <a:ea typeface="Times New Roman"/>
                          <a:cs typeface="Times New Roman"/>
                        </a:rPr>
                        <a:t> de los operadores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Amabilidad</a:t>
                      </a:r>
                      <a:r>
                        <a:rPr lang="es-CO" sz="1200" baseline="0" noProof="0" dirty="0" smtClean="0">
                          <a:solidFill>
                            <a:srgbClr val="000000"/>
                          </a:solidFill>
                          <a:latin typeface="Times New Roman"/>
                          <a:ea typeface="Times New Roman"/>
                          <a:cs typeface="Times New Roman"/>
                        </a:rPr>
                        <a:t> de los operadores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513250">
                <a:tc>
                  <a:txBody>
                    <a:bodyPr/>
                    <a:lstStyle/>
                    <a:p>
                      <a:pPr algn="ctr">
                        <a:lnSpc>
                          <a:spcPct val="115000"/>
                        </a:lnSpc>
                        <a:spcAft>
                          <a:spcPts val="0"/>
                        </a:spcAft>
                      </a:pPr>
                      <a:r>
                        <a:rPr lang="es-CO" sz="1200" b="1" noProof="0" dirty="0" smtClean="0">
                          <a:solidFill>
                            <a:srgbClr val="000000"/>
                          </a:solidFill>
                          <a:latin typeface="Times New Roman"/>
                          <a:ea typeface="Times New Roman"/>
                          <a:cs typeface="Times New Roman"/>
                        </a:rPr>
                        <a:t>3</a:t>
                      </a:r>
                      <a:endParaRPr lang="es-CO" sz="1200" noProof="0" dirty="0">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Amabilidad</a:t>
                      </a:r>
                      <a:r>
                        <a:rPr lang="es-CO" sz="1200" baseline="0" noProof="0" dirty="0" smtClean="0">
                          <a:solidFill>
                            <a:srgbClr val="000000"/>
                          </a:solidFill>
                          <a:latin typeface="Times New Roman"/>
                          <a:ea typeface="Times New Roman"/>
                          <a:cs typeface="Times New Roman"/>
                        </a:rPr>
                        <a:t> de los operadores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Vehículos</a:t>
                      </a:r>
                      <a:r>
                        <a:rPr lang="es-CO" sz="1200" baseline="0" noProof="0" dirty="0" smtClean="0">
                          <a:solidFill>
                            <a:srgbClr val="000000"/>
                          </a:solidFill>
                          <a:latin typeface="Times New Roman"/>
                          <a:ea typeface="Times New Roman"/>
                          <a:cs typeface="Times New Roman"/>
                        </a:rPr>
                        <a:t> con amenidades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Confiabilidad</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Vehículos</a:t>
                      </a:r>
                      <a:r>
                        <a:rPr lang="es-CO" sz="1200" baseline="0" noProof="0" dirty="0" smtClean="0">
                          <a:solidFill>
                            <a:srgbClr val="000000"/>
                          </a:solidFill>
                          <a:latin typeface="Times New Roman"/>
                          <a:ea typeface="Times New Roman"/>
                          <a:cs typeface="Times New Roman"/>
                        </a:rPr>
                        <a:t> con amenidades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Vehículos</a:t>
                      </a:r>
                      <a:r>
                        <a:rPr lang="es-CO" sz="1200" baseline="0" noProof="0" dirty="0" smtClean="0">
                          <a:solidFill>
                            <a:srgbClr val="000000"/>
                          </a:solidFill>
                          <a:latin typeface="Times New Roman"/>
                          <a:ea typeface="Times New Roman"/>
                          <a:cs typeface="Times New Roman"/>
                        </a:rPr>
                        <a:t> con amenidades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3250">
                <a:tc>
                  <a:txBody>
                    <a:bodyPr/>
                    <a:lstStyle/>
                    <a:p>
                      <a:pPr algn="ctr">
                        <a:lnSpc>
                          <a:spcPct val="115000"/>
                        </a:lnSpc>
                        <a:spcAft>
                          <a:spcPts val="0"/>
                        </a:spcAft>
                      </a:pPr>
                      <a:r>
                        <a:rPr lang="es-CO" sz="1200" b="1" noProof="0" dirty="0" smtClean="0">
                          <a:solidFill>
                            <a:srgbClr val="000000"/>
                          </a:solidFill>
                          <a:latin typeface="Times New Roman"/>
                          <a:ea typeface="Times New Roman"/>
                          <a:cs typeface="Times New Roman"/>
                        </a:rPr>
                        <a:t>4</a:t>
                      </a:r>
                      <a:endParaRPr lang="es-CO" sz="1200" noProof="0" dirty="0">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Vehículos</a:t>
                      </a:r>
                      <a:r>
                        <a:rPr lang="es-CO" sz="1200" baseline="0" noProof="0" dirty="0" smtClean="0">
                          <a:solidFill>
                            <a:srgbClr val="000000"/>
                          </a:solidFill>
                          <a:latin typeface="Times New Roman"/>
                          <a:ea typeface="Times New Roman"/>
                          <a:cs typeface="Times New Roman"/>
                        </a:rPr>
                        <a:t> con amenidades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Confiabilidad</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Amabilidad</a:t>
                      </a:r>
                      <a:r>
                        <a:rPr lang="es-CO" sz="1200" baseline="0" noProof="0" dirty="0" smtClean="0">
                          <a:solidFill>
                            <a:srgbClr val="000000"/>
                          </a:solidFill>
                          <a:latin typeface="Times New Roman"/>
                          <a:ea typeface="Times New Roman"/>
                          <a:cs typeface="Times New Roman"/>
                        </a:rPr>
                        <a:t> de los operadores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Seguridad en las paradas</a:t>
                      </a:r>
                      <a:r>
                        <a:rPr lang="es-CO" sz="1200" baseline="0" noProof="0" dirty="0" smtClean="0">
                          <a:solidFill>
                            <a:srgbClr val="000000"/>
                          </a:solidFill>
                          <a:latin typeface="Times New Roman"/>
                          <a:ea typeface="Times New Roman"/>
                          <a:cs typeface="Times New Roman"/>
                        </a:rPr>
                        <a:t> y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Confiabilidad</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13250">
                <a:tc>
                  <a:txBody>
                    <a:bodyPr/>
                    <a:lstStyle/>
                    <a:p>
                      <a:pPr algn="ctr">
                        <a:lnSpc>
                          <a:spcPct val="115000"/>
                        </a:lnSpc>
                        <a:spcAft>
                          <a:spcPts val="0"/>
                        </a:spcAft>
                      </a:pPr>
                      <a:r>
                        <a:rPr lang="es-CO" sz="1200" b="1" noProof="0" smtClean="0">
                          <a:solidFill>
                            <a:srgbClr val="000000"/>
                          </a:solidFill>
                          <a:latin typeface="Times New Roman"/>
                          <a:ea typeface="Times New Roman"/>
                          <a:cs typeface="Times New Roman"/>
                        </a:rPr>
                        <a:t>5</a:t>
                      </a:r>
                      <a:endParaRPr lang="es-CO" sz="1200" noProof="0">
                        <a:latin typeface="Calibri"/>
                        <a:ea typeface="Calibri"/>
                        <a:cs typeface="Times New Roman"/>
                      </a:endParaRPr>
                    </a:p>
                  </a:txBody>
                  <a:tcPr marL="8572" marR="85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Carga de pasajeros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Seguridad en las paradas</a:t>
                      </a:r>
                      <a:r>
                        <a:rPr lang="es-CO" sz="1200" baseline="0" noProof="0" dirty="0" smtClean="0">
                          <a:solidFill>
                            <a:srgbClr val="000000"/>
                          </a:solidFill>
                          <a:latin typeface="Times New Roman"/>
                          <a:ea typeface="Times New Roman"/>
                          <a:cs typeface="Times New Roman"/>
                        </a:rPr>
                        <a:t> y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Seguridad en las paradas</a:t>
                      </a:r>
                      <a:r>
                        <a:rPr lang="es-CO" sz="1200" baseline="0" noProof="0" dirty="0" smtClean="0">
                          <a:solidFill>
                            <a:srgbClr val="000000"/>
                          </a:solidFill>
                          <a:latin typeface="Times New Roman"/>
                          <a:ea typeface="Times New Roman"/>
                          <a:cs typeface="Times New Roman"/>
                        </a:rPr>
                        <a:t> y vehículos</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noProof="0" dirty="0" smtClean="0">
                          <a:solidFill>
                            <a:srgbClr val="000000"/>
                          </a:solidFill>
                          <a:latin typeface="Times New Roman"/>
                          <a:ea typeface="Times New Roman"/>
                          <a:cs typeface="Times New Roman"/>
                        </a:rPr>
                        <a:t>Confiabilidad</a:t>
                      </a: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O" sz="1200" noProof="0" dirty="0" smtClean="0">
                          <a:solidFill>
                            <a:srgbClr val="000000"/>
                          </a:solidFill>
                          <a:latin typeface="Times New Roman"/>
                          <a:ea typeface="Times New Roman"/>
                          <a:cs typeface="Times New Roman"/>
                        </a:rPr>
                        <a:t>Seguridad en las paradas</a:t>
                      </a:r>
                      <a:r>
                        <a:rPr lang="es-CO" sz="1200" baseline="0" noProof="0" dirty="0" smtClean="0">
                          <a:solidFill>
                            <a:srgbClr val="000000"/>
                          </a:solidFill>
                          <a:latin typeface="Times New Roman"/>
                          <a:ea typeface="Times New Roman"/>
                          <a:cs typeface="Times New Roman"/>
                        </a:rPr>
                        <a:t> y vehículos</a:t>
                      </a:r>
                      <a:endParaRPr lang="es-CO" sz="1200" noProof="0" dirty="0" smtClean="0">
                        <a:latin typeface="Calibri"/>
                        <a:ea typeface="Calibri"/>
                        <a:cs typeface="Times New Roman"/>
                      </a:endParaRPr>
                    </a:p>
                    <a:p>
                      <a:pPr>
                        <a:lnSpc>
                          <a:spcPct val="115000"/>
                        </a:lnSpc>
                        <a:spcAft>
                          <a:spcPts val="0"/>
                        </a:spcAft>
                      </a:pPr>
                      <a:endParaRPr lang="es-CO" sz="1200" noProof="0" dirty="0">
                        <a:latin typeface="Calibri"/>
                        <a:ea typeface="Calibri"/>
                        <a:cs typeface="Times New Roman"/>
                      </a:endParaRPr>
                    </a:p>
                  </a:txBody>
                  <a:tcPr marL="8572" marR="85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14</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sp>
        <p:nvSpPr>
          <p:cNvPr id="9" name="8 CuadroTexto"/>
          <p:cNvSpPr txBox="1"/>
          <p:nvPr/>
        </p:nvSpPr>
        <p:spPr>
          <a:xfrm>
            <a:off x="539552" y="980728"/>
            <a:ext cx="7416824" cy="369332"/>
          </a:xfrm>
          <a:prstGeom prst="rect">
            <a:avLst/>
          </a:prstGeom>
          <a:solidFill>
            <a:schemeClr val="accent1">
              <a:alpha val="80000"/>
            </a:schemeClr>
          </a:solidFill>
        </p:spPr>
        <p:txBody>
          <a:bodyPr wrap="square" rtlCol="0">
            <a:spAutoFit/>
          </a:bodyPr>
          <a:lstStyle/>
          <a:p>
            <a:r>
              <a:rPr lang="es-ES_tradnl" dirty="0" smtClean="0">
                <a:solidFill>
                  <a:schemeClr val="bg1"/>
                </a:solidFill>
              </a:rPr>
              <a:t>Preferencias en las características de los sistemas de transportación</a:t>
            </a:r>
            <a:endParaRPr lang="es-P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57166"/>
            <a:ext cx="8064896" cy="500066"/>
          </a:xfrm>
        </p:spPr>
        <p:txBody>
          <a:bodyPr>
            <a:normAutofit fontScale="90000"/>
          </a:bodyPr>
          <a:lstStyle/>
          <a:p>
            <a:pPr algn="r"/>
            <a:r>
              <a:rPr lang="es-ES_tradnl" dirty="0" smtClean="0"/>
              <a:t>Formas de evaluación de sistemas de Transportación colectiva – TCRP Reporte 47</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15</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graphicFrame>
        <p:nvGraphicFramePr>
          <p:cNvPr id="8" name="Table 16"/>
          <p:cNvGraphicFramePr>
            <a:graphicFrameLocks noGrp="1"/>
          </p:cNvGraphicFramePr>
          <p:nvPr/>
        </p:nvGraphicFramePr>
        <p:xfrm>
          <a:off x="1115616" y="1221459"/>
          <a:ext cx="6768752" cy="4617481"/>
        </p:xfrm>
        <a:graphic>
          <a:graphicData uri="http://schemas.openxmlformats.org/drawingml/2006/table">
            <a:tbl>
              <a:tblPr firstRow="1" bandRow="1">
                <a:tableStyleId>{5C22544A-7EE6-4342-B048-85BDC9FD1C3A}</a:tableStyleId>
              </a:tblPr>
              <a:tblGrid>
                <a:gridCol w="3233959"/>
                <a:gridCol w="3534793"/>
              </a:tblGrid>
              <a:tr h="407341">
                <a:tc>
                  <a:txBody>
                    <a:bodyPr/>
                    <a:lstStyle/>
                    <a:p>
                      <a:pPr algn="ctr">
                        <a:spcAft>
                          <a:spcPts val="0"/>
                        </a:spcAft>
                      </a:pPr>
                      <a:r>
                        <a:rPr lang="es-PR" sz="2000" b="1" dirty="0">
                          <a:solidFill>
                            <a:schemeClr val="bg1"/>
                          </a:solidFill>
                          <a:latin typeface="Times New Roman"/>
                          <a:ea typeface="Times New Roman"/>
                          <a:cs typeface="Times New Roman"/>
                        </a:rPr>
                        <a:t>Componente del viaje </a:t>
                      </a:r>
                      <a:endParaRPr lang="es-PR" sz="3200" dirty="0">
                        <a:solidFill>
                          <a:schemeClr val="bg1"/>
                        </a:solidFill>
                        <a:latin typeface="Times New Roman"/>
                        <a:ea typeface="SimSun"/>
                        <a:cs typeface="Times New Roman"/>
                      </a:endParaRPr>
                    </a:p>
                  </a:txBody>
                  <a:tcPr marL="44450" marR="44450" marT="0" marB="0" anchor="ctr"/>
                </a:tc>
                <a:tc>
                  <a:txBody>
                    <a:bodyPr/>
                    <a:lstStyle/>
                    <a:p>
                      <a:pPr marL="0" algn="ctr" rtl="0" eaLnBrk="1" latinLnBrk="0" hangingPunct="1">
                        <a:spcAft>
                          <a:spcPts val="0"/>
                        </a:spcAft>
                      </a:pPr>
                      <a:r>
                        <a:rPr kumimoji="0" lang="es-ES_tradnl" sz="2000" b="1" kern="1200" dirty="0" smtClean="0">
                          <a:solidFill>
                            <a:schemeClr val="bg1"/>
                          </a:solidFill>
                          <a:latin typeface="Times New Roman"/>
                          <a:ea typeface="Times New Roman"/>
                          <a:cs typeface="Times New Roman"/>
                        </a:rPr>
                        <a:t>Categoría</a:t>
                      </a:r>
                      <a:r>
                        <a:rPr kumimoji="0" lang="es-ES_tradnl" sz="2000" b="1" kern="1200" baseline="0" dirty="0" smtClean="0">
                          <a:solidFill>
                            <a:schemeClr val="bg1"/>
                          </a:solidFill>
                          <a:latin typeface="Times New Roman"/>
                          <a:ea typeface="Times New Roman"/>
                          <a:cs typeface="Times New Roman"/>
                        </a:rPr>
                        <a:t> de Evaluación</a:t>
                      </a:r>
                      <a:endParaRPr kumimoji="0" lang="es-PR" sz="2000" b="1" kern="1200" dirty="0">
                        <a:solidFill>
                          <a:schemeClr val="bg1"/>
                        </a:solidFill>
                        <a:latin typeface="Times New Roman"/>
                        <a:ea typeface="Times New Roman"/>
                        <a:cs typeface="Times New Roman"/>
                      </a:endParaRPr>
                    </a:p>
                  </a:txBody>
                  <a:tcPr marL="44450" marR="44450" marT="0" marB="0" anchor="ctr"/>
                </a:tc>
              </a:tr>
              <a:tr h="360040">
                <a:tc>
                  <a:txBody>
                    <a:bodyPr/>
                    <a:lstStyle/>
                    <a:p>
                      <a:pPr>
                        <a:spcAft>
                          <a:spcPts val="0"/>
                        </a:spcAft>
                      </a:pPr>
                      <a:r>
                        <a:rPr lang="es-PR" sz="1600" dirty="0">
                          <a:solidFill>
                            <a:srgbClr val="000000"/>
                          </a:solidFill>
                          <a:latin typeface="Times New Roman"/>
                          <a:ea typeface="Times New Roman"/>
                          <a:cs typeface="Times New Roman"/>
                        </a:rPr>
                        <a:t>Planificación del viaje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Disponibilidad, seguridad, capacidad</a:t>
                      </a:r>
                      <a:endParaRPr kumimoji="0" lang="es-PR" sz="1600" kern="1200" dirty="0">
                        <a:solidFill>
                          <a:srgbClr val="000000"/>
                        </a:solidFill>
                        <a:latin typeface="Times New Roman"/>
                        <a:ea typeface="Times New Roman"/>
                        <a:cs typeface="Times New Roman"/>
                      </a:endParaRPr>
                    </a:p>
                  </a:txBody>
                  <a:tcPr marL="44450" marR="44450" marT="0" marB="0" anchor="ctr"/>
                </a:tc>
              </a:tr>
              <a:tr h="360040">
                <a:tc>
                  <a:txBody>
                    <a:bodyPr/>
                    <a:lstStyle/>
                    <a:p>
                      <a:pPr>
                        <a:spcAft>
                          <a:spcPts val="0"/>
                        </a:spcAft>
                      </a:pPr>
                      <a:r>
                        <a:rPr lang="es-PR" sz="1600" dirty="0">
                          <a:solidFill>
                            <a:srgbClr val="000000"/>
                          </a:solidFill>
                          <a:latin typeface="Times New Roman"/>
                          <a:ea typeface="Times New Roman"/>
                          <a:cs typeface="Times New Roman"/>
                        </a:rPr>
                        <a:t>Costo identificado para el sistema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Economía</a:t>
                      </a:r>
                      <a:endParaRPr kumimoji="0" lang="es-PR" sz="1600" kern="1200" dirty="0">
                        <a:solidFill>
                          <a:srgbClr val="000000"/>
                        </a:solidFill>
                        <a:latin typeface="Times New Roman"/>
                        <a:ea typeface="Times New Roman"/>
                        <a:cs typeface="Times New Roman"/>
                      </a:endParaRPr>
                    </a:p>
                  </a:txBody>
                  <a:tcPr marL="44450" marR="44450" marT="0" marB="0" anchor="ctr"/>
                </a:tc>
              </a:tr>
              <a:tr h="707099">
                <a:tc>
                  <a:txBody>
                    <a:bodyPr/>
                    <a:lstStyle/>
                    <a:p>
                      <a:pPr>
                        <a:spcAft>
                          <a:spcPts val="0"/>
                        </a:spcAft>
                      </a:pPr>
                      <a:r>
                        <a:rPr lang="es-PR" sz="1600" dirty="0">
                          <a:solidFill>
                            <a:srgbClr val="000000"/>
                          </a:solidFill>
                          <a:latin typeface="Times New Roman"/>
                          <a:ea typeface="Times New Roman"/>
                          <a:cs typeface="Times New Roman"/>
                        </a:rPr>
                        <a:t>Caminata hasta la parada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Disponibilidad,</a:t>
                      </a:r>
                      <a:r>
                        <a:rPr kumimoji="0" lang="es-ES_tradnl" sz="1600" kern="1200" baseline="0" dirty="0" smtClean="0">
                          <a:solidFill>
                            <a:srgbClr val="000000"/>
                          </a:solidFill>
                          <a:latin typeface="Times New Roman"/>
                          <a:ea typeface="Times New Roman"/>
                          <a:cs typeface="Times New Roman"/>
                        </a:rPr>
                        <a:t> sociedad , construcción y mantenimiento seguridad</a:t>
                      </a:r>
                      <a:endParaRPr kumimoji="0" lang="es-PR" sz="1600" kern="1200" dirty="0">
                        <a:solidFill>
                          <a:srgbClr val="000000"/>
                        </a:solidFill>
                        <a:latin typeface="Times New Roman"/>
                        <a:ea typeface="Times New Roman"/>
                        <a:cs typeface="Times New Roman"/>
                      </a:endParaRPr>
                    </a:p>
                  </a:txBody>
                  <a:tcPr marL="44450" marR="44450" marT="0" marB="0" anchor="ctr"/>
                </a:tc>
              </a:tr>
              <a:tr h="589045">
                <a:tc>
                  <a:txBody>
                    <a:bodyPr/>
                    <a:lstStyle/>
                    <a:p>
                      <a:pPr>
                        <a:spcAft>
                          <a:spcPts val="0"/>
                        </a:spcAft>
                      </a:pPr>
                      <a:r>
                        <a:rPr lang="es-PR" sz="1600" dirty="0" smtClean="0">
                          <a:solidFill>
                            <a:srgbClr val="000000"/>
                          </a:solidFill>
                          <a:latin typeface="Times New Roman"/>
                          <a:ea typeface="Times New Roman"/>
                          <a:cs typeface="Times New Roman"/>
                        </a:rPr>
                        <a:t>En la </a:t>
                      </a:r>
                      <a:r>
                        <a:rPr lang="es-PR" sz="1600" dirty="0">
                          <a:solidFill>
                            <a:srgbClr val="000000"/>
                          </a:solidFill>
                          <a:latin typeface="Times New Roman"/>
                          <a:ea typeface="Times New Roman"/>
                          <a:cs typeface="Times New Roman"/>
                        </a:rPr>
                        <a:t>parada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Disponibilidad, prestación del servicio</a:t>
                      </a:r>
                      <a:r>
                        <a:rPr kumimoji="0" lang="es-ES_tradnl" sz="1600" kern="1200" baseline="0" dirty="0" smtClean="0">
                          <a:solidFill>
                            <a:srgbClr val="000000"/>
                          </a:solidFill>
                          <a:latin typeface="Times New Roman"/>
                          <a:ea typeface="Times New Roman"/>
                          <a:cs typeface="Times New Roman"/>
                        </a:rPr>
                        <a:t>, accesibilidad</a:t>
                      </a:r>
                      <a:endParaRPr kumimoji="0" lang="es-PR" sz="1600" kern="1200" dirty="0">
                        <a:solidFill>
                          <a:srgbClr val="000000"/>
                        </a:solidFill>
                        <a:latin typeface="Times New Roman"/>
                        <a:ea typeface="Times New Roman"/>
                        <a:cs typeface="Times New Roman"/>
                      </a:endParaRPr>
                    </a:p>
                  </a:txBody>
                  <a:tcPr marL="44450" marR="44450" marT="0" marB="0" anchor="ctr"/>
                </a:tc>
              </a:tr>
              <a:tr h="576064">
                <a:tc>
                  <a:txBody>
                    <a:bodyPr/>
                    <a:lstStyle/>
                    <a:p>
                      <a:pPr>
                        <a:spcAft>
                          <a:spcPts val="0"/>
                        </a:spcAft>
                      </a:pPr>
                      <a:r>
                        <a:rPr lang="es-PR" sz="1600" dirty="0">
                          <a:solidFill>
                            <a:srgbClr val="000000"/>
                          </a:solidFill>
                          <a:latin typeface="Times New Roman"/>
                          <a:ea typeface="Times New Roman"/>
                          <a:cs typeface="Times New Roman"/>
                        </a:rPr>
                        <a:t>Viaje en el sistema </a:t>
                      </a:r>
                      <a:endParaRPr lang="es-PR" sz="2400" dirty="0">
                        <a:latin typeface="Times New Roman"/>
                        <a:ea typeface="SimSun"/>
                        <a:cs typeface="Times New Roman"/>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_tradnl" sz="1600" kern="1200" dirty="0" smtClean="0">
                          <a:solidFill>
                            <a:srgbClr val="000000"/>
                          </a:solidFill>
                          <a:latin typeface="Times New Roman"/>
                          <a:ea typeface="Times New Roman"/>
                          <a:cs typeface="Times New Roman"/>
                        </a:rPr>
                        <a:t>Disponibilidad, prestación</a:t>
                      </a:r>
                      <a:r>
                        <a:rPr kumimoji="0" lang="es-ES_tradnl" sz="1600" kern="1200" baseline="0" dirty="0" smtClean="0">
                          <a:solidFill>
                            <a:srgbClr val="000000"/>
                          </a:solidFill>
                          <a:latin typeface="Times New Roman"/>
                          <a:ea typeface="Times New Roman"/>
                          <a:cs typeface="Times New Roman"/>
                        </a:rPr>
                        <a:t> de servicio, tiempo de viaje y capacidad</a:t>
                      </a:r>
                      <a:endParaRPr kumimoji="0" lang="es-PR" sz="1600" kern="1200" dirty="0" smtClean="0">
                        <a:solidFill>
                          <a:srgbClr val="000000"/>
                        </a:solidFill>
                        <a:latin typeface="Times New Roman"/>
                        <a:ea typeface="Times New Roman"/>
                        <a:cs typeface="Times New Roman"/>
                      </a:endParaRPr>
                    </a:p>
                    <a:p>
                      <a:pPr algn="ctr">
                        <a:spcAft>
                          <a:spcPts val="0"/>
                        </a:spcAft>
                      </a:pPr>
                      <a:endParaRPr kumimoji="0" lang="es-PR" sz="1600" kern="1200" dirty="0">
                        <a:solidFill>
                          <a:srgbClr val="000000"/>
                        </a:solidFill>
                        <a:latin typeface="Times New Roman"/>
                        <a:ea typeface="Times New Roman"/>
                        <a:cs typeface="Times New Roman"/>
                      </a:endParaRPr>
                    </a:p>
                  </a:txBody>
                  <a:tcPr marL="44450" marR="44450" marT="0" marB="0" anchor="ctr"/>
                </a:tc>
              </a:tr>
              <a:tr h="636632">
                <a:tc>
                  <a:txBody>
                    <a:bodyPr/>
                    <a:lstStyle/>
                    <a:p>
                      <a:pPr>
                        <a:spcAft>
                          <a:spcPts val="0"/>
                        </a:spcAft>
                      </a:pPr>
                      <a:r>
                        <a:rPr lang="es-PR" sz="1600" dirty="0">
                          <a:solidFill>
                            <a:srgbClr val="000000"/>
                          </a:solidFill>
                          <a:latin typeface="Times New Roman"/>
                          <a:ea typeface="Times New Roman"/>
                          <a:cs typeface="Times New Roman"/>
                        </a:rPr>
                        <a:t>Transferencias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Disponibilidad, prestación del servicio</a:t>
                      </a:r>
                      <a:r>
                        <a:rPr kumimoji="0" lang="es-ES_tradnl" sz="1600" kern="1200" baseline="0" dirty="0" smtClean="0">
                          <a:solidFill>
                            <a:srgbClr val="000000"/>
                          </a:solidFill>
                          <a:latin typeface="Times New Roman"/>
                          <a:ea typeface="Times New Roman"/>
                          <a:cs typeface="Times New Roman"/>
                        </a:rPr>
                        <a:t>, accesibilidad</a:t>
                      </a:r>
                      <a:endParaRPr kumimoji="0" lang="es-PR" sz="1600" kern="1200" dirty="0" smtClean="0">
                        <a:solidFill>
                          <a:srgbClr val="000000"/>
                        </a:solidFill>
                        <a:latin typeface="Times New Roman"/>
                        <a:ea typeface="Times New Roman"/>
                        <a:cs typeface="Times New Roman"/>
                      </a:endParaRPr>
                    </a:p>
                    <a:p>
                      <a:pPr algn="ctr">
                        <a:spcAft>
                          <a:spcPts val="0"/>
                        </a:spcAft>
                      </a:pPr>
                      <a:endParaRPr kumimoji="0" lang="es-PR" sz="1600" kern="1200" dirty="0">
                        <a:solidFill>
                          <a:srgbClr val="000000"/>
                        </a:solidFill>
                        <a:latin typeface="Times New Roman"/>
                        <a:ea typeface="Times New Roman"/>
                        <a:cs typeface="Times New Roman"/>
                      </a:endParaRPr>
                    </a:p>
                  </a:txBody>
                  <a:tcPr marL="44450" marR="44450" marT="0" marB="0" anchor="ctr"/>
                </a:tc>
              </a:tr>
              <a:tr h="730876">
                <a:tc>
                  <a:txBody>
                    <a:bodyPr/>
                    <a:lstStyle/>
                    <a:p>
                      <a:pPr>
                        <a:spcAft>
                          <a:spcPts val="0"/>
                        </a:spcAft>
                      </a:pPr>
                      <a:r>
                        <a:rPr lang="es-PR" sz="1600" dirty="0">
                          <a:solidFill>
                            <a:srgbClr val="000000"/>
                          </a:solidFill>
                          <a:latin typeface="Times New Roman"/>
                          <a:ea typeface="Times New Roman"/>
                          <a:cs typeface="Times New Roman"/>
                        </a:rPr>
                        <a:t>Caminata hasta el destino </a:t>
                      </a:r>
                      <a:endParaRPr lang="es-PR" sz="2400" dirty="0">
                        <a:latin typeface="Times New Roman"/>
                        <a:ea typeface="SimSun"/>
                        <a:cs typeface="Times New Roman"/>
                      </a:endParaRPr>
                    </a:p>
                  </a:txBody>
                  <a:tcPr marL="44450" marR="44450" marT="0" marB="0" anchor="ctr"/>
                </a:tc>
                <a:tc>
                  <a:txBody>
                    <a:bodyPr/>
                    <a:lstStyle/>
                    <a:p>
                      <a:pPr algn="ctr">
                        <a:spcAft>
                          <a:spcPts val="0"/>
                        </a:spcAft>
                      </a:pPr>
                      <a:r>
                        <a:rPr kumimoji="0" lang="es-ES_tradnl" sz="1600" kern="1200" dirty="0" smtClean="0">
                          <a:solidFill>
                            <a:srgbClr val="000000"/>
                          </a:solidFill>
                          <a:latin typeface="Times New Roman"/>
                          <a:ea typeface="Times New Roman"/>
                          <a:cs typeface="Times New Roman"/>
                        </a:rPr>
                        <a:t>Disponibilidad,</a:t>
                      </a:r>
                      <a:r>
                        <a:rPr kumimoji="0" lang="es-ES_tradnl" sz="1600" kern="1200" baseline="0" dirty="0" smtClean="0">
                          <a:solidFill>
                            <a:srgbClr val="000000"/>
                          </a:solidFill>
                          <a:latin typeface="Times New Roman"/>
                          <a:ea typeface="Times New Roman"/>
                          <a:cs typeface="Times New Roman"/>
                        </a:rPr>
                        <a:t> sociedad , construcción y mantenimiento seguridad</a:t>
                      </a:r>
                      <a:endParaRPr kumimoji="0" lang="es-PR" sz="1600" kern="1200" dirty="0" smtClean="0">
                        <a:solidFill>
                          <a:srgbClr val="000000"/>
                        </a:solidFill>
                        <a:latin typeface="Times New Roman"/>
                        <a:ea typeface="Times New Roman"/>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r"/>
            <a:r>
              <a:rPr lang="es-ES_tradnl" dirty="0" smtClean="0"/>
              <a:t>Análisis de Resultados</a:t>
            </a:r>
            <a:endParaRPr lang="es-PR" dirty="0"/>
          </a:p>
        </p:txBody>
      </p:sp>
      <p:graphicFrame>
        <p:nvGraphicFramePr>
          <p:cNvPr id="8" name="7 Marcador de contenido"/>
          <p:cNvGraphicFramePr>
            <a:graphicFrameLocks noGrp="1"/>
          </p:cNvGraphicFramePr>
          <p:nvPr>
            <p:ph sz="quarter" idx="1"/>
          </p:nvPr>
        </p:nvGraphicFramePr>
        <p:xfrm>
          <a:off x="611560" y="2060848"/>
          <a:ext cx="7704858" cy="3846355"/>
        </p:xfrm>
        <a:graphic>
          <a:graphicData uri="http://schemas.openxmlformats.org/drawingml/2006/table">
            <a:tbl>
              <a:tblPr>
                <a:tableStyleId>{BC89EF96-8CEA-46FF-86C4-4CE0E7609802}</a:tableStyleId>
              </a:tblPr>
              <a:tblGrid>
                <a:gridCol w="1284143"/>
                <a:gridCol w="1284143"/>
                <a:gridCol w="1284143"/>
                <a:gridCol w="1284143"/>
                <a:gridCol w="1284143"/>
                <a:gridCol w="1284143"/>
              </a:tblGrid>
              <a:tr h="227102">
                <a:tc>
                  <a:txBody>
                    <a:bodyPr/>
                    <a:lstStyle/>
                    <a:p>
                      <a:pPr>
                        <a:lnSpc>
                          <a:spcPct val="115000"/>
                        </a:lnSpc>
                      </a:pPr>
                      <a:endParaRPr lang="es-CO" sz="1800" noProof="0" dirty="0">
                        <a:latin typeface="Calibri"/>
                        <a:ea typeface="Times New Roman"/>
                        <a:cs typeface="Times New Roman"/>
                      </a:endParaRPr>
                    </a:p>
                  </a:txBody>
                  <a:tcPr marL="39132" marR="39132" marT="0" marB="0" anchor="b"/>
                </a:tc>
                <a:tc gridSpan="2">
                  <a:txBody>
                    <a:bodyPr/>
                    <a:lstStyle/>
                    <a:p>
                      <a:pPr algn="ctr">
                        <a:lnSpc>
                          <a:spcPct val="115000"/>
                        </a:lnSpc>
                        <a:spcAft>
                          <a:spcPts val="0"/>
                        </a:spcAft>
                      </a:pPr>
                      <a:r>
                        <a:rPr lang="es-CO" sz="1800" i="1" noProof="0" dirty="0" smtClean="0"/>
                        <a:t>Usuarios</a:t>
                      </a:r>
                      <a:endParaRPr lang="es-CO" sz="2400" i="1" noProof="0" dirty="0">
                        <a:latin typeface="Calibri"/>
                        <a:ea typeface="Calibri"/>
                        <a:cs typeface="Times New Roman"/>
                      </a:endParaRPr>
                    </a:p>
                  </a:txBody>
                  <a:tcPr marL="39132" marR="39132" marT="0" marB="0" anchor="b"/>
                </a:tc>
                <a:tc hMerge="1">
                  <a:txBody>
                    <a:bodyPr/>
                    <a:lstStyle/>
                    <a:p>
                      <a:endParaRPr lang="es-PR"/>
                    </a:p>
                  </a:txBody>
                  <a:tcPr/>
                </a:tc>
                <a:tc gridSpan="3">
                  <a:txBody>
                    <a:bodyPr/>
                    <a:lstStyle/>
                    <a:p>
                      <a:pPr algn="ctr">
                        <a:lnSpc>
                          <a:spcPct val="115000"/>
                        </a:lnSpc>
                        <a:spcAft>
                          <a:spcPts val="0"/>
                        </a:spcAft>
                      </a:pPr>
                      <a:r>
                        <a:rPr lang="es-CO" sz="1800" i="1" noProof="0" dirty="0" smtClean="0"/>
                        <a:t>No usuarios</a:t>
                      </a:r>
                      <a:endParaRPr lang="es-CO" sz="2400" i="1" noProof="0" dirty="0">
                        <a:latin typeface="Calibri"/>
                        <a:ea typeface="Calibri"/>
                        <a:cs typeface="Times New Roman"/>
                      </a:endParaRPr>
                    </a:p>
                  </a:txBody>
                  <a:tcPr marL="39132" marR="39132" marT="0" marB="0" anchor="b"/>
                </a:tc>
                <a:tc hMerge="1">
                  <a:txBody>
                    <a:bodyPr/>
                    <a:lstStyle/>
                    <a:p>
                      <a:endParaRPr lang="es-PR"/>
                    </a:p>
                  </a:txBody>
                  <a:tcPr/>
                </a:tc>
                <a:tc hMerge="1">
                  <a:txBody>
                    <a:bodyPr/>
                    <a:lstStyle/>
                    <a:p>
                      <a:endParaRPr lang="es-PR"/>
                    </a:p>
                  </a:txBody>
                  <a:tcPr/>
                </a:tc>
              </a:tr>
              <a:tr h="1052684">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Posición</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por</a:t>
                      </a:r>
                      <a:r>
                        <a:rPr lang="es-CO" sz="1600" b="1" u="none" baseline="0" noProof="0" dirty="0" smtClean="0">
                          <a:effectLst>
                            <a:outerShdw blurRad="38100" dist="38100" dir="2700000" algn="tl">
                              <a:srgbClr val="000000">
                                <a:alpha val="43137"/>
                              </a:srgbClr>
                            </a:outerShdw>
                          </a:effectLst>
                        </a:rPr>
                        <a:t> elección</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potenciales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Auto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c>
                  <a:txBody>
                    <a:bodyPr/>
                    <a:lstStyle/>
                    <a:p>
                      <a:pPr algn="ctr">
                        <a:lnSpc>
                          <a:spcPct val="115000"/>
                        </a:lnSpc>
                        <a:spcAft>
                          <a:spcPts val="0"/>
                        </a:spcAft>
                      </a:pPr>
                      <a:r>
                        <a:rPr lang="es-CO" sz="1600" b="1" u="none" noProof="0" dirty="0" smtClean="0">
                          <a:effectLst>
                            <a:outerShdw blurRad="38100" dist="38100" dir="2700000" algn="tl">
                              <a:srgbClr val="000000">
                                <a:alpha val="43137"/>
                              </a:srgbClr>
                            </a:outerShdw>
                          </a:effectLst>
                        </a:rPr>
                        <a:t>Usuarios potenciales auto cautivos</a:t>
                      </a:r>
                      <a:endParaRPr lang="es-CO" sz="2000" b="1" u="none" noProof="0" dirty="0">
                        <a:effectLst>
                          <a:outerShdw blurRad="38100" dist="38100" dir="2700000" algn="tl">
                            <a:srgbClr val="000000">
                              <a:alpha val="43137"/>
                            </a:srgbClr>
                          </a:outerShdw>
                        </a:effectLst>
                        <a:latin typeface="Calibri"/>
                        <a:ea typeface="Calibri"/>
                        <a:cs typeface="Times New Roman"/>
                      </a:endParaRPr>
                    </a:p>
                  </a:txBody>
                  <a:tcPr marL="39132" marR="39132" marT="0" marB="0" anchor="ctr"/>
                </a:tc>
              </a:tr>
              <a:tr h="363363">
                <a:tc>
                  <a:txBody>
                    <a:bodyPr/>
                    <a:lstStyle/>
                    <a:p>
                      <a:pPr algn="ctr">
                        <a:lnSpc>
                          <a:spcPct val="115000"/>
                        </a:lnSpc>
                        <a:spcAft>
                          <a:spcPts val="0"/>
                        </a:spcAft>
                      </a:pPr>
                      <a:r>
                        <a:rPr lang="es-CO" sz="1200" noProof="0" dirty="0" smtClean="0"/>
                        <a:t>1</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Viaje en el sistema</a:t>
                      </a:r>
                      <a:endParaRPr lang="es-CO" sz="1600" noProof="0" dirty="0">
                        <a:latin typeface="Calibri"/>
                        <a:ea typeface="Calibri"/>
                        <a:cs typeface="Times New Roman"/>
                      </a:endParaRPr>
                    </a:p>
                  </a:txBody>
                  <a:tcPr marL="39132" marR="39132" marT="0" marB="0" anchor="ctr">
                    <a:solidFill>
                      <a:srgbClr val="92D050"/>
                    </a:solidFill>
                  </a:tcPr>
                </a:tc>
                <a:tc>
                  <a:txBody>
                    <a:bodyPr/>
                    <a:lstStyle/>
                    <a:p>
                      <a:pPr>
                        <a:lnSpc>
                          <a:spcPct val="115000"/>
                        </a:lnSpc>
                        <a:spcAft>
                          <a:spcPts val="0"/>
                        </a:spcAft>
                      </a:pPr>
                      <a:r>
                        <a:rPr lang="es-CO" sz="1200" noProof="0" dirty="0" smtClean="0"/>
                        <a:t>Viaje en el sistema</a:t>
                      </a:r>
                      <a:endParaRPr lang="es-CO" sz="1600" noProof="0" dirty="0">
                        <a:latin typeface="Calibri"/>
                        <a:ea typeface="Calibri"/>
                        <a:cs typeface="Times New Roman"/>
                      </a:endParaRPr>
                    </a:p>
                  </a:txBody>
                  <a:tcPr marL="39132" marR="39132" marT="0" marB="0" anchor="ctr">
                    <a:solidFill>
                      <a:srgbClr val="92D050"/>
                    </a:solidFill>
                  </a:tcPr>
                </a:tc>
                <a:tc>
                  <a:txBody>
                    <a:bodyPr/>
                    <a:lstStyle/>
                    <a:p>
                      <a:pPr>
                        <a:lnSpc>
                          <a:spcPct val="115000"/>
                        </a:lnSpc>
                        <a:spcAft>
                          <a:spcPts val="0"/>
                        </a:spcAft>
                      </a:pPr>
                      <a:r>
                        <a:rPr lang="es-CO" sz="1200" noProof="0" dirty="0" smtClean="0"/>
                        <a:t>Viaje en el sistema</a:t>
                      </a:r>
                      <a:endParaRPr lang="es-CO" sz="1600" noProof="0" dirty="0">
                        <a:latin typeface="Calibri"/>
                        <a:ea typeface="Calibri"/>
                        <a:cs typeface="Times New Roman"/>
                      </a:endParaRPr>
                    </a:p>
                  </a:txBody>
                  <a:tcPr marL="39132" marR="39132" marT="0" marB="0" anchor="ctr">
                    <a:solidFill>
                      <a:srgbClr val="92D050"/>
                    </a:solidFill>
                  </a:tcPr>
                </a:tc>
                <a:tc>
                  <a:txBody>
                    <a:bodyPr/>
                    <a:lstStyle/>
                    <a:p>
                      <a:pPr>
                        <a:lnSpc>
                          <a:spcPct val="115000"/>
                        </a:lnSpc>
                        <a:spcAft>
                          <a:spcPts val="0"/>
                        </a:spcAft>
                      </a:pPr>
                      <a:r>
                        <a:rPr lang="es-CO" sz="1200" noProof="0" dirty="0" smtClean="0"/>
                        <a:t>Viaje en el sistema</a:t>
                      </a:r>
                      <a:endParaRPr lang="es-CO" sz="1600" noProof="0" dirty="0">
                        <a:latin typeface="Calibri"/>
                        <a:ea typeface="Calibri"/>
                        <a:cs typeface="Times New Roman"/>
                      </a:endParaRPr>
                    </a:p>
                  </a:txBody>
                  <a:tcPr marL="39132" marR="39132" marT="0" marB="0" anchor="ctr">
                    <a:solidFill>
                      <a:srgbClr val="92D050"/>
                    </a:solidFill>
                  </a:tcPr>
                </a:tc>
                <a:tc>
                  <a:txBody>
                    <a:bodyPr/>
                    <a:lstStyle/>
                    <a:p>
                      <a:pPr>
                        <a:lnSpc>
                          <a:spcPct val="115000"/>
                        </a:lnSpc>
                        <a:spcAft>
                          <a:spcPts val="0"/>
                        </a:spcAft>
                      </a:pPr>
                      <a:r>
                        <a:rPr lang="es-CO" sz="1200" noProof="0" dirty="0" smtClean="0"/>
                        <a:t>Viaje en el sistema</a:t>
                      </a:r>
                      <a:endParaRPr lang="es-CO" sz="1600" noProof="0" dirty="0">
                        <a:latin typeface="Calibri"/>
                        <a:ea typeface="Calibri"/>
                        <a:cs typeface="Times New Roman"/>
                      </a:endParaRPr>
                    </a:p>
                  </a:txBody>
                  <a:tcPr marL="39132" marR="39132" marT="0" marB="0" anchor="ctr">
                    <a:solidFill>
                      <a:srgbClr val="92D050"/>
                    </a:solidFill>
                  </a:tcPr>
                </a:tc>
              </a:tr>
              <a:tr h="726727">
                <a:tc>
                  <a:txBody>
                    <a:bodyPr/>
                    <a:lstStyle/>
                    <a:p>
                      <a:pPr algn="ctr">
                        <a:lnSpc>
                          <a:spcPct val="115000"/>
                        </a:lnSpc>
                        <a:spcAft>
                          <a:spcPts val="0"/>
                        </a:spcAft>
                      </a:pPr>
                      <a:r>
                        <a:rPr lang="es-CO" sz="1200" noProof="0" dirty="0" smtClean="0"/>
                        <a:t>2</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Caminata</a:t>
                      </a:r>
                      <a:r>
                        <a:rPr lang="es-CO" sz="1200" baseline="0" noProof="0" dirty="0" smtClean="0"/>
                        <a:t> desde y hacia la parada</a:t>
                      </a:r>
                      <a:endParaRPr lang="es-CO" sz="1600" noProof="0" dirty="0">
                        <a:latin typeface="Calibri"/>
                        <a:ea typeface="Calibri"/>
                        <a:cs typeface="Times New Roman"/>
                      </a:endParaRPr>
                    </a:p>
                  </a:txBody>
                  <a:tcPr marL="39132" marR="39132" marT="0" marB="0" anchor="ctr">
                    <a:solidFill>
                      <a:schemeClr val="bg2">
                        <a:lumMod val="90000"/>
                      </a:schemeClr>
                    </a:solidFill>
                  </a:tcPr>
                </a:tc>
                <a:tc>
                  <a:txBody>
                    <a:bodyPr/>
                    <a:lstStyle/>
                    <a:p>
                      <a:pPr>
                        <a:lnSpc>
                          <a:spcPct val="115000"/>
                        </a:lnSpc>
                        <a:spcAft>
                          <a:spcPts val="0"/>
                        </a:spcAft>
                      </a:pPr>
                      <a:r>
                        <a:rPr lang="es-CO" sz="1200" noProof="0" dirty="0" smtClean="0"/>
                        <a:t>Caminata</a:t>
                      </a:r>
                      <a:r>
                        <a:rPr lang="es-CO" sz="1200" baseline="0" noProof="0" dirty="0" smtClean="0"/>
                        <a:t> desde y hacia la parada</a:t>
                      </a:r>
                      <a:endParaRPr lang="es-CO" sz="1600" noProof="0" dirty="0">
                        <a:latin typeface="Calibri"/>
                        <a:ea typeface="Calibri"/>
                        <a:cs typeface="Times New Roman"/>
                      </a:endParaRPr>
                    </a:p>
                  </a:txBody>
                  <a:tcPr marL="39132" marR="39132" marT="0" marB="0" anchor="ctr">
                    <a:solidFill>
                      <a:schemeClr val="bg2">
                        <a:lumMod val="90000"/>
                      </a:schemeClr>
                    </a:solidFill>
                  </a:tcPr>
                </a:tc>
                <a:tc>
                  <a:txBody>
                    <a:bodyPr/>
                    <a:lstStyle/>
                    <a:p>
                      <a:pPr>
                        <a:lnSpc>
                          <a:spcPct val="115000"/>
                        </a:lnSpc>
                        <a:spcAft>
                          <a:spcPts val="0"/>
                        </a:spcAft>
                      </a:pPr>
                      <a:r>
                        <a:rPr lang="es-CO" sz="1200" noProof="0" dirty="0" smtClean="0"/>
                        <a:t>Caminata</a:t>
                      </a:r>
                      <a:r>
                        <a:rPr lang="es-CO" sz="1200" baseline="0" noProof="0" dirty="0" smtClean="0"/>
                        <a:t> desde y hacia la parada</a:t>
                      </a:r>
                      <a:endParaRPr lang="es-CO" sz="1600" noProof="0" dirty="0">
                        <a:latin typeface="Calibri"/>
                        <a:ea typeface="Calibri"/>
                        <a:cs typeface="Times New Roman"/>
                      </a:endParaRPr>
                    </a:p>
                  </a:txBody>
                  <a:tcPr marL="39132" marR="39132" marT="0" marB="0" anchor="ctr">
                    <a:solidFill>
                      <a:schemeClr val="bg2">
                        <a:lumMod val="90000"/>
                      </a:schemeClr>
                    </a:solidFill>
                  </a:tcPr>
                </a:tc>
                <a:tc>
                  <a:txBody>
                    <a:bodyPr/>
                    <a:lstStyle/>
                    <a:p>
                      <a:pPr>
                        <a:lnSpc>
                          <a:spcPct val="115000"/>
                        </a:lnSpc>
                        <a:spcAft>
                          <a:spcPts val="0"/>
                        </a:spcAft>
                      </a:pPr>
                      <a:r>
                        <a:rPr lang="es-CO" sz="1200" noProof="0" dirty="0" smtClean="0"/>
                        <a:t>Caminata</a:t>
                      </a:r>
                      <a:r>
                        <a:rPr lang="es-CO" sz="1200" baseline="0" noProof="0" dirty="0" smtClean="0"/>
                        <a:t> desde y hacia la parada</a:t>
                      </a:r>
                      <a:endParaRPr lang="es-CO" sz="1600" noProof="0" dirty="0">
                        <a:latin typeface="Calibri"/>
                        <a:ea typeface="Calibri"/>
                        <a:cs typeface="Times New Roman"/>
                      </a:endParaRPr>
                    </a:p>
                  </a:txBody>
                  <a:tcPr marL="39132" marR="39132" marT="0" marB="0" anchor="ctr">
                    <a:solidFill>
                      <a:schemeClr val="bg2">
                        <a:lumMod val="90000"/>
                      </a:schemeClr>
                    </a:solidFill>
                  </a:tcPr>
                </a:tc>
                <a:tc>
                  <a:txBody>
                    <a:bodyPr/>
                    <a:lstStyle/>
                    <a:p>
                      <a:pPr>
                        <a:lnSpc>
                          <a:spcPct val="115000"/>
                        </a:lnSpc>
                        <a:spcAft>
                          <a:spcPts val="0"/>
                        </a:spcAft>
                      </a:pPr>
                      <a:r>
                        <a:rPr lang="es-CO" sz="1200" noProof="0" dirty="0" smtClean="0"/>
                        <a:t>Caminata</a:t>
                      </a:r>
                      <a:r>
                        <a:rPr lang="es-CO" sz="1200" baseline="0" noProof="0" dirty="0" smtClean="0"/>
                        <a:t> desde y hacia la parada</a:t>
                      </a:r>
                      <a:endParaRPr lang="es-CO" sz="1600" noProof="0" dirty="0">
                        <a:latin typeface="Calibri"/>
                        <a:ea typeface="Calibri"/>
                        <a:cs typeface="Times New Roman"/>
                      </a:endParaRPr>
                    </a:p>
                  </a:txBody>
                  <a:tcPr marL="39132" marR="39132" marT="0" marB="0" anchor="ctr">
                    <a:solidFill>
                      <a:schemeClr val="bg2">
                        <a:lumMod val="90000"/>
                      </a:schemeClr>
                    </a:solidFill>
                  </a:tcPr>
                </a:tc>
              </a:tr>
              <a:tr h="363363">
                <a:tc>
                  <a:txBody>
                    <a:bodyPr/>
                    <a:lstStyle/>
                    <a:p>
                      <a:pPr algn="ctr">
                        <a:lnSpc>
                          <a:spcPct val="115000"/>
                        </a:lnSpc>
                        <a:spcAft>
                          <a:spcPts val="0"/>
                        </a:spcAft>
                      </a:pPr>
                      <a:r>
                        <a:rPr lang="es-CO" sz="1200" noProof="0" dirty="0" smtClean="0"/>
                        <a:t>3</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Planificación de viaje</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Costo</a:t>
                      </a:r>
                      <a:endParaRPr lang="es-CO" sz="1600" noProof="0" dirty="0">
                        <a:latin typeface="Calibri"/>
                        <a:ea typeface="Calibri"/>
                        <a:cs typeface="Times New Roman"/>
                      </a:endParaRPr>
                    </a:p>
                  </a:txBody>
                  <a:tcPr marL="39132" marR="39132" marT="0" marB="0" anchor="ctr">
                    <a:solidFill>
                      <a:schemeClr val="accent1"/>
                    </a:solidFill>
                  </a:tcPr>
                </a:tc>
                <a:tc>
                  <a:txBody>
                    <a:bodyPr/>
                    <a:lstStyle/>
                    <a:p>
                      <a:pPr>
                        <a:lnSpc>
                          <a:spcPct val="115000"/>
                        </a:lnSpc>
                        <a:spcAft>
                          <a:spcPts val="0"/>
                        </a:spcAft>
                      </a:pPr>
                      <a:r>
                        <a:rPr lang="es-CO" sz="1200" noProof="0" dirty="0" smtClean="0"/>
                        <a:t>Espera por el servicio</a:t>
                      </a:r>
                      <a:endParaRPr lang="es-CO" sz="1600" noProof="0" dirty="0">
                        <a:latin typeface="Calibri"/>
                        <a:ea typeface="Calibri"/>
                        <a:cs typeface="Times New Roman"/>
                      </a:endParaRPr>
                    </a:p>
                  </a:txBody>
                  <a:tcPr marL="39132" marR="39132" marT="0" marB="0" anchor="ctr">
                    <a:solidFill>
                      <a:schemeClr val="accent2">
                        <a:lumMod val="60000"/>
                        <a:lumOff val="40000"/>
                      </a:schemeClr>
                    </a:solidFill>
                  </a:tcPr>
                </a:tc>
                <a:tc>
                  <a:txBody>
                    <a:bodyPr/>
                    <a:lstStyle/>
                    <a:p>
                      <a:pPr>
                        <a:lnSpc>
                          <a:spcPct val="115000"/>
                        </a:lnSpc>
                        <a:spcAft>
                          <a:spcPts val="0"/>
                        </a:spcAft>
                      </a:pPr>
                      <a:r>
                        <a:rPr lang="es-CO" sz="1200" noProof="0" dirty="0" smtClean="0"/>
                        <a:t>Espera por el servicio</a:t>
                      </a:r>
                      <a:endParaRPr lang="es-CO" sz="1600" noProof="0" dirty="0">
                        <a:latin typeface="Calibri"/>
                        <a:ea typeface="Calibri"/>
                        <a:cs typeface="Times New Roman"/>
                      </a:endParaRPr>
                    </a:p>
                  </a:txBody>
                  <a:tcPr marL="39132" marR="39132" marT="0" marB="0" anchor="ctr">
                    <a:solidFill>
                      <a:schemeClr val="accent2">
                        <a:lumMod val="60000"/>
                        <a:lumOff val="40000"/>
                      </a:schemeClr>
                    </a:solidFill>
                  </a:tcPr>
                </a:tc>
                <a:tc>
                  <a:txBody>
                    <a:bodyPr/>
                    <a:lstStyle/>
                    <a:p>
                      <a:pPr>
                        <a:lnSpc>
                          <a:spcPct val="115000"/>
                        </a:lnSpc>
                        <a:spcAft>
                          <a:spcPts val="0"/>
                        </a:spcAft>
                      </a:pPr>
                      <a:r>
                        <a:rPr lang="es-CO" sz="1200" noProof="0" dirty="0" smtClean="0"/>
                        <a:t>Espera por el servicio</a:t>
                      </a:r>
                      <a:endParaRPr lang="es-CO" sz="1600" noProof="0" dirty="0">
                        <a:latin typeface="Calibri"/>
                        <a:ea typeface="Calibri"/>
                        <a:cs typeface="Times New Roman"/>
                      </a:endParaRPr>
                    </a:p>
                  </a:txBody>
                  <a:tcPr marL="39132" marR="39132" marT="0" marB="0" anchor="ctr">
                    <a:solidFill>
                      <a:schemeClr val="accent2">
                        <a:lumMod val="60000"/>
                        <a:lumOff val="40000"/>
                      </a:schemeClr>
                    </a:solidFill>
                  </a:tcPr>
                </a:tc>
              </a:tr>
              <a:tr h="363363">
                <a:tc>
                  <a:txBody>
                    <a:bodyPr/>
                    <a:lstStyle/>
                    <a:p>
                      <a:pPr algn="ctr">
                        <a:lnSpc>
                          <a:spcPct val="115000"/>
                        </a:lnSpc>
                        <a:spcAft>
                          <a:spcPts val="0"/>
                        </a:spcAft>
                      </a:pPr>
                      <a:r>
                        <a:rPr lang="es-CO" sz="1200" noProof="0" dirty="0" smtClean="0"/>
                        <a:t>4</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Espera por el servicio</a:t>
                      </a:r>
                      <a:endParaRPr lang="es-CO" sz="1600" noProof="0" dirty="0">
                        <a:latin typeface="Calibri"/>
                        <a:ea typeface="Calibri"/>
                        <a:cs typeface="Times New Roman"/>
                      </a:endParaRPr>
                    </a:p>
                  </a:txBody>
                  <a:tcPr marL="39132" marR="39132" marT="0" marB="0" anchor="ctr">
                    <a:solidFill>
                      <a:schemeClr val="accent2">
                        <a:lumMod val="60000"/>
                        <a:lumOff val="40000"/>
                      </a:schemeClr>
                    </a:solidFill>
                  </a:tcPr>
                </a:tc>
                <a:tc>
                  <a:txBody>
                    <a:bodyPr/>
                    <a:lstStyle/>
                    <a:p>
                      <a:pPr>
                        <a:lnSpc>
                          <a:spcPct val="115000"/>
                        </a:lnSpc>
                        <a:spcAft>
                          <a:spcPts val="0"/>
                        </a:spcAft>
                      </a:pPr>
                      <a:r>
                        <a:rPr lang="es-CO" sz="1200" noProof="0" dirty="0" smtClean="0"/>
                        <a:t>Planificación de viaje</a:t>
                      </a:r>
                      <a:endParaRPr lang="es-CO" sz="1600" noProof="0" dirty="0">
                        <a:latin typeface="Calibri"/>
                        <a:ea typeface="Calibri"/>
                        <a:cs typeface="Times New Roman"/>
                      </a:endParaRPr>
                    </a:p>
                  </a:txBody>
                  <a:tcPr marL="39132" marR="3913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s-CO" sz="1200" kern="1200" noProof="0" dirty="0" smtClean="0"/>
                        <a:t>Planificación de viaje</a:t>
                      </a:r>
                      <a:endParaRPr kumimoji="0" lang="es-CO" sz="1200" kern="1200" noProof="0" dirty="0">
                        <a:solidFill>
                          <a:srgbClr val="000000"/>
                        </a:solidFill>
                        <a:latin typeface="Times New Roman"/>
                        <a:ea typeface="Times New Roman"/>
                        <a:cs typeface="Times New Roman"/>
                      </a:endParaRPr>
                    </a:p>
                  </a:txBody>
                  <a:tcPr marL="39132" marR="3913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s-CO" sz="1200" kern="1200" noProof="0" dirty="0" smtClean="0"/>
                        <a:t>Costo</a:t>
                      </a:r>
                      <a:endParaRPr kumimoji="0" lang="es-CO" sz="1200" kern="1200" noProof="0" dirty="0" smtClean="0">
                        <a:solidFill>
                          <a:srgbClr val="000000"/>
                        </a:solidFill>
                        <a:latin typeface="Times New Roman"/>
                        <a:ea typeface="Times New Roman"/>
                        <a:cs typeface="Times New Roman"/>
                      </a:endParaRPr>
                    </a:p>
                  </a:txBody>
                  <a:tcPr marL="39132" marR="39132" marT="0" marB="0" anchor="ctr">
                    <a:solidFill>
                      <a:schemeClr val="accent1"/>
                    </a:solidFill>
                  </a:tcPr>
                </a:tc>
                <a:tc>
                  <a:txBody>
                    <a:bodyPr/>
                    <a:lstStyle/>
                    <a:p>
                      <a:pPr>
                        <a:lnSpc>
                          <a:spcPct val="115000"/>
                        </a:lnSpc>
                        <a:spcAft>
                          <a:spcPts val="0"/>
                        </a:spcAft>
                      </a:pPr>
                      <a:r>
                        <a:rPr lang="es-CO" sz="1200" noProof="0" dirty="0" smtClean="0"/>
                        <a:t>Planificación de viaje</a:t>
                      </a:r>
                      <a:endParaRPr lang="es-CO" sz="1600" noProof="0" dirty="0">
                        <a:latin typeface="Calibri"/>
                        <a:ea typeface="Calibri"/>
                        <a:cs typeface="Times New Roman"/>
                      </a:endParaRPr>
                    </a:p>
                  </a:txBody>
                  <a:tcPr marL="39132" marR="39132" marT="0" marB="0" anchor="ctr"/>
                </a:tc>
              </a:tr>
              <a:tr h="363363">
                <a:tc>
                  <a:txBody>
                    <a:bodyPr/>
                    <a:lstStyle/>
                    <a:p>
                      <a:pPr algn="ctr">
                        <a:lnSpc>
                          <a:spcPct val="115000"/>
                        </a:lnSpc>
                        <a:spcAft>
                          <a:spcPts val="0"/>
                        </a:spcAft>
                      </a:pPr>
                      <a:r>
                        <a:rPr lang="es-CO" sz="1200" noProof="0" dirty="0" smtClean="0"/>
                        <a:t>5</a:t>
                      </a:r>
                      <a:endParaRPr lang="es-CO" sz="1600" noProof="0" dirty="0">
                        <a:latin typeface="Calibri"/>
                        <a:ea typeface="Calibri"/>
                        <a:cs typeface="Times New Roman"/>
                      </a:endParaRPr>
                    </a:p>
                  </a:txBody>
                  <a:tcPr marL="39132" marR="39132" marT="0" marB="0" anchor="ctr"/>
                </a:tc>
                <a:tc>
                  <a:txBody>
                    <a:bodyPr/>
                    <a:lstStyle/>
                    <a:p>
                      <a:pPr>
                        <a:lnSpc>
                          <a:spcPct val="115000"/>
                        </a:lnSpc>
                        <a:spcAft>
                          <a:spcPts val="0"/>
                        </a:spcAft>
                      </a:pPr>
                      <a:r>
                        <a:rPr lang="es-CO" sz="1200" noProof="0" dirty="0" smtClean="0"/>
                        <a:t>Costo</a:t>
                      </a:r>
                      <a:endParaRPr lang="es-CO" sz="1600" noProof="0" dirty="0">
                        <a:latin typeface="Calibri"/>
                        <a:ea typeface="Calibri"/>
                        <a:cs typeface="Times New Roman"/>
                      </a:endParaRPr>
                    </a:p>
                  </a:txBody>
                  <a:tcPr marL="39132" marR="39132" marT="0" marB="0" anchor="ctr">
                    <a:solidFill>
                      <a:schemeClr val="accent1"/>
                    </a:solidFill>
                  </a:tcPr>
                </a:tc>
                <a:tc>
                  <a:txBody>
                    <a:bodyPr/>
                    <a:lstStyle/>
                    <a:p>
                      <a:pPr>
                        <a:lnSpc>
                          <a:spcPct val="115000"/>
                        </a:lnSpc>
                        <a:spcAft>
                          <a:spcPts val="0"/>
                        </a:spcAft>
                      </a:pPr>
                      <a:r>
                        <a:rPr lang="es-CO" sz="1200" noProof="0" dirty="0" smtClean="0"/>
                        <a:t>Espera por el servicio</a:t>
                      </a:r>
                      <a:endParaRPr lang="es-CO" sz="1600" noProof="0" dirty="0">
                        <a:latin typeface="Calibri"/>
                        <a:ea typeface="Calibri"/>
                        <a:cs typeface="Times New Roman"/>
                      </a:endParaRPr>
                    </a:p>
                  </a:txBody>
                  <a:tcPr marL="39132" marR="39132" marT="0" marB="0" anchor="ctr">
                    <a:solidFill>
                      <a:schemeClr val="accent2">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O" sz="1200" noProof="0" dirty="0" smtClean="0"/>
                        <a:t>Costo</a:t>
                      </a:r>
                      <a:endParaRPr lang="es-CO" sz="1600" noProof="0" dirty="0" smtClean="0">
                        <a:latin typeface="Calibri"/>
                        <a:ea typeface="Calibri"/>
                        <a:cs typeface="Times New Roman"/>
                      </a:endParaRPr>
                    </a:p>
                  </a:txBody>
                  <a:tcPr marL="39132" marR="39132" marT="0" marB="0" anchor="ctr">
                    <a:solidFill>
                      <a:schemeClr val="accent1"/>
                    </a:solidFill>
                  </a:tcPr>
                </a:tc>
                <a:tc>
                  <a:txBody>
                    <a:bodyPr/>
                    <a:lstStyle/>
                    <a:p>
                      <a:pPr>
                        <a:lnSpc>
                          <a:spcPct val="115000"/>
                        </a:lnSpc>
                        <a:spcAft>
                          <a:spcPts val="0"/>
                        </a:spcAft>
                      </a:pPr>
                      <a:r>
                        <a:rPr lang="es-CO" sz="1200" noProof="0" dirty="0" smtClean="0"/>
                        <a:t>Planificación de viaje</a:t>
                      </a:r>
                      <a:endParaRPr lang="es-CO" sz="1600" noProof="0" dirty="0">
                        <a:latin typeface="Calibri"/>
                        <a:ea typeface="Calibri"/>
                        <a:cs typeface="Times New Roman"/>
                      </a:endParaRPr>
                    </a:p>
                  </a:txBody>
                  <a:tcPr marL="39132" marR="3913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CO" sz="1200" noProof="0" dirty="0" smtClean="0"/>
                        <a:t>Costo</a:t>
                      </a:r>
                      <a:endParaRPr lang="es-CO" sz="1600" noProof="0" dirty="0" smtClean="0">
                        <a:latin typeface="Calibri"/>
                        <a:ea typeface="Calibri"/>
                        <a:cs typeface="Times New Roman"/>
                      </a:endParaRPr>
                    </a:p>
                  </a:txBody>
                  <a:tcPr marL="39132" marR="39132" marT="0" marB="0" anchor="ctr">
                    <a:solidFill>
                      <a:schemeClr val="accent1"/>
                    </a:solidFill>
                  </a:tcPr>
                </a:tc>
              </a:tr>
            </a:tbl>
          </a:graphicData>
        </a:graphic>
      </p:graphicFrame>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16</a:t>
            </a:fld>
            <a:endParaRPr lang="es-PR" dirty="0"/>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
        <p:nvSpPr>
          <p:cNvPr id="9" name="8 CuadroTexto"/>
          <p:cNvSpPr txBox="1"/>
          <p:nvPr/>
        </p:nvSpPr>
        <p:spPr>
          <a:xfrm>
            <a:off x="611560" y="980728"/>
            <a:ext cx="7704856" cy="646331"/>
          </a:xfrm>
          <a:prstGeom prst="rect">
            <a:avLst/>
          </a:prstGeom>
          <a:solidFill>
            <a:schemeClr val="accent1">
              <a:alpha val="80000"/>
            </a:schemeClr>
          </a:solidFill>
        </p:spPr>
        <p:txBody>
          <a:bodyPr wrap="square" rtlCol="0">
            <a:spAutoFit/>
          </a:bodyPr>
          <a:lstStyle/>
          <a:p>
            <a:r>
              <a:rPr lang="es-ES_tradnl" i="1" dirty="0" smtClean="0">
                <a:solidFill>
                  <a:schemeClr val="bg1"/>
                </a:solidFill>
              </a:rPr>
              <a:t>PREGUNTA</a:t>
            </a:r>
            <a:r>
              <a:rPr lang="es-ES_tradnl" dirty="0" smtClean="0">
                <a:solidFill>
                  <a:schemeClr val="bg1"/>
                </a:solidFill>
              </a:rPr>
              <a:t>: Identifique 5 características que hicieran atractivos a los sistemas de transporte colectivo.</a:t>
            </a:r>
            <a:endParaRPr lang="es-P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r"/>
            <a:r>
              <a:rPr lang="es-ES_tradnl" dirty="0" smtClean="0"/>
              <a:t>Análisis de Resultados</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17</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graphicFrame>
        <p:nvGraphicFramePr>
          <p:cNvPr id="7" name="6 Gráfico"/>
          <p:cNvGraphicFramePr/>
          <p:nvPr/>
        </p:nvGraphicFramePr>
        <p:xfrm>
          <a:off x="683568" y="1844824"/>
          <a:ext cx="7416824"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611560" y="1196752"/>
            <a:ext cx="7416824" cy="369332"/>
          </a:xfrm>
          <a:prstGeom prst="rect">
            <a:avLst/>
          </a:prstGeom>
          <a:solidFill>
            <a:schemeClr val="accent1">
              <a:alpha val="80000"/>
            </a:schemeClr>
          </a:solidFill>
        </p:spPr>
        <p:txBody>
          <a:bodyPr wrap="square" rtlCol="0">
            <a:spAutoFit/>
          </a:bodyPr>
          <a:lstStyle/>
          <a:p>
            <a:r>
              <a:rPr lang="es-ES_tradnl" dirty="0" smtClean="0">
                <a:solidFill>
                  <a:schemeClr val="bg1"/>
                </a:solidFill>
              </a:rPr>
              <a:t>Preferencias en las características de los sistemas de transportación</a:t>
            </a:r>
            <a:endParaRPr lang="es-PR" dirty="0">
              <a:solidFill>
                <a:schemeClr val="bg1"/>
              </a:solidFill>
            </a:endParaRPr>
          </a:p>
        </p:txBody>
      </p:sp>
      <p:sp>
        <p:nvSpPr>
          <p:cNvPr id="10" name="9 Rectángulo redondeado"/>
          <p:cNvSpPr/>
          <p:nvPr/>
        </p:nvSpPr>
        <p:spPr>
          <a:xfrm>
            <a:off x="3995936" y="2204864"/>
            <a:ext cx="2664296" cy="2592288"/>
          </a:xfrm>
          <a:prstGeom prst="roundRect">
            <a:avLst/>
          </a:prstGeom>
          <a:solidFill>
            <a:schemeClr val="accent6">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02630"/>
            <a:ext cx="7467600" cy="706090"/>
          </a:xfrm>
        </p:spPr>
        <p:txBody>
          <a:bodyPr/>
          <a:lstStyle/>
          <a:p>
            <a:pPr algn="r"/>
            <a:r>
              <a:rPr lang="es-ES_tradnl" dirty="0" smtClean="0"/>
              <a:t>Análisis de resultados</a:t>
            </a:r>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18</a:t>
            </a:fld>
            <a:endParaRPr lang="es-PR"/>
          </a:p>
        </p:txBody>
      </p:sp>
      <p:graphicFrame>
        <p:nvGraphicFramePr>
          <p:cNvPr id="12" name="2 Gráfico"/>
          <p:cNvGraphicFramePr/>
          <p:nvPr/>
        </p:nvGraphicFramePr>
        <p:xfrm>
          <a:off x="395536" y="1052736"/>
          <a:ext cx="8064896"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467600" cy="634082"/>
          </a:xfrm>
        </p:spPr>
        <p:txBody>
          <a:bodyPr/>
          <a:lstStyle/>
          <a:p>
            <a:pPr algn="r"/>
            <a:r>
              <a:rPr lang="es-ES_tradnl" dirty="0" smtClean="0"/>
              <a:t>Análisis de resultados</a:t>
            </a:r>
            <a:endParaRPr lang="es-PR" dirty="0"/>
          </a:p>
        </p:txBody>
      </p:sp>
      <p:sp>
        <p:nvSpPr>
          <p:cNvPr id="3" name="2 Marcador de contenido"/>
          <p:cNvSpPr>
            <a:spLocks noGrp="1"/>
          </p:cNvSpPr>
          <p:nvPr>
            <p:ph sz="quarter" idx="1"/>
          </p:nvPr>
        </p:nvSpPr>
        <p:spPr>
          <a:xfrm>
            <a:off x="457200" y="5373216"/>
            <a:ext cx="4186808" cy="1100736"/>
          </a:xfrm>
        </p:spPr>
        <p:txBody>
          <a:bodyPr/>
          <a:lstStyle/>
          <a:p>
            <a:r>
              <a:rPr lang="es-ES_tradnl" dirty="0" smtClean="0"/>
              <a:t>5 min*60 s/min*1.4 m/s</a:t>
            </a:r>
          </a:p>
          <a:p>
            <a:pPr>
              <a:buNone/>
            </a:pPr>
            <a:r>
              <a:rPr lang="es-ES_tradnl" dirty="0" smtClean="0"/>
              <a:t> = 420 m</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19</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graphicFrame>
        <p:nvGraphicFramePr>
          <p:cNvPr id="7" name="6 Gráfico"/>
          <p:cNvGraphicFramePr/>
          <p:nvPr/>
        </p:nvGraphicFramePr>
        <p:xfrm>
          <a:off x="611560" y="1124744"/>
          <a:ext cx="7632848" cy="4032447"/>
        </p:xfrm>
        <a:graphic>
          <a:graphicData uri="http://schemas.openxmlformats.org/drawingml/2006/chart">
            <c:chart xmlns:c="http://schemas.openxmlformats.org/drawingml/2006/chart" xmlns:r="http://schemas.openxmlformats.org/officeDocument/2006/relationships" r:id="rId2"/>
          </a:graphicData>
        </a:graphic>
      </p:graphicFrame>
      <p:sp>
        <p:nvSpPr>
          <p:cNvPr id="8" name="2 Marcador de contenido"/>
          <p:cNvSpPr txBox="1">
            <a:spLocks/>
          </p:cNvSpPr>
          <p:nvPr/>
        </p:nvSpPr>
        <p:spPr>
          <a:xfrm>
            <a:off x="4211960" y="5301208"/>
            <a:ext cx="4186808" cy="110073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10 min*60 s/min*1.4 m/s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 = 840 m</a:t>
            </a:r>
            <a:endParaRPr kumimoji="0" lang="es-P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Rectángulo redondeado"/>
          <p:cNvSpPr/>
          <p:nvPr/>
        </p:nvSpPr>
        <p:spPr>
          <a:xfrm>
            <a:off x="1259632" y="1340768"/>
            <a:ext cx="2088232" cy="2808312"/>
          </a:xfrm>
          <a:prstGeom prst="roundRect">
            <a:avLst/>
          </a:prstGeom>
          <a:solidFill>
            <a:srgbClr val="E4E5E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467600" cy="724942"/>
          </a:xfrm>
        </p:spPr>
        <p:txBody>
          <a:bodyPr>
            <a:normAutofit/>
          </a:bodyPr>
          <a:lstStyle/>
          <a:p>
            <a:pPr algn="r"/>
            <a:r>
              <a:rPr lang="es-ES_tradnl" sz="4000" smtClean="0"/>
              <a:t>Agenda</a:t>
            </a:r>
            <a:endParaRPr lang="es-PR" sz="4000" dirty="0"/>
          </a:p>
        </p:txBody>
      </p:sp>
      <p:sp>
        <p:nvSpPr>
          <p:cNvPr id="3" name="2 Marcador de contenido"/>
          <p:cNvSpPr>
            <a:spLocks noGrp="1"/>
          </p:cNvSpPr>
          <p:nvPr>
            <p:ph sz="quarter" idx="1"/>
          </p:nvPr>
        </p:nvSpPr>
        <p:spPr>
          <a:xfrm>
            <a:off x="457200" y="980728"/>
            <a:ext cx="7467600" cy="5493224"/>
          </a:xfrm>
        </p:spPr>
        <p:txBody>
          <a:bodyPr>
            <a:normAutofit/>
          </a:bodyPr>
          <a:lstStyle/>
          <a:p>
            <a:r>
              <a:rPr lang="es-ES_tradnl" dirty="0" smtClean="0"/>
              <a:t>Descripción del problema</a:t>
            </a:r>
          </a:p>
          <a:p>
            <a:r>
              <a:rPr lang="es-ES_tradnl" dirty="0" smtClean="0"/>
              <a:t>Objetivos y metodología</a:t>
            </a:r>
          </a:p>
          <a:p>
            <a:r>
              <a:rPr lang="es-ES_tradnl" dirty="0" smtClean="0"/>
              <a:t>Revisión de literatura</a:t>
            </a:r>
          </a:p>
          <a:p>
            <a:r>
              <a:rPr lang="es-ES_tradnl" dirty="0" smtClean="0"/>
              <a:t>Aplicabilidad de las metodologías de evaluación de calidad de servicio a los Carros Públicos</a:t>
            </a:r>
          </a:p>
          <a:p>
            <a:r>
              <a:rPr lang="es-ES_tradnl" dirty="0" smtClean="0"/>
              <a:t>Encuesta sobre preferencias y percepciones acerca del servicio de Carros Públicos</a:t>
            </a:r>
          </a:p>
          <a:p>
            <a:r>
              <a:rPr lang="es-ES_tradnl" dirty="0" smtClean="0"/>
              <a:t>Análisis de resultados</a:t>
            </a:r>
          </a:p>
          <a:p>
            <a:r>
              <a:rPr lang="es-ES_tradnl" dirty="0" smtClean="0"/>
              <a:t>Conclusiones y recomendaciones</a:t>
            </a:r>
          </a:p>
        </p:txBody>
      </p:sp>
      <p:sp>
        <p:nvSpPr>
          <p:cNvPr id="4" name="3 Marcador de fecha"/>
          <p:cNvSpPr>
            <a:spLocks noGrp="1"/>
          </p:cNvSpPr>
          <p:nvPr>
            <p:ph type="dt" sz="half" idx="14"/>
          </p:nvPr>
        </p:nvSpPr>
        <p:spPr/>
        <p:txBody>
          <a:bodyPr/>
          <a:lstStyle/>
          <a:p>
            <a:fld id="{8F5788BB-E3EA-4864-A2E5-6C2D79E2A12A}"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r>
              <a:rPr lang="es-ES_tradnl" smtClean="0"/>
              <a:t>2</a:t>
            </a:r>
            <a:endParaRPr lang="es-ES_tradnl" dirty="0" smtClean="0"/>
          </a:p>
        </p:txBody>
      </p:sp>
      <p:sp>
        <p:nvSpPr>
          <p:cNvPr id="6" name="5 Marcador de pie de página"/>
          <p:cNvSpPr>
            <a:spLocks noGrp="1"/>
          </p:cNvSpPr>
          <p:nvPr>
            <p:ph type="ftr" sz="quarter" idx="16"/>
          </p:nvPr>
        </p:nvSpPr>
        <p:spPr/>
        <p:txBody>
          <a:bodyPr/>
          <a:lstStyle/>
          <a:p>
            <a:r>
              <a:rPr lang="es-ES_tradnl" smtClean="0"/>
              <a:t>Carlos Calero</a:t>
            </a:r>
            <a:endParaRPr lang="es-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124744"/>
            <a:ext cx="7467600" cy="5544616"/>
          </a:xfrm>
        </p:spPr>
        <p:txBody>
          <a:bodyPr/>
          <a:lstStyle/>
          <a:p>
            <a:r>
              <a:rPr lang="es-ES_tradnl" dirty="0" smtClean="0"/>
              <a:t>El sistema tiene decrecimiento en ingresos, mientras sus costos operacionales son estables</a:t>
            </a:r>
          </a:p>
          <a:p>
            <a:pPr lvl="2"/>
            <a:r>
              <a:rPr lang="es-ES_tradnl" dirty="0" smtClean="0"/>
              <a:t>Desaparición de la Línea  </a:t>
            </a:r>
            <a:r>
              <a:rPr lang="es-ES_tradnl" dirty="0" err="1" smtClean="0"/>
              <a:t>Yaucana</a:t>
            </a:r>
            <a:endParaRPr lang="es-ES_tradnl" dirty="0" smtClean="0"/>
          </a:p>
          <a:p>
            <a:pPr lvl="2"/>
            <a:r>
              <a:rPr lang="es-ES_tradnl" dirty="0" smtClean="0"/>
              <a:t>Inminente desaparición de la Línea </a:t>
            </a:r>
            <a:r>
              <a:rPr lang="es-ES_tradnl" dirty="0" err="1" smtClean="0"/>
              <a:t>Caborrojeña</a:t>
            </a:r>
            <a:endParaRPr lang="es-ES_tradnl" dirty="0" smtClean="0"/>
          </a:p>
          <a:p>
            <a:pPr lvl="2"/>
            <a:endParaRPr lang="es-ES_tradnl" dirty="0" smtClean="0"/>
          </a:p>
          <a:p>
            <a:r>
              <a:rPr lang="es-ES_tradnl" dirty="0" smtClean="0"/>
              <a:t>Los Usuarios Potenciales Auto Cautivos poseen las mismas preferencias que los Auto Cautivos en cuanto a los componentes de viaje</a:t>
            </a:r>
          </a:p>
          <a:p>
            <a:endParaRPr lang="es-ES_tradnl" dirty="0" smtClean="0"/>
          </a:p>
          <a:p>
            <a:r>
              <a:rPr lang="es-ES_tradnl" dirty="0" smtClean="0"/>
              <a:t>A partir de la disposición de caminata se identificó que el radio de cobertura de una parada es similar al recomendado por el TCQSM y la Guía del Estado de la Florida</a:t>
            </a:r>
          </a:p>
          <a:p>
            <a:endParaRPr lang="es-ES_tradnl" dirty="0" smtClean="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20</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sp>
        <p:nvSpPr>
          <p:cNvPr id="7" name="1 Título"/>
          <p:cNvSpPr txBox="1">
            <a:spLocks/>
          </p:cNvSpPr>
          <p:nvPr/>
        </p:nvSpPr>
        <p:spPr>
          <a:xfrm>
            <a:off x="632792" y="188640"/>
            <a:ext cx="7467600" cy="562074"/>
          </a:xfrm>
          <a:prstGeom prst="rect">
            <a:avLst/>
          </a:prstGeom>
        </p:spPr>
        <p:txBody>
          <a:bodyPr vert="horz"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_tradnl" sz="3000" b="0" i="0" u="none" strike="noStrike" kern="1200" cap="small" spc="0" normalizeH="0" baseline="0" noProof="0" dirty="0" smtClean="0">
                <a:ln>
                  <a:noFill/>
                </a:ln>
                <a:solidFill>
                  <a:schemeClr val="tx2"/>
                </a:solidFill>
                <a:effectLst/>
                <a:uLnTx/>
                <a:uFillTx/>
                <a:latin typeface="+mj-lt"/>
                <a:ea typeface="+mj-ea"/>
                <a:cs typeface="+mj-cs"/>
              </a:rPr>
              <a:t>Conclusiones</a:t>
            </a:r>
            <a:endParaRPr kumimoji="0" lang="es-PR"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792" y="188640"/>
            <a:ext cx="7467600" cy="562074"/>
          </a:xfrm>
        </p:spPr>
        <p:txBody>
          <a:bodyPr/>
          <a:lstStyle/>
          <a:p>
            <a:pPr algn="r"/>
            <a:r>
              <a:rPr lang="es-ES_tradnl" dirty="0" smtClean="0"/>
              <a:t>Conclusiones</a:t>
            </a:r>
            <a:endParaRPr lang="es-PR" dirty="0"/>
          </a:p>
        </p:txBody>
      </p:sp>
      <p:sp>
        <p:nvSpPr>
          <p:cNvPr id="3" name="2 Marcador de contenido"/>
          <p:cNvSpPr>
            <a:spLocks noGrp="1"/>
          </p:cNvSpPr>
          <p:nvPr>
            <p:ph sz="quarter" idx="1"/>
          </p:nvPr>
        </p:nvSpPr>
        <p:spPr>
          <a:xfrm>
            <a:off x="251520" y="836712"/>
            <a:ext cx="7992888" cy="5904656"/>
          </a:xfrm>
        </p:spPr>
        <p:txBody>
          <a:bodyPr>
            <a:normAutofit fontScale="92500" lnSpcReduction="10000"/>
          </a:bodyPr>
          <a:lstStyle/>
          <a:p>
            <a:r>
              <a:rPr lang="es-ES_tradnl" dirty="0" smtClean="0"/>
              <a:t>A partir de los grupos identificados y de la importancia de estos para la evaluación de calidad, se determinó que la importancia en los compontes de viaje para el presente estudio son:</a:t>
            </a:r>
          </a:p>
          <a:p>
            <a:pPr lvl="2"/>
            <a:r>
              <a:rPr lang="es-ES_tradnl" dirty="0" smtClean="0"/>
              <a:t>Viaje en el sistema</a:t>
            </a:r>
          </a:p>
          <a:p>
            <a:pPr lvl="2"/>
            <a:r>
              <a:rPr lang="es-ES_tradnl" dirty="0" smtClean="0"/>
              <a:t>Espera en la parada</a:t>
            </a:r>
          </a:p>
          <a:p>
            <a:pPr lvl="2"/>
            <a:r>
              <a:rPr lang="es-ES_tradnl" dirty="0" smtClean="0"/>
              <a:t>Planificación del viaje</a:t>
            </a:r>
          </a:p>
          <a:p>
            <a:pPr lvl="2"/>
            <a:r>
              <a:rPr lang="es-ES_tradnl" dirty="0" smtClean="0"/>
              <a:t>Costos</a:t>
            </a:r>
          </a:p>
          <a:p>
            <a:pPr lvl="2"/>
            <a:r>
              <a:rPr lang="es-ES_tradnl" dirty="0" smtClean="0"/>
              <a:t>Caminata desde y hasta la parada</a:t>
            </a:r>
          </a:p>
          <a:p>
            <a:pPr>
              <a:buNone/>
            </a:pPr>
            <a:endParaRPr lang="es-ES_tradnl" dirty="0" smtClean="0"/>
          </a:p>
          <a:p>
            <a:r>
              <a:rPr lang="es-ES_tradnl" dirty="0" smtClean="0"/>
              <a:t>Al definir pesos para los sub-grupos identificados se determinó que los factores con más importancia para la calidad de servicio para la muestra son:</a:t>
            </a:r>
          </a:p>
          <a:p>
            <a:endParaRPr lang="es-ES_tradnl" sz="1100" dirty="0" smtClean="0"/>
          </a:p>
          <a:p>
            <a:pPr lvl="2"/>
            <a:r>
              <a:rPr lang="es-ES_tradnl" dirty="0" smtClean="0"/>
              <a:t>Limpieza y comodidad en los vehículos,</a:t>
            </a:r>
          </a:p>
          <a:p>
            <a:pPr lvl="2"/>
            <a:r>
              <a:rPr lang="es-ES_tradnl" dirty="0" smtClean="0"/>
              <a:t>Amabilidad de los choferes</a:t>
            </a:r>
          </a:p>
          <a:p>
            <a:pPr lvl="2"/>
            <a:r>
              <a:rPr lang="es-ES_tradnl" dirty="0" smtClean="0"/>
              <a:t>Vehículos con amenidades, </a:t>
            </a:r>
          </a:p>
          <a:p>
            <a:pPr lvl="2"/>
            <a:r>
              <a:rPr lang="es-ES_tradnl" dirty="0" smtClean="0"/>
              <a:t>Seguridad en las paradas y vehículos </a:t>
            </a:r>
          </a:p>
          <a:p>
            <a:pPr lvl="2"/>
            <a:r>
              <a:rPr lang="es-ES_tradnl" dirty="0" smtClean="0"/>
              <a:t>Confiabilidad</a:t>
            </a:r>
          </a:p>
          <a:p>
            <a:pPr lvl="2">
              <a:buNone/>
            </a:pPr>
            <a:endParaRPr lang="es-ES_tradnl" dirty="0" smtClean="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21</a:t>
            </a:fld>
            <a:endParaRPr lang="es-PR"/>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980728"/>
            <a:ext cx="7467600" cy="5493224"/>
          </a:xfrm>
        </p:spPr>
        <p:txBody>
          <a:bodyPr/>
          <a:lstStyle/>
          <a:p>
            <a:r>
              <a:rPr lang="es-ES_tradnl" dirty="0" smtClean="0"/>
              <a:t>Es necesario identificar dos formas de valorar el tiempo de espera para las categorías del sistema según la forma de operación.</a:t>
            </a:r>
          </a:p>
          <a:p>
            <a:endParaRPr lang="es-ES_tradnl" dirty="0" smtClean="0"/>
          </a:p>
          <a:p>
            <a:r>
              <a:rPr lang="es-ES_tradnl" dirty="0" smtClean="0"/>
              <a:t>Necesidad de promoción y mercadeo del sistema </a:t>
            </a:r>
          </a:p>
          <a:p>
            <a:pPr lvl="1"/>
            <a:r>
              <a:rPr lang="es-ES_tradnl" dirty="0" smtClean="0"/>
              <a:t>Cerca del 30% de la muestra conoce al menos una de las categorías del sistema de Carros Públicos</a:t>
            </a:r>
          </a:p>
          <a:p>
            <a:endParaRPr lang="es-ES_tradnl" dirty="0" smtClean="0"/>
          </a:p>
          <a:p>
            <a:r>
              <a:rPr lang="es-ES_tradnl" dirty="0" smtClean="0"/>
              <a:t>Extender el horario de servicio del sistema.</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22</a:t>
            </a:fld>
            <a:endParaRPr lang="es-PR"/>
          </a:p>
        </p:txBody>
      </p:sp>
      <p:sp>
        <p:nvSpPr>
          <p:cNvPr id="6" name="5 Marcador de pie de página"/>
          <p:cNvSpPr>
            <a:spLocks noGrp="1"/>
          </p:cNvSpPr>
          <p:nvPr>
            <p:ph type="ftr" sz="quarter" idx="16"/>
          </p:nvPr>
        </p:nvSpPr>
        <p:spPr/>
        <p:txBody>
          <a:bodyPr/>
          <a:lstStyle/>
          <a:p>
            <a:r>
              <a:rPr lang="es-PR" dirty="0" smtClean="0"/>
              <a:t>Carlos Calero</a:t>
            </a:r>
            <a:endParaRPr lang="es-PR" dirty="0"/>
          </a:p>
        </p:txBody>
      </p:sp>
      <p:sp>
        <p:nvSpPr>
          <p:cNvPr id="7" name="1 Título"/>
          <p:cNvSpPr txBox="1">
            <a:spLocks/>
          </p:cNvSpPr>
          <p:nvPr/>
        </p:nvSpPr>
        <p:spPr>
          <a:xfrm>
            <a:off x="457200" y="274638"/>
            <a:ext cx="7467600" cy="562074"/>
          </a:xfrm>
          <a:prstGeom prst="rect">
            <a:avLst/>
          </a:prstGeom>
        </p:spPr>
        <p:txBody>
          <a:bodyPr vert="horz"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_tradnl" sz="3000" b="0" i="0" u="none" strike="noStrike" kern="1200" cap="small" spc="0" normalizeH="0" baseline="0" noProof="0" dirty="0" smtClean="0">
                <a:ln>
                  <a:noFill/>
                </a:ln>
                <a:solidFill>
                  <a:schemeClr val="tx2"/>
                </a:solidFill>
                <a:effectLst/>
                <a:uLnTx/>
                <a:uFillTx/>
                <a:latin typeface="+mj-lt"/>
                <a:ea typeface="+mj-ea"/>
                <a:cs typeface="+mj-cs"/>
              </a:rPr>
              <a:t>recomendaciones</a:t>
            </a:r>
            <a:endParaRPr kumimoji="0" lang="es-PR"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2699792" y="1268760"/>
            <a:ext cx="4032448" cy="4032448"/>
          </a:xfrm>
          <a:prstGeom prst="rect">
            <a:avLst/>
          </a:prstGeom>
          <a:noFill/>
          <a:ln w="9525">
            <a:noFill/>
            <a:miter lim="800000"/>
            <a:headEnd/>
            <a:tailEnd/>
          </a:ln>
        </p:spPr>
      </p:pic>
      <p:sp>
        <p:nvSpPr>
          <p:cNvPr id="2" name="1 Título"/>
          <p:cNvSpPr>
            <a:spLocks noGrp="1"/>
          </p:cNvSpPr>
          <p:nvPr>
            <p:ph type="title"/>
          </p:nvPr>
        </p:nvSpPr>
        <p:spPr/>
        <p:txBody>
          <a:bodyPr/>
          <a:lstStyle/>
          <a:p>
            <a:r>
              <a:rPr lang="es-ES_tradnl" dirty="0" smtClean="0"/>
              <a:t>Preguntas</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23</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pic>
        <p:nvPicPr>
          <p:cNvPr id="8" name="Picture 2"/>
          <p:cNvPicPr>
            <a:picLocks noChangeAspect="1" noChangeArrowheads="1"/>
          </p:cNvPicPr>
          <p:nvPr/>
        </p:nvPicPr>
        <p:blipFill>
          <a:blip r:embed="rId3" cstate="print"/>
          <a:srcRect/>
          <a:stretch>
            <a:fillRect/>
          </a:stretch>
        </p:blipFill>
        <p:spPr bwMode="auto">
          <a:xfrm>
            <a:off x="2699792" y="692696"/>
            <a:ext cx="1088160" cy="1088160"/>
          </a:xfrm>
          <a:prstGeom prst="rect">
            <a:avLst/>
          </a:prstGeom>
          <a:noFill/>
          <a:ln w="9525">
            <a:noFill/>
            <a:miter lim="800000"/>
            <a:headEnd/>
            <a:tailEnd/>
          </a:ln>
        </p:spPr>
      </p:pic>
      <p:sp>
        <p:nvSpPr>
          <p:cNvPr id="9" name="1 Título"/>
          <p:cNvSpPr txBox="1">
            <a:spLocks/>
          </p:cNvSpPr>
          <p:nvPr/>
        </p:nvSpPr>
        <p:spPr>
          <a:xfrm>
            <a:off x="4067944" y="4365104"/>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z="3000" cap="small" dirty="0" smtClean="0">
                <a:solidFill>
                  <a:schemeClr val="tx2"/>
                </a:solidFill>
                <a:latin typeface="+mj-lt"/>
                <a:ea typeface="+mj-ea"/>
                <a:cs typeface="+mj-cs"/>
              </a:rPr>
              <a:t>Gracia</a:t>
            </a:r>
            <a:r>
              <a:rPr kumimoji="0" lang="es-ES_tradnl" sz="3000" b="0" i="0" u="none" strike="noStrike" kern="1200" cap="small" spc="0" normalizeH="0" baseline="0" noProof="0" dirty="0" smtClean="0">
                <a:ln>
                  <a:noFill/>
                </a:ln>
                <a:solidFill>
                  <a:schemeClr val="tx2"/>
                </a:solidFill>
                <a:effectLst/>
                <a:uLnTx/>
                <a:uFillTx/>
                <a:latin typeface="+mj-lt"/>
                <a:ea typeface="+mj-ea"/>
                <a:cs typeface="+mj-cs"/>
              </a:rPr>
              <a:t>s</a:t>
            </a:r>
            <a:endParaRPr kumimoji="0" lang="es-PR"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704800" y="44624"/>
            <a:ext cx="7467600" cy="1143000"/>
          </a:xfrm>
        </p:spPr>
        <p:txBody>
          <a:bodyPr/>
          <a:lstStyle/>
          <a:p>
            <a:pPr algn="r"/>
            <a:r>
              <a:rPr lang="es-ES_tradnl" dirty="0" smtClean="0"/>
              <a:t>Aplicabilidad de las metodologías de evaluación de calidad existentes</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24</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graphicFrame>
        <p:nvGraphicFramePr>
          <p:cNvPr id="8" name="7 Tabla"/>
          <p:cNvGraphicFramePr>
            <a:graphicFrameLocks noGrp="1"/>
          </p:cNvGraphicFramePr>
          <p:nvPr/>
        </p:nvGraphicFramePr>
        <p:xfrm>
          <a:off x="467544" y="1331618"/>
          <a:ext cx="7632848" cy="3299430"/>
        </p:xfrm>
        <a:graphic>
          <a:graphicData uri="http://schemas.openxmlformats.org/drawingml/2006/table">
            <a:tbl>
              <a:tblPr/>
              <a:tblGrid>
                <a:gridCol w="952107"/>
                <a:gridCol w="1675236"/>
                <a:gridCol w="1675236"/>
                <a:gridCol w="1657558"/>
                <a:gridCol w="1672711"/>
              </a:tblGrid>
              <a:tr h="216024">
                <a:tc>
                  <a:txBody>
                    <a:bodyPr/>
                    <a:lstStyle/>
                    <a:p>
                      <a:pPr algn="ctr">
                        <a:lnSpc>
                          <a:spcPct val="115000"/>
                        </a:lnSpc>
                        <a:spcAft>
                          <a:spcPts val="0"/>
                        </a:spcAft>
                      </a:pPr>
                      <a:r>
                        <a:rPr lang="es-CO" sz="1300" b="1" noProof="0" dirty="0" smtClean="0">
                          <a:solidFill>
                            <a:srgbClr val="000000"/>
                          </a:solidFill>
                          <a:latin typeface="Times New Roman"/>
                          <a:ea typeface="Times New Roman"/>
                          <a:cs typeface="Times New Roman"/>
                        </a:rPr>
                        <a:t>Descripción</a:t>
                      </a:r>
                      <a:endParaRPr lang="es-CO" sz="1300" noProof="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300" b="1" noProof="0" smtClean="0">
                          <a:solidFill>
                            <a:srgbClr val="000000"/>
                          </a:solidFill>
                          <a:latin typeface="Times New Roman"/>
                          <a:ea typeface="Times New Roman"/>
                          <a:cs typeface="Times New Roman"/>
                        </a:rPr>
                        <a:t>Ruta Fija Local</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300" b="1" noProof="0" smtClean="0">
                          <a:solidFill>
                            <a:srgbClr val="000000"/>
                          </a:solidFill>
                          <a:latin typeface="Times New Roman"/>
                          <a:ea typeface="Times New Roman"/>
                          <a:cs typeface="Times New Roman"/>
                        </a:rPr>
                        <a:t>Ruta Fija Regional</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300" b="1" noProof="0" smtClean="0">
                          <a:solidFill>
                            <a:srgbClr val="000000"/>
                          </a:solidFill>
                          <a:latin typeface="Times New Roman"/>
                          <a:ea typeface="Times New Roman"/>
                          <a:cs typeface="Times New Roman"/>
                        </a:rPr>
                        <a:t>Línea</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300" b="1" noProof="0" smtClean="0">
                          <a:solidFill>
                            <a:srgbClr val="000000"/>
                          </a:solidFill>
                          <a:latin typeface="Times New Roman"/>
                          <a:ea typeface="Times New Roman"/>
                          <a:cs typeface="Times New Roman"/>
                        </a:rPr>
                        <a:t>Urbano</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gridSpan="5">
                  <a:txBody>
                    <a:bodyPr/>
                    <a:lstStyle/>
                    <a:p>
                      <a:pPr algn="ctr">
                        <a:lnSpc>
                          <a:spcPct val="115000"/>
                        </a:lnSpc>
                        <a:spcAft>
                          <a:spcPts val="0"/>
                        </a:spcAft>
                      </a:pPr>
                      <a:r>
                        <a:rPr lang="es-CO" sz="1300" b="1" noProof="0" smtClean="0">
                          <a:solidFill>
                            <a:srgbClr val="000000"/>
                          </a:solidFill>
                          <a:latin typeface="Times New Roman"/>
                          <a:ea typeface="Times New Roman"/>
                          <a:cs typeface="Times New Roman"/>
                        </a:rPr>
                        <a:t>Respuesta</a:t>
                      </a:r>
                      <a:r>
                        <a:rPr lang="es-CO" sz="1300" b="1" baseline="0" noProof="0" smtClean="0">
                          <a:solidFill>
                            <a:srgbClr val="000000"/>
                          </a:solidFill>
                          <a:latin typeface="Times New Roman"/>
                          <a:ea typeface="Times New Roman"/>
                          <a:cs typeface="Times New Roman"/>
                        </a:rPr>
                        <a:t> a la Demanda</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216024">
                <a:tc gridSpan="5">
                  <a:txBody>
                    <a:bodyPr/>
                    <a:lstStyle/>
                    <a:p>
                      <a:pPr algn="ctr">
                        <a:lnSpc>
                          <a:spcPct val="115000"/>
                        </a:lnSpc>
                        <a:spcAft>
                          <a:spcPts val="0"/>
                        </a:spcAft>
                      </a:pPr>
                      <a:r>
                        <a:rPr lang="es-CO" sz="1300" i="1" noProof="0" smtClean="0">
                          <a:solidFill>
                            <a:srgbClr val="000000"/>
                          </a:solidFill>
                          <a:latin typeface="Times New Roman"/>
                          <a:ea typeface="Times New Roman"/>
                          <a:cs typeface="Times New Roman"/>
                        </a:rPr>
                        <a:t>Comodidad y conveniencia</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1080120">
                <a:tc>
                  <a:txBody>
                    <a:bodyPr/>
                    <a:lstStyle/>
                    <a:p>
                      <a:pPr algn="ctr">
                        <a:lnSpc>
                          <a:spcPct val="115000"/>
                        </a:lnSpc>
                        <a:spcAft>
                          <a:spcPts val="0"/>
                        </a:spcAft>
                      </a:pPr>
                      <a:r>
                        <a:rPr lang="es-CO" sz="1300" noProof="0" smtClean="0">
                          <a:solidFill>
                            <a:srgbClr val="000000"/>
                          </a:solidFill>
                          <a:latin typeface="Times New Roman"/>
                          <a:ea typeface="Calibri"/>
                          <a:cs typeface="Tahoma"/>
                        </a:rPr>
                        <a:t>Desempeño a Tiempo</a:t>
                      </a:r>
                      <a:endParaRPr lang="es-CO" sz="1300" noProof="0">
                        <a:latin typeface="Tahoma"/>
                        <a:ea typeface="Calibri"/>
                        <a:cs typeface="Tahoma"/>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300" noProof="0" smtClean="0">
                          <a:solidFill>
                            <a:srgbClr val="000000"/>
                          </a:solidFill>
                          <a:latin typeface="Times New Roman"/>
                          <a:ea typeface="Times New Roman"/>
                          <a:cs typeface="Times New Roman"/>
                        </a:rPr>
                        <a:t>No aplica, no existe</a:t>
                      </a:r>
                      <a:r>
                        <a:rPr lang="es-CO" sz="1300" baseline="0" noProof="0" smtClean="0">
                          <a:solidFill>
                            <a:srgbClr val="000000"/>
                          </a:solidFill>
                          <a:latin typeface="Times New Roman"/>
                          <a:ea typeface="Times New Roman"/>
                          <a:cs typeface="Times New Roman"/>
                        </a:rPr>
                        <a:t> reservaciones</a:t>
                      </a:r>
                      <a:endParaRPr lang="es-CO" sz="1300" noProof="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80000"/>
                      </a:srgbClr>
                    </a:solidFill>
                  </a:tcPr>
                </a:tc>
                <a:tc>
                  <a:txBody>
                    <a:bodyPr/>
                    <a:lstStyle/>
                    <a:p>
                      <a:pPr>
                        <a:lnSpc>
                          <a:spcPct val="115000"/>
                        </a:lnSpc>
                        <a:spcAft>
                          <a:spcPts val="0"/>
                        </a:spcAft>
                      </a:pPr>
                      <a:r>
                        <a:rPr lang="es-CO" sz="1300" noProof="0" smtClean="0">
                          <a:solidFill>
                            <a:srgbClr val="000000"/>
                          </a:solidFill>
                          <a:latin typeface="Times New Roman"/>
                          <a:ea typeface="Times New Roman"/>
                          <a:cs typeface="Times New Roman"/>
                        </a:rPr>
                        <a:t>No aplica, no existe</a:t>
                      </a:r>
                      <a:r>
                        <a:rPr lang="es-CO" sz="1300" baseline="0" noProof="0" smtClean="0">
                          <a:solidFill>
                            <a:srgbClr val="000000"/>
                          </a:solidFill>
                          <a:latin typeface="Times New Roman"/>
                          <a:ea typeface="Times New Roman"/>
                          <a:cs typeface="Times New Roman"/>
                        </a:rPr>
                        <a:t> reservaciones</a:t>
                      </a:r>
                      <a:endParaRPr lang="es-CO" sz="1300" noProof="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80000"/>
                      </a:srgbClr>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Aplica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Puede aplicar, algunos operadores</a:t>
                      </a:r>
                      <a:r>
                        <a:rPr lang="es-CO" sz="1300" baseline="0" noProof="0" dirty="0" smtClean="0">
                          <a:solidFill>
                            <a:srgbClr val="000000"/>
                          </a:solidFill>
                          <a:latin typeface="Times New Roman"/>
                          <a:ea typeface="Times New Roman"/>
                          <a:cs typeface="Times New Roman"/>
                        </a:rPr>
                        <a:t> suministran su numero móvil para atender a la demanda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080120">
                <a:tc>
                  <a:txBody>
                    <a:bodyPr/>
                    <a:lstStyle/>
                    <a:p>
                      <a:pPr algn="ctr">
                        <a:lnSpc>
                          <a:spcPct val="115000"/>
                        </a:lnSpc>
                        <a:spcAft>
                          <a:spcPts val="0"/>
                        </a:spcAft>
                      </a:pPr>
                      <a:r>
                        <a:rPr lang="es-CO" sz="1300" noProof="0" smtClean="0">
                          <a:solidFill>
                            <a:srgbClr val="000000"/>
                          </a:solidFill>
                          <a:latin typeface="Times New Roman"/>
                          <a:ea typeface="Times New Roman"/>
                          <a:cs typeface="Times New Roman"/>
                        </a:rPr>
                        <a:t>Viajes no servidos</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300" noProof="0" smtClean="0">
                          <a:solidFill>
                            <a:srgbClr val="000000"/>
                          </a:solidFill>
                          <a:latin typeface="Times New Roman"/>
                          <a:ea typeface="Times New Roman"/>
                          <a:cs typeface="Times New Roman"/>
                        </a:rPr>
                        <a:t>No aplica, no existe</a:t>
                      </a:r>
                      <a:r>
                        <a:rPr lang="es-CO" sz="1300" baseline="0" noProof="0" smtClean="0">
                          <a:solidFill>
                            <a:srgbClr val="000000"/>
                          </a:solidFill>
                          <a:latin typeface="Times New Roman"/>
                          <a:ea typeface="Times New Roman"/>
                          <a:cs typeface="Times New Roman"/>
                        </a:rPr>
                        <a:t> reservaciones</a:t>
                      </a:r>
                      <a:endParaRPr lang="es-CO" sz="1300" noProof="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80000"/>
                      </a:srgbClr>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No aplica, no existe</a:t>
                      </a:r>
                      <a:r>
                        <a:rPr lang="es-CO" sz="1300" baseline="0" noProof="0" dirty="0" smtClean="0">
                          <a:solidFill>
                            <a:srgbClr val="000000"/>
                          </a:solidFill>
                          <a:latin typeface="Times New Roman"/>
                          <a:ea typeface="Times New Roman"/>
                          <a:cs typeface="Times New Roman"/>
                        </a:rPr>
                        <a:t> reservaciones</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80000"/>
                      </a:srgbClr>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Aplica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Puede aplicar, algunos operadores</a:t>
                      </a:r>
                      <a:r>
                        <a:rPr lang="es-CO" sz="1300" baseline="0" noProof="0" dirty="0" smtClean="0">
                          <a:solidFill>
                            <a:srgbClr val="000000"/>
                          </a:solidFill>
                          <a:latin typeface="Times New Roman"/>
                          <a:ea typeface="Times New Roman"/>
                          <a:cs typeface="Times New Roman"/>
                        </a:rPr>
                        <a:t> suministran su numero móvil para atender a la demanda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432048">
                <a:tc>
                  <a:txBody>
                    <a:bodyPr/>
                    <a:lstStyle/>
                    <a:p>
                      <a:pPr algn="ctr">
                        <a:lnSpc>
                          <a:spcPct val="115000"/>
                        </a:lnSpc>
                        <a:spcAft>
                          <a:spcPts val="0"/>
                        </a:spcAft>
                      </a:pPr>
                      <a:r>
                        <a:rPr lang="es-CO" sz="1300" noProof="0" smtClean="0">
                          <a:solidFill>
                            <a:srgbClr val="000000"/>
                          </a:solidFill>
                          <a:latin typeface="Times New Roman"/>
                          <a:ea typeface="Times New Roman"/>
                          <a:cs typeface="Times New Roman"/>
                        </a:rPr>
                        <a:t>Tiempo de viaje</a:t>
                      </a:r>
                      <a:endParaRPr lang="es-CO" sz="1300" noProof="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300" noProof="0" smtClean="0">
                          <a:solidFill>
                            <a:srgbClr val="000000"/>
                          </a:solidFill>
                          <a:latin typeface="Times New Roman"/>
                          <a:ea typeface="Times New Roman"/>
                          <a:cs typeface="Times New Roman"/>
                        </a:rPr>
                        <a:t>Aplica</a:t>
                      </a:r>
                      <a:endParaRPr lang="es-CO" sz="1300" noProof="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300" noProof="0" smtClean="0">
                          <a:solidFill>
                            <a:srgbClr val="000000"/>
                          </a:solidFill>
                          <a:latin typeface="Times New Roman"/>
                          <a:ea typeface="Times New Roman"/>
                          <a:cs typeface="Times New Roman"/>
                        </a:rPr>
                        <a:t>Aplica</a:t>
                      </a:r>
                      <a:endParaRPr lang="es-CO" sz="1300" noProof="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Aplica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300" noProof="0" dirty="0" smtClean="0">
                          <a:solidFill>
                            <a:srgbClr val="000000"/>
                          </a:solidFill>
                          <a:latin typeface="Times New Roman"/>
                          <a:ea typeface="Times New Roman"/>
                          <a:cs typeface="Times New Roman"/>
                        </a:rPr>
                        <a:t>Aplica</a:t>
                      </a:r>
                      <a:endParaRPr lang="es-CO" sz="1300" noProof="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9" name="8 CuadroTexto"/>
          <p:cNvSpPr txBox="1"/>
          <p:nvPr/>
        </p:nvSpPr>
        <p:spPr>
          <a:xfrm>
            <a:off x="467544" y="4869161"/>
            <a:ext cx="1368152" cy="307777"/>
          </a:xfrm>
          <a:prstGeom prst="rect">
            <a:avLst/>
          </a:prstGeom>
          <a:solidFill>
            <a:srgbClr val="00B050"/>
          </a:solidFill>
        </p:spPr>
        <p:txBody>
          <a:bodyPr wrap="square" rtlCol="0">
            <a:spAutoFit/>
          </a:bodyPr>
          <a:lstStyle/>
          <a:p>
            <a:r>
              <a:rPr lang="es-ES_tradnl" sz="1400" dirty="0" smtClean="0"/>
              <a:t>Aplicable</a:t>
            </a:r>
            <a:endParaRPr lang="es-PR" sz="1400" dirty="0"/>
          </a:p>
        </p:txBody>
      </p:sp>
      <p:sp>
        <p:nvSpPr>
          <p:cNvPr id="10" name="9 CuadroTexto"/>
          <p:cNvSpPr txBox="1"/>
          <p:nvPr/>
        </p:nvSpPr>
        <p:spPr>
          <a:xfrm>
            <a:off x="467544" y="5373216"/>
            <a:ext cx="1368152" cy="307777"/>
          </a:xfrm>
          <a:prstGeom prst="rect">
            <a:avLst/>
          </a:prstGeom>
          <a:solidFill>
            <a:schemeClr val="bg2"/>
          </a:solidFill>
        </p:spPr>
        <p:txBody>
          <a:bodyPr wrap="square" rtlCol="0">
            <a:spAutoFit/>
          </a:bodyPr>
          <a:lstStyle/>
          <a:p>
            <a:r>
              <a:rPr lang="es-ES_tradnl" sz="1400" dirty="0" smtClean="0"/>
              <a:t>Puede Aplicar</a:t>
            </a:r>
            <a:endParaRPr lang="es-PR" sz="1400" dirty="0"/>
          </a:p>
        </p:txBody>
      </p:sp>
      <p:sp>
        <p:nvSpPr>
          <p:cNvPr id="11" name="10 CuadroTexto"/>
          <p:cNvSpPr txBox="1"/>
          <p:nvPr/>
        </p:nvSpPr>
        <p:spPr>
          <a:xfrm>
            <a:off x="467544" y="5877272"/>
            <a:ext cx="1368152" cy="307777"/>
          </a:xfrm>
          <a:prstGeom prst="rect">
            <a:avLst/>
          </a:prstGeom>
          <a:solidFill>
            <a:srgbClr val="FF0000">
              <a:alpha val="80000"/>
            </a:srgbClr>
          </a:solidFill>
        </p:spPr>
        <p:txBody>
          <a:bodyPr wrap="square" rtlCol="0">
            <a:spAutoFit/>
          </a:bodyPr>
          <a:lstStyle/>
          <a:p>
            <a:r>
              <a:rPr lang="es-ES_tradnl" sz="1400" dirty="0" smtClean="0"/>
              <a:t>No Aplicable</a:t>
            </a:r>
            <a:endParaRPr lang="es-PR" sz="1400" dirty="0"/>
          </a:p>
        </p:txBody>
      </p:sp>
      <p:sp>
        <p:nvSpPr>
          <p:cNvPr id="12" name="11 Flecha derecha"/>
          <p:cNvSpPr/>
          <p:nvPr/>
        </p:nvSpPr>
        <p:spPr>
          <a:xfrm>
            <a:off x="2123728" y="494116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3" name="12 Flecha derecha"/>
          <p:cNvSpPr/>
          <p:nvPr/>
        </p:nvSpPr>
        <p:spPr>
          <a:xfrm>
            <a:off x="2123728" y="544522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4" name="13 Flecha derecha"/>
          <p:cNvSpPr/>
          <p:nvPr/>
        </p:nvSpPr>
        <p:spPr>
          <a:xfrm>
            <a:off x="2123728" y="594928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5" name="14 CuadroTexto"/>
          <p:cNvSpPr txBox="1"/>
          <p:nvPr/>
        </p:nvSpPr>
        <p:spPr>
          <a:xfrm>
            <a:off x="3131840" y="4797152"/>
            <a:ext cx="720080" cy="400110"/>
          </a:xfrm>
          <a:prstGeom prst="rect">
            <a:avLst/>
          </a:prstGeom>
          <a:noFill/>
        </p:spPr>
        <p:txBody>
          <a:bodyPr wrap="square" rtlCol="0">
            <a:spAutoFit/>
          </a:bodyPr>
          <a:lstStyle/>
          <a:p>
            <a:r>
              <a:rPr lang="es-ES_tradnl" sz="2000" dirty="0" smtClean="0"/>
              <a:t>36%</a:t>
            </a:r>
            <a:endParaRPr lang="es-PR" sz="2000" dirty="0"/>
          </a:p>
        </p:txBody>
      </p:sp>
      <p:sp>
        <p:nvSpPr>
          <p:cNvPr id="17" name="16 CuadroTexto"/>
          <p:cNvSpPr txBox="1"/>
          <p:nvPr/>
        </p:nvSpPr>
        <p:spPr>
          <a:xfrm>
            <a:off x="3275856" y="5301208"/>
            <a:ext cx="576064" cy="400110"/>
          </a:xfrm>
          <a:prstGeom prst="rect">
            <a:avLst/>
          </a:prstGeom>
          <a:noFill/>
        </p:spPr>
        <p:txBody>
          <a:bodyPr wrap="square" rtlCol="0">
            <a:spAutoFit/>
          </a:bodyPr>
          <a:lstStyle/>
          <a:p>
            <a:r>
              <a:rPr lang="es-ES_tradnl" sz="2000" dirty="0" smtClean="0"/>
              <a:t>7%</a:t>
            </a:r>
            <a:endParaRPr lang="es-PR" sz="2000" dirty="0"/>
          </a:p>
        </p:txBody>
      </p:sp>
      <p:sp>
        <p:nvSpPr>
          <p:cNvPr id="18" name="17 CuadroTexto"/>
          <p:cNvSpPr txBox="1"/>
          <p:nvPr/>
        </p:nvSpPr>
        <p:spPr>
          <a:xfrm>
            <a:off x="3131840" y="5795972"/>
            <a:ext cx="720080" cy="400110"/>
          </a:xfrm>
          <a:prstGeom prst="rect">
            <a:avLst/>
          </a:prstGeom>
          <a:noFill/>
        </p:spPr>
        <p:txBody>
          <a:bodyPr wrap="square" rtlCol="0">
            <a:spAutoFit/>
          </a:bodyPr>
          <a:lstStyle/>
          <a:p>
            <a:r>
              <a:rPr lang="es-ES_tradnl" sz="2000" dirty="0" smtClean="0"/>
              <a:t>57%</a:t>
            </a:r>
            <a:endParaRPr lang="es-PR" sz="2000" dirty="0"/>
          </a:p>
        </p:txBody>
      </p:sp>
      <p:sp>
        <p:nvSpPr>
          <p:cNvPr id="19" name="18 Elipse"/>
          <p:cNvSpPr/>
          <p:nvPr/>
        </p:nvSpPr>
        <p:spPr>
          <a:xfrm>
            <a:off x="4067944" y="4797152"/>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0" name="19 Elipse"/>
          <p:cNvSpPr/>
          <p:nvPr/>
        </p:nvSpPr>
        <p:spPr>
          <a:xfrm>
            <a:off x="4499992" y="522920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1" name="20 Elipse"/>
          <p:cNvSpPr/>
          <p:nvPr/>
        </p:nvSpPr>
        <p:spPr>
          <a:xfrm>
            <a:off x="4932040" y="522920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7" name="26 Forma libre"/>
          <p:cNvSpPr/>
          <p:nvPr/>
        </p:nvSpPr>
        <p:spPr>
          <a:xfrm>
            <a:off x="4479324" y="5589240"/>
            <a:ext cx="668740" cy="166047"/>
          </a:xfrm>
          <a:custGeom>
            <a:avLst/>
            <a:gdLst>
              <a:gd name="connsiteX0" fmla="*/ 0 w 668740"/>
              <a:gd name="connsiteY0" fmla="*/ 152400 h 166047"/>
              <a:gd name="connsiteX1" fmla="*/ 327546 w 668740"/>
              <a:gd name="connsiteY1" fmla="*/ 2274 h 166047"/>
              <a:gd name="connsiteX2" fmla="*/ 668740 w 668740"/>
              <a:gd name="connsiteY2" fmla="*/ 166047 h 166047"/>
            </a:gdLst>
            <a:ahLst/>
            <a:cxnLst>
              <a:cxn ang="0">
                <a:pos x="connsiteX0" y="connsiteY0"/>
              </a:cxn>
              <a:cxn ang="0">
                <a:pos x="connsiteX1" y="connsiteY1"/>
              </a:cxn>
              <a:cxn ang="0">
                <a:pos x="connsiteX2" y="connsiteY2"/>
              </a:cxn>
            </a:cxnLst>
            <a:rect l="l" t="t" r="r" b="b"/>
            <a:pathLst>
              <a:path w="668740" h="166047">
                <a:moveTo>
                  <a:pt x="0" y="152400"/>
                </a:moveTo>
                <a:cubicBezTo>
                  <a:pt x="108044" y="76200"/>
                  <a:pt x="216089" y="0"/>
                  <a:pt x="327546" y="2274"/>
                </a:cubicBezTo>
                <a:cubicBezTo>
                  <a:pt x="439003" y="4548"/>
                  <a:pt x="611874" y="109181"/>
                  <a:pt x="668740" y="166047"/>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r"/>
            <a:r>
              <a:rPr lang="es-ES_tradnl" dirty="0" smtClean="0"/>
              <a:t>Análisis y resultados</a:t>
            </a:r>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25</a:t>
            </a:fld>
            <a:endParaRPr lang="es-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8" name="7 Gráfico"/>
          <p:cNvGraphicFramePr/>
          <p:nvPr/>
        </p:nvGraphicFramePr>
        <p:xfrm>
          <a:off x="179512" y="1196752"/>
          <a:ext cx="4730503" cy="2352499"/>
        </p:xfrm>
        <a:graphic>
          <a:graphicData uri="http://schemas.openxmlformats.org/drawingml/2006/chart">
            <c:chart xmlns:c="http://schemas.openxmlformats.org/drawingml/2006/chart" xmlns:r="http://schemas.openxmlformats.org/officeDocument/2006/relationships" r:id="rId3"/>
          </a:graphicData>
        </a:graphic>
      </p:graphicFrame>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11" name="10 Gráfico"/>
          <p:cNvGraphicFramePr/>
          <p:nvPr/>
        </p:nvGraphicFramePr>
        <p:xfrm>
          <a:off x="0" y="3717032"/>
          <a:ext cx="4569435" cy="2352583"/>
        </p:xfrm>
        <a:graphic>
          <a:graphicData uri="http://schemas.openxmlformats.org/drawingml/2006/chart">
            <c:chart xmlns:c="http://schemas.openxmlformats.org/drawingml/2006/chart" xmlns:r="http://schemas.openxmlformats.org/officeDocument/2006/relationships" r:id="rId4"/>
          </a:graphicData>
        </a:graphic>
      </p:graphicFrame>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14" name="13 Gráfico"/>
          <p:cNvGraphicFramePr/>
          <p:nvPr/>
        </p:nvGraphicFramePr>
        <p:xfrm>
          <a:off x="4427984" y="1268760"/>
          <a:ext cx="4570705" cy="2175029"/>
        </p:xfrm>
        <a:graphic>
          <a:graphicData uri="http://schemas.openxmlformats.org/drawingml/2006/chart">
            <c:chart xmlns:c="http://schemas.openxmlformats.org/drawingml/2006/chart" xmlns:r="http://schemas.openxmlformats.org/officeDocument/2006/relationships" r:id="rId5"/>
          </a:graphicData>
        </a:graphic>
      </p:graphicFrame>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17" name="16 Gráfico"/>
          <p:cNvGraphicFramePr/>
          <p:nvPr/>
        </p:nvGraphicFramePr>
        <p:xfrm>
          <a:off x="4355976" y="3789040"/>
          <a:ext cx="4565625" cy="2157273"/>
        </p:xfrm>
        <a:graphic>
          <a:graphicData uri="http://schemas.openxmlformats.org/drawingml/2006/chart">
            <c:chart xmlns:c="http://schemas.openxmlformats.org/drawingml/2006/chart" xmlns:r="http://schemas.openxmlformats.org/officeDocument/2006/relationships" r:id="rId6"/>
          </a:graphicData>
        </a:graphic>
      </p:graphicFrame>
      <p:sp>
        <p:nvSpPr>
          <p:cNvPr id="19" name="18 Elipse"/>
          <p:cNvSpPr/>
          <p:nvPr/>
        </p:nvSpPr>
        <p:spPr>
          <a:xfrm>
            <a:off x="1331640" y="2708920"/>
            <a:ext cx="864096"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0" name="19 Elipse"/>
          <p:cNvSpPr/>
          <p:nvPr/>
        </p:nvSpPr>
        <p:spPr>
          <a:xfrm>
            <a:off x="1763688" y="3140968"/>
            <a:ext cx="432048"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1" name="20 Elipse"/>
          <p:cNvSpPr/>
          <p:nvPr/>
        </p:nvSpPr>
        <p:spPr>
          <a:xfrm>
            <a:off x="6012160" y="2636912"/>
            <a:ext cx="432048"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2" name="21 Elipse"/>
          <p:cNvSpPr/>
          <p:nvPr/>
        </p:nvSpPr>
        <p:spPr>
          <a:xfrm>
            <a:off x="5580112" y="2852936"/>
            <a:ext cx="864096"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3" name="22 Estrella de 5 puntas"/>
          <p:cNvSpPr/>
          <p:nvPr/>
        </p:nvSpPr>
        <p:spPr>
          <a:xfrm>
            <a:off x="899592" y="2276872"/>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4" name="23 Estrella de 5 puntas"/>
          <p:cNvSpPr/>
          <p:nvPr/>
        </p:nvSpPr>
        <p:spPr>
          <a:xfrm>
            <a:off x="179512" y="2492896"/>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5" name="24 Estrella de 5 puntas"/>
          <p:cNvSpPr/>
          <p:nvPr/>
        </p:nvSpPr>
        <p:spPr>
          <a:xfrm>
            <a:off x="5220072" y="2276872"/>
            <a:ext cx="144016"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6" name="25 Elipse"/>
          <p:cNvSpPr/>
          <p:nvPr/>
        </p:nvSpPr>
        <p:spPr>
          <a:xfrm>
            <a:off x="1043608" y="5661248"/>
            <a:ext cx="1080120"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27" name="26 Elipse"/>
          <p:cNvSpPr/>
          <p:nvPr/>
        </p:nvSpPr>
        <p:spPr>
          <a:xfrm>
            <a:off x="5652120" y="5373216"/>
            <a:ext cx="864096" cy="216024"/>
          </a:xfrm>
          <a:prstGeom prst="ellipse">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r"/>
            <a:r>
              <a:rPr lang="es-ES_tradnl" dirty="0" smtClean="0"/>
              <a:t>Análisis de resultados</a:t>
            </a:r>
            <a:endParaRPr lang="es-PR" dirty="0"/>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26</a:t>
            </a:fld>
            <a:endParaRPr lang="es-PR"/>
          </a:p>
        </p:txBody>
      </p:sp>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8" name="7 Gráfico"/>
          <p:cNvGraphicFramePr/>
          <p:nvPr/>
        </p:nvGraphicFramePr>
        <p:xfrm>
          <a:off x="1" y="836712"/>
          <a:ext cx="4860031"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563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11" name="10 Gráfico"/>
          <p:cNvGraphicFramePr/>
          <p:nvPr/>
        </p:nvGraphicFramePr>
        <p:xfrm>
          <a:off x="4499992" y="836712"/>
          <a:ext cx="4320480"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563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graphicFrame>
        <p:nvGraphicFramePr>
          <p:cNvPr id="14" name="13 Gráfico"/>
          <p:cNvGraphicFramePr/>
          <p:nvPr/>
        </p:nvGraphicFramePr>
        <p:xfrm>
          <a:off x="179512" y="3573016"/>
          <a:ext cx="4572000" cy="288032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C05394"/>
          <p:cNvPicPr>
            <a:picLocks noChangeAspect="1" noChangeArrowheads="1"/>
          </p:cNvPicPr>
          <p:nvPr/>
        </p:nvPicPr>
        <p:blipFill>
          <a:blip r:embed="rId3" cstate="print"/>
          <a:srcRect l="12317" t="16614" r="15225" b="14363"/>
          <a:stretch>
            <a:fillRect/>
          </a:stretch>
        </p:blipFill>
        <p:spPr bwMode="auto">
          <a:xfrm>
            <a:off x="251520" y="4875641"/>
            <a:ext cx="2500337" cy="1793719"/>
          </a:xfrm>
          <a:prstGeom prst="rect">
            <a:avLst/>
          </a:prstGeom>
          <a:ln>
            <a:noFill/>
          </a:ln>
          <a:effectLst>
            <a:softEdge rad="112500"/>
          </a:effectLst>
        </p:spPr>
      </p:pic>
      <p:pic>
        <p:nvPicPr>
          <p:cNvPr id="1027" name="Picture 3" descr="DSC05299"/>
          <p:cNvPicPr>
            <a:picLocks noChangeAspect="1" noChangeArrowheads="1"/>
          </p:cNvPicPr>
          <p:nvPr/>
        </p:nvPicPr>
        <p:blipFill>
          <a:blip r:embed="rId4" cstate="print"/>
          <a:srcRect/>
          <a:stretch>
            <a:fillRect/>
          </a:stretch>
        </p:blipFill>
        <p:spPr bwMode="auto">
          <a:xfrm>
            <a:off x="5652120" y="4797152"/>
            <a:ext cx="2513466" cy="1802248"/>
          </a:xfrm>
          <a:prstGeom prst="rect">
            <a:avLst/>
          </a:prstGeom>
          <a:ln>
            <a:noFill/>
          </a:ln>
          <a:effectLst>
            <a:softEdge rad="112500"/>
          </a:effectLst>
        </p:spPr>
      </p:pic>
      <p:pic>
        <p:nvPicPr>
          <p:cNvPr id="3" name="Picture 2" descr="C:\disc d\MAESTRIA\Tesis\carros publicos\Desarrollo\Cap 1\Fotos Tesis\DSC05181.JPG"/>
          <p:cNvPicPr>
            <a:picLocks noChangeAspect="1" noChangeArrowheads="1"/>
          </p:cNvPicPr>
          <p:nvPr/>
        </p:nvPicPr>
        <p:blipFill>
          <a:blip r:embed="rId5" cstate="print"/>
          <a:srcRect l="19370" t="16707" b="13559"/>
          <a:stretch>
            <a:fillRect/>
          </a:stretch>
        </p:blipFill>
        <p:spPr bwMode="auto">
          <a:xfrm>
            <a:off x="3131840" y="4857760"/>
            <a:ext cx="2254649" cy="1739592"/>
          </a:xfrm>
          <a:prstGeom prst="rect">
            <a:avLst/>
          </a:prstGeom>
          <a:ln>
            <a:noFill/>
          </a:ln>
          <a:effectLst>
            <a:softEdge rad="112500"/>
          </a:effectLst>
        </p:spPr>
      </p:pic>
      <p:sp>
        <p:nvSpPr>
          <p:cNvPr id="32" name="31 Marcador de fecha"/>
          <p:cNvSpPr>
            <a:spLocks noGrp="1"/>
          </p:cNvSpPr>
          <p:nvPr>
            <p:ph type="dt" sz="half" idx="14"/>
          </p:nvPr>
        </p:nvSpPr>
        <p:spPr/>
        <p:txBody>
          <a:bodyPr/>
          <a:lstStyle/>
          <a:p>
            <a:fld id="{11DEE6C0-6326-4039-9D43-FE845491D6D6}" type="datetime1">
              <a:rPr lang="es-PR" smtClean="0"/>
              <a:pPr/>
              <a:t>12/08/2010</a:t>
            </a:fld>
            <a:endParaRPr lang="es-PR" dirty="0"/>
          </a:p>
        </p:txBody>
      </p:sp>
      <p:sp>
        <p:nvSpPr>
          <p:cNvPr id="33" name="32 Marcador de número de diapositiva"/>
          <p:cNvSpPr>
            <a:spLocks noGrp="1"/>
          </p:cNvSpPr>
          <p:nvPr>
            <p:ph type="sldNum" sz="quarter" idx="15"/>
          </p:nvPr>
        </p:nvSpPr>
        <p:spPr/>
        <p:txBody>
          <a:bodyPr/>
          <a:lstStyle/>
          <a:p>
            <a:fld id="{63582FC0-BAFA-4170-A153-6524A67E62A4}" type="slidenum">
              <a:rPr lang="es-PR" smtClean="0"/>
              <a:pPr/>
              <a:t>3</a:t>
            </a:fld>
            <a:endParaRPr lang="es-PR" dirty="0"/>
          </a:p>
        </p:txBody>
      </p:sp>
      <p:sp>
        <p:nvSpPr>
          <p:cNvPr id="34" name="33 Marcador de pie de página"/>
          <p:cNvSpPr>
            <a:spLocks noGrp="1"/>
          </p:cNvSpPr>
          <p:nvPr>
            <p:ph type="ftr" sz="quarter" idx="16"/>
          </p:nvPr>
        </p:nvSpPr>
        <p:spPr/>
        <p:txBody>
          <a:bodyPr/>
          <a:lstStyle/>
          <a:p>
            <a:r>
              <a:rPr lang="es-ES_tradnl" smtClean="0"/>
              <a:t>Carlos Calero</a:t>
            </a:r>
            <a:endParaRPr lang="es-PR" dirty="0"/>
          </a:p>
        </p:txBody>
      </p:sp>
      <p:sp>
        <p:nvSpPr>
          <p:cNvPr id="37" name="36 Rectángulo"/>
          <p:cNvSpPr/>
          <p:nvPr/>
        </p:nvSpPr>
        <p:spPr>
          <a:xfrm>
            <a:off x="3643307" y="1038509"/>
            <a:ext cx="1928826" cy="461665"/>
          </a:xfrm>
          <a:prstGeom prst="rect">
            <a:avLst/>
          </a:prstGeom>
          <a:noFill/>
          <a:ln w="15875">
            <a:solidFill>
              <a:schemeClr val="tx2"/>
            </a:solidFill>
            <a:prstDash val="sysDash"/>
          </a:ln>
        </p:spPr>
        <p:txBody>
          <a:bodyPr wrap="square" lIns="91440" tIns="45720" rIns="91440" bIns="45720">
            <a:spAutoFit/>
          </a:bodyPr>
          <a:lstStyle/>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DTOP/CSP</a:t>
            </a:r>
            <a:endParaRPr lang="es-E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42 Rectángulo"/>
          <p:cNvSpPr/>
          <p:nvPr/>
        </p:nvSpPr>
        <p:spPr>
          <a:xfrm>
            <a:off x="7126135" y="3395964"/>
            <a:ext cx="898003" cy="400110"/>
          </a:xfrm>
          <a:prstGeom prst="rect">
            <a:avLst/>
          </a:prstGeom>
          <a:noFill/>
          <a:ln w="15875">
            <a:solidFill>
              <a:schemeClr val="tx2"/>
            </a:solidFill>
            <a:prstDash val="sysDash"/>
          </a:ln>
        </p:spPr>
        <p:txBody>
          <a:bodyPr wrap="none" lIns="91440" tIns="45720" rIns="91440" bIns="45720">
            <a:spAutoFit/>
          </a:bodyPr>
          <a:lstStyle/>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Línea</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44 Rectángulo"/>
          <p:cNvSpPr/>
          <p:nvPr/>
        </p:nvSpPr>
        <p:spPr>
          <a:xfrm>
            <a:off x="2704289" y="3395964"/>
            <a:ext cx="1519968" cy="400110"/>
          </a:xfrm>
          <a:prstGeom prst="rect">
            <a:avLst/>
          </a:prstGeom>
          <a:noFill/>
          <a:ln w="15875">
            <a:solidFill>
              <a:schemeClr val="tx2"/>
            </a:solidFill>
            <a:prstDash val="sysDash"/>
          </a:ln>
        </p:spPr>
        <p:txBody>
          <a:bodyPr wrap="non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Rutas fijas</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46 Rectángulo"/>
          <p:cNvSpPr/>
          <p:nvPr/>
        </p:nvSpPr>
        <p:spPr>
          <a:xfrm>
            <a:off x="4847429" y="3395964"/>
            <a:ext cx="1519968" cy="400110"/>
          </a:xfrm>
          <a:prstGeom prst="rect">
            <a:avLst/>
          </a:prstGeom>
          <a:noFill/>
          <a:ln w="15875">
            <a:solidFill>
              <a:schemeClr val="tx2"/>
            </a:solidFill>
            <a:prstDash val="sysDash"/>
          </a:ln>
        </p:spPr>
        <p:txBody>
          <a:bodyPr wrap="non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Rutas fijas</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76" name="75 Grupo"/>
          <p:cNvGrpSpPr/>
          <p:nvPr/>
        </p:nvGrpSpPr>
        <p:grpSpPr>
          <a:xfrm>
            <a:off x="3474001" y="1500174"/>
            <a:ext cx="2207271" cy="795702"/>
            <a:chOff x="3474001" y="1500173"/>
            <a:chExt cx="2207271" cy="795702"/>
          </a:xfrm>
        </p:grpSpPr>
        <p:sp>
          <p:nvSpPr>
            <p:cNvPr id="40" name="39 Rectángulo"/>
            <p:cNvSpPr/>
            <p:nvPr/>
          </p:nvSpPr>
          <p:spPr>
            <a:xfrm>
              <a:off x="3474001" y="1895765"/>
              <a:ext cx="2207271" cy="400110"/>
            </a:xfrm>
            <a:prstGeom prst="rect">
              <a:avLst/>
            </a:prstGeom>
            <a:noFill/>
            <a:ln w="15875">
              <a:solidFill>
                <a:schemeClr val="tx2"/>
              </a:solidFill>
              <a:prstDash val="sysDash"/>
            </a:ln>
          </p:spPr>
          <p:txBody>
            <a:bodyPr wrap="non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Carros Públicos</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4" name="53 Conector recto de flecha"/>
            <p:cNvCxnSpPr>
              <a:endCxn id="40" idx="0"/>
            </p:cNvCxnSpPr>
            <p:nvPr/>
          </p:nvCxnSpPr>
          <p:spPr>
            <a:xfrm rot="16200000" flipH="1">
              <a:off x="4377816" y="1695944"/>
              <a:ext cx="395592" cy="4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1" name="40 Rectángulo"/>
          <p:cNvSpPr/>
          <p:nvPr/>
        </p:nvSpPr>
        <p:spPr>
          <a:xfrm>
            <a:off x="1976090" y="2610146"/>
            <a:ext cx="1002122" cy="400110"/>
          </a:xfrm>
          <a:prstGeom prst="rect">
            <a:avLst/>
          </a:prstGeom>
          <a:noFill/>
          <a:ln w="15875">
            <a:solidFill>
              <a:schemeClr val="tx2"/>
            </a:solidFill>
            <a:prstDash val="sysDash"/>
          </a:ln>
        </p:spPr>
        <p:txBody>
          <a:bodyPr wrap="squar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Local</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7" name="56 Conector angular"/>
          <p:cNvCxnSpPr>
            <a:stCxn id="40" idx="2"/>
            <a:endCxn id="41" idx="0"/>
          </p:cNvCxnSpPr>
          <p:nvPr/>
        </p:nvCxnSpPr>
        <p:spPr>
          <a:xfrm rot="5400000">
            <a:off x="3370259" y="1402768"/>
            <a:ext cx="314270" cy="210048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0" name="49 Grupo"/>
          <p:cNvGrpSpPr/>
          <p:nvPr/>
        </p:nvGrpSpPr>
        <p:grpSpPr>
          <a:xfrm>
            <a:off x="4577636" y="2295876"/>
            <a:ext cx="2653440" cy="714380"/>
            <a:chOff x="4577636" y="2295876"/>
            <a:chExt cx="2653440" cy="714380"/>
          </a:xfrm>
        </p:grpSpPr>
        <p:sp>
          <p:nvSpPr>
            <p:cNvPr id="42" name="41 Rectángulo"/>
            <p:cNvSpPr/>
            <p:nvPr/>
          </p:nvSpPr>
          <p:spPr>
            <a:xfrm>
              <a:off x="5911484" y="2610146"/>
              <a:ext cx="1319592" cy="400110"/>
            </a:xfrm>
            <a:prstGeom prst="rect">
              <a:avLst/>
            </a:prstGeom>
            <a:noFill/>
            <a:ln w="15875">
              <a:solidFill>
                <a:schemeClr val="tx2"/>
              </a:solidFill>
              <a:prstDash val="sysDash"/>
            </a:ln>
          </p:spPr>
          <p:txBody>
            <a:bodyPr wrap="none" lIns="91440" tIns="45720" rIns="91440" bIns="45720">
              <a:spAutoFit/>
            </a:bodyPr>
            <a:lstStyle/>
            <a:p>
              <a:pPr algn="ct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Regional</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9" name="58 Conector angular"/>
            <p:cNvCxnSpPr>
              <a:stCxn id="40" idx="2"/>
              <a:endCxn id="42" idx="0"/>
            </p:cNvCxnSpPr>
            <p:nvPr/>
          </p:nvCxnSpPr>
          <p:spPr>
            <a:xfrm rot="16200000" flipH="1">
              <a:off x="5417323" y="1456189"/>
              <a:ext cx="314270" cy="199364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1" name="60 Conector angular"/>
          <p:cNvCxnSpPr>
            <a:stCxn id="41" idx="2"/>
            <a:endCxn id="45" idx="0"/>
          </p:cNvCxnSpPr>
          <p:nvPr/>
        </p:nvCxnSpPr>
        <p:spPr>
          <a:xfrm rot="16200000" flipH="1">
            <a:off x="2777858" y="2709549"/>
            <a:ext cx="385708" cy="98712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45 Rectángulo"/>
          <p:cNvSpPr/>
          <p:nvPr/>
        </p:nvSpPr>
        <p:spPr>
          <a:xfrm>
            <a:off x="890245" y="3395963"/>
            <a:ext cx="1221808" cy="400110"/>
          </a:xfrm>
          <a:prstGeom prst="rect">
            <a:avLst/>
          </a:prstGeom>
          <a:noFill/>
          <a:ln w="15875">
            <a:solidFill>
              <a:schemeClr val="tx2"/>
            </a:solidFill>
            <a:prstDash val="sysDash"/>
          </a:ln>
        </p:spPr>
        <p:txBody>
          <a:bodyPr wrap="none" lIns="91440" tIns="45720" rIns="91440" bIns="45720">
            <a:spAutoFit/>
          </a:bodyPr>
          <a:lstStyle/>
          <a:p>
            <a:pPr algn="ct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Urbanos</a:t>
            </a:r>
            <a:endParaRPr lang="es-E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63" name="62 Conector angular"/>
          <p:cNvCxnSpPr>
            <a:stCxn id="41" idx="2"/>
            <a:endCxn id="46" idx="0"/>
          </p:cNvCxnSpPr>
          <p:nvPr/>
        </p:nvCxnSpPr>
        <p:spPr>
          <a:xfrm rot="5400000">
            <a:off x="1796297" y="2715108"/>
            <a:ext cx="385707" cy="97600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64 Conector angular"/>
          <p:cNvCxnSpPr>
            <a:endCxn id="47" idx="0"/>
          </p:cNvCxnSpPr>
          <p:nvPr/>
        </p:nvCxnSpPr>
        <p:spPr>
          <a:xfrm rot="5400000">
            <a:off x="5896493" y="2721177"/>
            <a:ext cx="385708" cy="9638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angular"/>
          <p:cNvCxnSpPr>
            <a:endCxn id="43" idx="0"/>
          </p:cNvCxnSpPr>
          <p:nvPr/>
        </p:nvCxnSpPr>
        <p:spPr>
          <a:xfrm rot="16200000" flipH="1">
            <a:off x="6880354" y="2701181"/>
            <a:ext cx="385708" cy="10038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1 Título"/>
          <p:cNvSpPr>
            <a:spLocks noGrp="1"/>
          </p:cNvSpPr>
          <p:nvPr>
            <p:ph type="title"/>
          </p:nvPr>
        </p:nvSpPr>
        <p:spPr>
          <a:xfrm>
            <a:off x="961256" y="-27384"/>
            <a:ext cx="8363272" cy="724942"/>
          </a:xfrm>
        </p:spPr>
        <p:txBody>
          <a:bodyPr>
            <a:normAutofit fontScale="90000"/>
          </a:bodyPr>
          <a:lstStyle/>
          <a:p>
            <a:r>
              <a:rPr lang="es-CO" sz="4000" dirty="0" smtClean="0">
                <a:latin typeface="Calibri" pitchFamily="34" charset="0"/>
              </a:rPr>
              <a:t>Descripción del sistema de Carros Públicos</a:t>
            </a:r>
            <a:endParaRPr lang="es-P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0"/>
            <a:ext cx="8229600" cy="642918"/>
          </a:xfrm>
        </p:spPr>
        <p:txBody>
          <a:bodyPr>
            <a:normAutofit fontScale="90000"/>
          </a:bodyPr>
          <a:lstStyle/>
          <a:p>
            <a:r>
              <a:rPr lang="es-ES_tradnl" sz="4000" dirty="0" smtClean="0"/>
              <a:t>Descripción del Problema</a:t>
            </a:r>
            <a:endParaRPr lang="es-PR" sz="4000" dirty="0"/>
          </a:p>
        </p:txBody>
      </p:sp>
      <p:sp>
        <p:nvSpPr>
          <p:cNvPr id="7" name="6 Marcador de fecha"/>
          <p:cNvSpPr>
            <a:spLocks noGrp="1"/>
          </p:cNvSpPr>
          <p:nvPr>
            <p:ph type="dt" sz="half" idx="10"/>
          </p:nvPr>
        </p:nvSpPr>
        <p:spPr/>
        <p:txBody>
          <a:bodyPr/>
          <a:lstStyle/>
          <a:p>
            <a:fld id="{A48C1DC1-66E0-4BC5-B0C2-68A8B2239F77}" type="datetime1">
              <a:rPr lang="es-PR" smtClean="0"/>
              <a:pPr/>
              <a:t>12/08/2010</a:t>
            </a:fld>
            <a:endParaRPr lang="es-PR"/>
          </a:p>
        </p:txBody>
      </p:sp>
      <p:sp>
        <p:nvSpPr>
          <p:cNvPr id="8" name="7 Marcador de pie de página"/>
          <p:cNvSpPr>
            <a:spLocks noGrp="1"/>
          </p:cNvSpPr>
          <p:nvPr>
            <p:ph type="ftr" sz="quarter" idx="11"/>
          </p:nvPr>
        </p:nvSpPr>
        <p:spPr/>
        <p:txBody>
          <a:bodyPr/>
          <a:lstStyle/>
          <a:p>
            <a:r>
              <a:rPr lang="es-PR" smtClean="0"/>
              <a:t>Carlos Calero</a:t>
            </a:r>
            <a:endParaRPr lang="es-PR"/>
          </a:p>
        </p:txBody>
      </p:sp>
      <p:sp>
        <p:nvSpPr>
          <p:cNvPr id="9" name="8 Marcador de número de diapositiva"/>
          <p:cNvSpPr>
            <a:spLocks noGrp="1"/>
          </p:cNvSpPr>
          <p:nvPr>
            <p:ph type="sldNum" sz="quarter" idx="12"/>
          </p:nvPr>
        </p:nvSpPr>
        <p:spPr/>
        <p:txBody>
          <a:bodyPr/>
          <a:lstStyle/>
          <a:p>
            <a:fld id="{63582FC0-BAFA-4170-A153-6524A67E62A4}" type="slidenum">
              <a:rPr lang="es-PR" smtClean="0"/>
              <a:pPr/>
              <a:t>4</a:t>
            </a:fld>
            <a:endParaRPr lang="es-PR"/>
          </a:p>
        </p:txBody>
      </p:sp>
      <p:sp>
        <p:nvSpPr>
          <p:cNvPr id="5" name="4 Marcador de texto"/>
          <p:cNvSpPr>
            <a:spLocks noGrp="1"/>
          </p:cNvSpPr>
          <p:nvPr>
            <p:ph type="body" sz="quarter" idx="1"/>
          </p:nvPr>
        </p:nvSpPr>
        <p:spPr>
          <a:xfrm>
            <a:off x="571440" y="642918"/>
            <a:ext cx="8572560" cy="354010"/>
          </a:xfrm>
        </p:spPr>
        <p:txBody>
          <a:bodyPr>
            <a:normAutofit lnSpcReduction="10000"/>
          </a:bodyPr>
          <a:lstStyle/>
          <a:p>
            <a:r>
              <a:rPr lang="es-ES_tradnl" sz="1600" dirty="0" smtClean="0"/>
              <a:t>Disminución de patrocinio en el Sistema de Carros Públicos</a:t>
            </a:r>
            <a:endParaRPr lang="es-PR" sz="1600" dirty="0"/>
          </a:p>
        </p:txBody>
      </p:sp>
      <p:graphicFrame>
        <p:nvGraphicFramePr>
          <p:cNvPr id="10" name="9 Gráfico"/>
          <p:cNvGraphicFramePr/>
          <p:nvPr/>
        </p:nvGraphicFramePr>
        <p:xfrm>
          <a:off x="611560" y="2348880"/>
          <a:ext cx="7715304" cy="4157084"/>
        </p:xfrm>
        <a:graphic>
          <a:graphicData uri="http://schemas.openxmlformats.org/drawingml/2006/chart">
            <c:chart xmlns:c="http://schemas.openxmlformats.org/drawingml/2006/chart" xmlns:r="http://schemas.openxmlformats.org/officeDocument/2006/relationships" r:id="rId3"/>
          </a:graphicData>
        </a:graphic>
      </p:graphicFrame>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4" name="Picture 2"/>
          <p:cNvPicPr>
            <a:picLocks noChangeAspect="1" noChangeArrowheads="1"/>
          </p:cNvPicPr>
          <p:nvPr/>
        </p:nvPicPr>
        <p:blipFill>
          <a:blip r:embed="rId4" cstate="print"/>
          <a:srcRect l="21962" t="41992" r="48389" b="48242"/>
          <a:stretch>
            <a:fillRect/>
          </a:stretch>
        </p:blipFill>
        <p:spPr bwMode="auto">
          <a:xfrm>
            <a:off x="2411760" y="1628800"/>
            <a:ext cx="3857652"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10749880" cy="492376"/>
          </a:xfrm>
        </p:spPr>
        <p:txBody>
          <a:bodyPr vert="horz" anchor="b">
            <a:noAutofit/>
          </a:bodyPr>
          <a:lstStyle/>
          <a:p>
            <a:pPr marL="292100" lvl="0" indent="-292100">
              <a:defRPr/>
            </a:pPr>
            <a:r>
              <a:rPr lang="es-CO" sz="3200" dirty="0" smtClean="0"/>
              <a:t>Características del Parque Automotor</a:t>
            </a:r>
          </a:p>
        </p:txBody>
      </p:sp>
      <p:sp>
        <p:nvSpPr>
          <p:cNvPr id="4" name="3 Marcador de fecha"/>
          <p:cNvSpPr>
            <a:spLocks noGrp="1"/>
          </p:cNvSpPr>
          <p:nvPr>
            <p:ph type="dt" sz="half" idx="14"/>
          </p:nvPr>
        </p:nvSpPr>
        <p:spPr/>
        <p:txBody>
          <a:bodyPr/>
          <a:lstStyle/>
          <a:p>
            <a:fld id="{DA6ACEE1-6E75-4C07-8F28-1A5157DF5DDE}" type="datetime1">
              <a:rPr lang="es-CO" smtClean="0"/>
              <a:pPr/>
              <a:t>12/08/2010</a:t>
            </a:fld>
            <a:endParaRPr lang="es-CO"/>
          </a:p>
        </p:txBody>
      </p:sp>
      <p:sp>
        <p:nvSpPr>
          <p:cNvPr id="6" name="5 Marcador de número de diapositiva"/>
          <p:cNvSpPr>
            <a:spLocks noGrp="1"/>
          </p:cNvSpPr>
          <p:nvPr>
            <p:ph type="sldNum" sz="quarter" idx="15"/>
          </p:nvPr>
        </p:nvSpPr>
        <p:spPr/>
        <p:txBody>
          <a:bodyPr/>
          <a:lstStyle/>
          <a:p>
            <a:fld id="{63582FC0-BAFA-4170-A153-6524A67E62A4}" type="slidenum">
              <a:rPr lang="es-CO" smtClean="0"/>
              <a:pPr/>
              <a:t>5</a:t>
            </a:fld>
            <a:endParaRPr lang="es-CO"/>
          </a:p>
        </p:txBody>
      </p:sp>
      <p:sp>
        <p:nvSpPr>
          <p:cNvPr id="5" name="4 Marcador de pie de página"/>
          <p:cNvSpPr>
            <a:spLocks noGrp="1"/>
          </p:cNvSpPr>
          <p:nvPr>
            <p:ph type="ftr" sz="quarter" idx="16"/>
          </p:nvPr>
        </p:nvSpPr>
        <p:spPr/>
        <p:txBody>
          <a:bodyPr/>
          <a:lstStyle/>
          <a:p>
            <a:r>
              <a:rPr lang="es-CO" smtClean="0"/>
              <a:t>Carlos Calero</a:t>
            </a:r>
            <a:endParaRPr lang="es-CO"/>
          </a:p>
        </p:txBody>
      </p:sp>
      <p:sp>
        <p:nvSpPr>
          <p:cNvPr id="7" name="2 Marcador de texto"/>
          <p:cNvSpPr txBox="1">
            <a:spLocks/>
          </p:cNvSpPr>
          <p:nvPr/>
        </p:nvSpPr>
        <p:spPr>
          <a:xfrm>
            <a:off x="3243250" y="476672"/>
            <a:ext cx="4040188" cy="639762"/>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s-CO" sz="3200" b="0" i="0" u="none" strike="noStrike" kern="1200" cap="none" spc="0" normalizeH="0" baseline="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51520" y="1067194"/>
          <a:ext cx="6715172" cy="2214578"/>
        </p:xfrm>
        <a:graphic>
          <a:graphicData uri="http://schemas.openxmlformats.org/drawingml/2006/table">
            <a:tbl>
              <a:tblPr/>
              <a:tblGrid>
                <a:gridCol w="959270"/>
                <a:gridCol w="1065907"/>
                <a:gridCol w="1332410"/>
                <a:gridCol w="1119195"/>
                <a:gridCol w="1119195"/>
                <a:gridCol w="1119195"/>
              </a:tblGrid>
              <a:tr h="500189">
                <a:tc>
                  <a:txBody>
                    <a:bodyPr/>
                    <a:lstStyle/>
                    <a:p>
                      <a:pPr algn="l" fontAlgn="b"/>
                      <a:endParaRPr lang="es-PR" sz="1600" b="0" i="0" u="none" strike="noStrike" dirty="0">
                        <a:solidFill>
                          <a:schemeClr val="tx1"/>
                        </a:solidFill>
                        <a:latin typeface="Calibri"/>
                      </a:endParaRPr>
                    </a:p>
                  </a:txBody>
                  <a:tcPr marL="9525" marR="9525" marT="9525" marB="0" anchor="b">
                    <a:lnL>
                      <a:noFill/>
                    </a:lnL>
                    <a:lnR>
                      <a:noFill/>
                    </a:lnR>
                    <a:lnT>
                      <a:noFill/>
                    </a:lnT>
                    <a:lnB>
                      <a:noFill/>
                    </a:lnB>
                  </a:tcPr>
                </a:tc>
                <a:tc>
                  <a:txBody>
                    <a:bodyPr/>
                    <a:lstStyle/>
                    <a:p>
                      <a:pPr algn="l" fontAlgn="b"/>
                      <a:endParaRPr lang="es-PR" sz="1600" b="0" i="0" u="none" strike="noStrike" dirty="0">
                        <a:solidFill>
                          <a:schemeClr val="tx1"/>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PR" sz="1600" b="1" i="0" u="none" strike="noStrike" dirty="0">
                          <a:solidFill>
                            <a:schemeClr val="tx1"/>
                          </a:solidFill>
                          <a:latin typeface="Calibri"/>
                        </a:rPr>
                        <a:t>1986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R"/>
                    </a:p>
                  </a:txBody>
                  <a:tcPr/>
                </a:tc>
                <a:tc gridSpan="2">
                  <a:txBody>
                    <a:bodyPr/>
                    <a:lstStyle/>
                    <a:p>
                      <a:pPr algn="ctr" fontAlgn="b"/>
                      <a:r>
                        <a:rPr lang="es-PR" sz="1600" b="1" i="0" u="none" strike="noStrike">
                          <a:solidFill>
                            <a:schemeClr val="tx1"/>
                          </a:solidFill>
                          <a:latin typeface="Calibri"/>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R"/>
                    </a:p>
                  </a:txBody>
                  <a:tcPr/>
                </a:tc>
              </a:tr>
              <a:tr h="500189">
                <a:tc>
                  <a:txBody>
                    <a:bodyPr/>
                    <a:lstStyle/>
                    <a:p>
                      <a:pPr algn="l" fontAlgn="b"/>
                      <a:endParaRPr lang="es-PR" sz="1600" b="0" i="0" u="none" strike="noStrike" dirty="0">
                        <a:solidFill>
                          <a:schemeClr val="tx1"/>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PR" sz="1600" b="0" i="0" u="none" strike="noStrike">
                        <a:solidFill>
                          <a:schemeClr val="tx1"/>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dirty="0">
                          <a:solidFill>
                            <a:schemeClr val="tx1"/>
                          </a:solidFill>
                          <a:latin typeface="Calibri"/>
                        </a:rPr>
                        <a:t>Rutas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a:solidFill>
                            <a:schemeClr val="tx1"/>
                          </a:solidFill>
                          <a:latin typeface="Calibri"/>
                        </a:rPr>
                        <a:t>Vehículos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a:solidFill>
                            <a:schemeClr val="tx1"/>
                          </a:solidFill>
                          <a:latin typeface="Calibri"/>
                        </a:rPr>
                        <a:t>Rutas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a:solidFill>
                            <a:schemeClr val="tx1"/>
                          </a:solidFill>
                          <a:latin typeface="Calibri"/>
                        </a:rPr>
                        <a:t>Vehículos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550">
                <a:tc rowSpan="2">
                  <a:txBody>
                    <a:bodyPr/>
                    <a:lstStyle/>
                    <a:p>
                      <a:pPr algn="ctr" fontAlgn="b"/>
                      <a:r>
                        <a:rPr lang="es-PR" sz="1600" b="1" i="0" u="none" strike="noStrike">
                          <a:solidFill>
                            <a:schemeClr val="tx1"/>
                          </a:solidFill>
                          <a:latin typeface="Calibri"/>
                        </a:rPr>
                        <a:t>Local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a:solidFill>
                            <a:schemeClr val="tx1"/>
                          </a:solidFill>
                          <a:latin typeface="Calibri"/>
                        </a:rPr>
                        <a:t>Urbanos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dirty="0">
                          <a:solidFill>
                            <a:schemeClr val="tx1"/>
                          </a:solidFill>
                          <a:latin typeface="Calibri"/>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550">
                <a:tc vMerge="1">
                  <a:txBody>
                    <a:bodyPr/>
                    <a:lstStyle/>
                    <a:p>
                      <a:endParaRPr lang="es-PR"/>
                    </a:p>
                  </a:txBody>
                  <a:tcPr/>
                </a:tc>
                <a:tc>
                  <a:txBody>
                    <a:bodyPr/>
                    <a:lstStyle/>
                    <a:p>
                      <a:pPr algn="ctr" fontAlgn="b"/>
                      <a:r>
                        <a:rPr lang="es-PR" sz="1600" b="0" i="1" u="none" strike="noStrike">
                          <a:solidFill>
                            <a:schemeClr val="tx1"/>
                          </a:solidFill>
                          <a:latin typeface="Calibri"/>
                        </a:rPr>
                        <a:t>Rutas Fijas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dirty="0">
                          <a:solidFill>
                            <a:schemeClr val="tx1"/>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550">
                <a:tc rowSpan="2">
                  <a:txBody>
                    <a:bodyPr/>
                    <a:lstStyle/>
                    <a:p>
                      <a:pPr algn="ctr" fontAlgn="b"/>
                      <a:r>
                        <a:rPr lang="es-PR" sz="1600" b="1" i="0" u="none" strike="noStrike" dirty="0">
                          <a:solidFill>
                            <a:schemeClr val="tx1"/>
                          </a:solidFill>
                          <a:latin typeface="Calibri"/>
                        </a:rPr>
                        <a:t>Regional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1" u="none" strike="noStrike" dirty="0">
                          <a:solidFill>
                            <a:schemeClr val="tx1"/>
                          </a:solidFill>
                          <a:latin typeface="Calibri"/>
                        </a:rPr>
                        <a:t>Línea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dirty="0">
                          <a:solidFill>
                            <a:schemeClr val="tx1"/>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550">
                <a:tc vMerge="1">
                  <a:txBody>
                    <a:bodyPr/>
                    <a:lstStyle/>
                    <a:p>
                      <a:endParaRPr lang="es-PR"/>
                    </a:p>
                  </a:txBody>
                  <a:tcPr/>
                </a:tc>
                <a:tc>
                  <a:txBody>
                    <a:bodyPr/>
                    <a:lstStyle/>
                    <a:p>
                      <a:pPr algn="ctr" fontAlgn="b"/>
                      <a:r>
                        <a:rPr lang="es-PR" sz="1600" b="0" i="1" u="none" strike="noStrike" dirty="0">
                          <a:solidFill>
                            <a:schemeClr val="tx1"/>
                          </a:solidFill>
                          <a:latin typeface="Calibri"/>
                        </a:rPr>
                        <a:t>Rutas Fijas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a:solidFill>
                            <a:schemeClr val="tx1"/>
                          </a:solidFill>
                          <a:latin typeface="Calibri"/>
                        </a:rPr>
                        <a:t>246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dirty="0">
                          <a:solidFill>
                            <a:schemeClr val="tx1"/>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R" sz="1600" b="0" i="0" u="none" strike="noStrike" dirty="0">
                          <a:solidFill>
                            <a:schemeClr val="tx1"/>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899592" y="638566"/>
            <a:ext cx="6840760" cy="338554"/>
          </a:xfrm>
          <a:prstGeom prst="rect">
            <a:avLst/>
          </a:prstGeom>
          <a:noFill/>
        </p:spPr>
        <p:txBody>
          <a:bodyPr wrap="square" rtlCol="0">
            <a:spAutoFit/>
          </a:bodyPr>
          <a:lstStyle/>
          <a:p>
            <a:r>
              <a:rPr lang="es-CO" sz="1600" dirty="0" smtClean="0"/>
              <a:t>Comparación de la oferta del sistema de Carros Públicos en Mayagüez</a:t>
            </a:r>
            <a:endParaRPr lang="es-CO" sz="1600" dirty="0"/>
          </a:p>
        </p:txBody>
      </p:sp>
      <p:graphicFrame>
        <p:nvGraphicFramePr>
          <p:cNvPr id="10" name="9 Gráfico"/>
          <p:cNvGraphicFramePr/>
          <p:nvPr/>
        </p:nvGraphicFramePr>
        <p:xfrm>
          <a:off x="500034" y="3857604"/>
          <a:ext cx="7500990" cy="3000396"/>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Rectángulo redondeado"/>
          <p:cNvSpPr/>
          <p:nvPr/>
        </p:nvSpPr>
        <p:spPr>
          <a:xfrm>
            <a:off x="5932172" y="1638698"/>
            <a:ext cx="912164" cy="1643074"/>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Rectángulo redondeado"/>
          <p:cNvSpPr/>
          <p:nvPr/>
        </p:nvSpPr>
        <p:spPr>
          <a:xfrm>
            <a:off x="3635896" y="1638698"/>
            <a:ext cx="1072140" cy="1643074"/>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Rectángulo"/>
          <p:cNvSpPr/>
          <p:nvPr/>
        </p:nvSpPr>
        <p:spPr>
          <a:xfrm>
            <a:off x="3059832" y="3286725"/>
            <a:ext cx="444865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58% de reducción</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71462"/>
            <a:ext cx="8229600" cy="692150"/>
          </a:xfrm>
        </p:spPr>
        <p:txBody>
          <a:bodyPr>
            <a:normAutofit fontScale="90000"/>
          </a:bodyPr>
          <a:lstStyle/>
          <a:p>
            <a:r>
              <a:rPr lang="es-CO" sz="4000" dirty="0" smtClean="0"/>
              <a:t>Descripción del Problema</a:t>
            </a:r>
            <a:endParaRPr lang="es-CO" sz="4000" dirty="0"/>
          </a:p>
        </p:txBody>
      </p:sp>
      <p:sp>
        <p:nvSpPr>
          <p:cNvPr id="7" name="6 Marcador de fecha"/>
          <p:cNvSpPr>
            <a:spLocks noGrp="1"/>
          </p:cNvSpPr>
          <p:nvPr>
            <p:ph type="dt" sz="half" idx="10"/>
          </p:nvPr>
        </p:nvSpPr>
        <p:spPr/>
        <p:txBody>
          <a:bodyPr/>
          <a:lstStyle/>
          <a:p>
            <a:fld id="{A48C1DC1-66E0-4BC5-B0C2-68A8B2239F77}" type="datetime1">
              <a:rPr lang="es-CO" smtClean="0"/>
              <a:pPr/>
              <a:t>12/08/2010</a:t>
            </a:fld>
            <a:endParaRPr lang="es-CO"/>
          </a:p>
        </p:txBody>
      </p:sp>
      <p:sp>
        <p:nvSpPr>
          <p:cNvPr id="8" name="7 Marcador de pie de página"/>
          <p:cNvSpPr>
            <a:spLocks noGrp="1"/>
          </p:cNvSpPr>
          <p:nvPr>
            <p:ph type="ftr" sz="quarter" idx="11"/>
          </p:nvPr>
        </p:nvSpPr>
        <p:spPr/>
        <p:txBody>
          <a:bodyPr/>
          <a:lstStyle/>
          <a:p>
            <a:r>
              <a:rPr lang="es-CO" smtClean="0"/>
              <a:t>Carlos Calero</a:t>
            </a:r>
            <a:endParaRPr lang="es-CO"/>
          </a:p>
        </p:txBody>
      </p:sp>
      <p:sp>
        <p:nvSpPr>
          <p:cNvPr id="9" name="8 Marcador de número de diapositiva"/>
          <p:cNvSpPr>
            <a:spLocks noGrp="1"/>
          </p:cNvSpPr>
          <p:nvPr>
            <p:ph type="sldNum" sz="quarter" idx="12"/>
          </p:nvPr>
        </p:nvSpPr>
        <p:spPr/>
        <p:txBody>
          <a:bodyPr/>
          <a:lstStyle/>
          <a:p>
            <a:fld id="{63582FC0-BAFA-4170-A153-6524A67E62A4}" type="slidenum">
              <a:rPr lang="es-CO" smtClean="0"/>
              <a:pPr/>
              <a:t>6</a:t>
            </a:fld>
            <a:endParaRPr lang="es-CO"/>
          </a:p>
        </p:txBody>
      </p:sp>
      <p:sp>
        <p:nvSpPr>
          <p:cNvPr id="4" name="3 Marcador de contenido"/>
          <p:cNvSpPr>
            <a:spLocks noGrp="1"/>
          </p:cNvSpPr>
          <p:nvPr>
            <p:ph sz="quarter" idx="2"/>
          </p:nvPr>
        </p:nvSpPr>
        <p:spPr>
          <a:xfrm>
            <a:off x="467544" y="5035656"/>
            <a:ext cx="7961538" cy="1556792"/>
          </a:xfrm>
        </p:spPr>
        <p:txBody>
          <a:bodyPr>
            <a:normAutofit fontScale="85000" lnSpcReduction="20000"/>
          </a:bodyPr>
          <a:lstStyle/>
          <a:p>
            <a:r>
              <a:rPr lang="es-CO" sz="2200" dirty="0" smtClean="0"/>
              <a:t>La disminución de patrocinio en el sistema de Carros Públicos puede estar asociada a la disminución de calidad de servicio en el sistema.  </a:t>
            </a:r>
          </a:p>
          <a:p>
            <a:pPr>
              <a:buNone/>
            </a:pPr>
            <a:r>
              <a:rPr lang="es-CO" dirty="0" smtClean="0"/>
              <a:t>	</a:t>
            </a:r>
          </a:p>
          <a:p>
            <a:pPr>
              <a:buNone/>
            </a:pPr>
            <a:r>
              <a:rPr lang="es-CO" dirty="0" smtClean="0"/>
              <a:t>	</a:t>
            </a:r>
          </a:p>
        </p:txBody>
      </p:sp>
      <p:sp>
        <p:nvSpPr>
          <p:cNvPr id="3" name="2 Marcador de texto"/>
          <p:cNvSpPr>
            <a:spLocks noGrp="1"/>
          </p:cNvSpPr>
          <p:nvPr>
            <p:ph type="body" sz="quarter" idx="1"/>
          </p:nvPr>
        </p:nvSpPr>
        <p:spPr>
          <a:xfrm>
            <a:off x="755576" y="4315576"/>
            <a:ext cx="4040188" cy="639762"/>
          </a:xfrm>
        </p:spPr>
        <p:txBody>
          <a:bodyPr/>
          <a:lstStyle/>
          <a:p>
            <a:r>
              <a:rPr lang="es-CO" dirty="0" smtClean="0"/>
              <a:t>Hipótesis</a:t>
            </a:r>
            <a:endParaRPr lang="es-CO" dirty="0"/>
          </a:p>
        </p:txBody>
      </p:sp>
      <p:graphicFrame>
        <p:nvGraphicFramePr>
          <p:cNvPr id="10" name="9 Gráfico"/>
          <p:cNvGraphicFramePr/>
          <p:nvPr/>
        </p:nvGraphicFramePr>
        <p:xfrm>
          <a:off x="4572000" y="980729"/>
          <a:ext cx="3923928" cy="32628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nvGraphicFramePr>
        <p:xfrm>
          <a:off x="0" y="980728"/>
          <a:ext cx="4427984" cy="319083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66 Rectángulo"/>
          <p:cNvSpPr/>
          <p:nvPr/>
        </p:nvSpPr>
        <p:spPr>
          <a:xfrm>
            <a:off x="1763688" y="2276872"/>
            <a:ext cx="2592288" cy="1728192"/>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34" name="33 Marcador de fecha"/>
          <p:cNvSpPr>
            <a:spLocks noGrp="1"/>
          </p:cNvSpPr>
          <p:nvPr>
            <p:ph type="dt" sz="half" idx="10"/>
          </p:nvPr>
        </p:nvSpPr>
        <p:spPr/>
        <p:txBody>
          <a:bodyPr/>
          <a:lstStyle/>
          <a:p>
            <a:fld id="{1DB48560-9F81-47AA-902D-3D51C34F85CD}" type="datetime1">
              <a:rPr lang="es-PR" smtClean="0"/>
              <a:pPr/>
              <a:t>12/08/2010</a:t>
            </a:fld>
            <a:endParaRPr lang="es-PR"/>
          </a:p>
        </p:txBody>
      </p:sp>
      <p:sp>
        <p:nvSpPr>
          <p:cNvPr id="36" name="35 Marcador de pie de página"/>
          <p:cNvSpPr>
            <a:spLocks noGrp="1"/>
          </p:cNvSpPr>
          <p:nvPr>
            <p:ph type="ftr" sz="quarter" idx="11"/>
          </p:nvPr>
        </p:nvSpPr>
        <p:spPr/>
        <p:txBody>
          <a:bodyPr/>
          <a:lstStyle/>
          <a:p>
            <a:r>
              <a:rPr lang="es-PR" dirty="0" smtClean="0"/>
              <a:t>Carlos Calero</a:t>
            </a:r>
            <a:endParaRPr lang="es-PR" dirty="0"/>
          </a:p>
        </p:txBody>
      </p:sp>
      <p:sp>
        <p:nvSpPr>
          <p:cNvPr id="35" name="34 Marcador de número de diapositiva"/>
          <p:cNvSpPr>
            <a:spLocks noGrp="1"/>
          </p:cNvSpPr>
          <p:nvPr>
            <p:ph type="sldNum" sz="quarter" idx="12"/>
          </p:nvPr>
        </p:nvSpPr>
        <p:spPr/>
        <p:txBody>
          <a:bodyPr/>
          <a:lstStyle/>
          <a:p>
            <a:fld id="{63582FC0-BAFA-4170-A153-6524A67E62A4}" type="slidenum">
              <a:rPr lang="es-PR" smtClean="0"/>
              <a:pPr/>
              <a:t>7</a:t>
            </a:fld>
            <a:endParaRPr lang="es-PR"/>
          </a:p>
        </p:txBody>
      </p:sp>
      <p:sp>
        <p:nvSpPr>
          <p:cNvPr id="60" name="59 CuadroTexto"/>
          <p:cNvSpPr txBox="1"/>
          <p:nvPr/>
        </p:nvSpPr>
        <p:spPr>
          <a:xfrm>
            <a:off x="1763688" y="2348880"/>
            <a:ext cx="2664296" cy="1600438"/>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ES_tradnl" sz="1400" dirty="0" smtClean="0">
                <a:latin typeface="Calibri" pitchFamily="34" charset="0"/>
                <a:cs typeface="Calibri" pitchFamily="34" charset="0"/>
              </a:rPr>
              <a:t>Identificar los </a:t>
            </a:r>
            <a:r>
              <a:rPr lang="es-ES_tradnl" sz="1400" b="1" dirty="0" smtClean="0">
                <a:latin typeface="Calibri" pitchFamily="34" charset="0"/>
                <a:cs typeface="Calibri" pitchFamily="34" charset="0"/>
              </a:rPr>
              <a:t>factores asociados a la calidad de servicio de transportación colectiva</a:t>
            </a:r>
            <a:r>
              <a:rPr lang="es-ES_tradnl" sz="1400" dirty="0" smtClean="0">
                <a:latin typeface="Calibri" pitchFamily="34" charset="0"/>
                <a:cs typeface="Calibri" pitchFamily="34" charset="0"/>
              </a:rPr>
              <a:t> a ser considerados en una </a:t>
            </a:r>
            <a:r>
              <a:rPr lang="es-ES_tradnl" sz="1400" b="1" dirty="0" smtClean="0">
                <a:latin typeface="Calibri" pitchFamily="34" charset="0"/>
                <a:cs typeface="Calibri" pitchFamily="34" charset="0"/>
              </a:rPr>
              <a:t>metodología</a:t>
            </a:r>
            <a:r>
              <a:rPr lang="es-ES_tradnl" sz="1400" dirty="0" smtClean="0">
                <a:latin typeface="Calibri" pitchFamily="34" charset="0"/>
                <a:cs typeface="Calibri" pitchFamily="34" charset="0"/>
              </a:rPr>
              <a:t> que tenga en cuenta  las propiedades particulares de los Carros Públicos</a:t>
            </a:r>
            <a:endParaRPr lang="es-PR" sz="4000" dirty="0">
              <a:latin typeface="Calibri" pitchFamily="34" charset="0"/>
              <a:cs typeface="Calibri" pitchFamily="34" charset="0"/>
            </a:endParaRPr>
          </a:p>
        </p:txBody>
      </p:sp>
      <p:grpSp>
        <p:nvGrpSpPr>
          <p:cNvPr id="75" name="74 Grupo"/>
          <p:cNvGrpSpPr/>
          <p:nvPr/>
        </p:nvGrpSpPr>
        <p:grpSpPr>
          <a:xfrm>
            <a:off x="4932040" y="332656"/>
            <a:ext cx="3240360" cy="648072"/>
            <a:chOff x="4932040" y="332656"/>
            <a:chExt cx="3240360" cy="648072"/>
          </a:xfrm>
        </p:grpSpPr>
        <p:sp>
          <p:nvSpPr>
            <p:cNvPr id="68" name="67 Rectángulo"/>
            <p:cNvSpPr/>
            <p:nvPr/>
          </p:nvSpPr>
          <p:spPr>
            <a:xfrm>
              <a:off x="4932040" y="332656"/>
              <a:ext cx="3240360" cy="648072"/>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1" name="60 CuadroTexto"/>
            <p:cNvSpPr txBox="1"/>
            <p:nvPr/>
          </p:nvSpPr>
          <p:spPr>
            <a:xfrm>
              <a:off x="4932040" y="385500"/>
              <a:ext cx="3096344" cy="523220"/>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ES_tradnl" sz="1400" dirty="0" smtClean="0">
                  <a:latin typeface="Calibri" pitchFamily="34" charset="0"/>
                  <a:cs typeface="Calibri" pitchFamily="34" charset="0"/>
                </a:rPr>
                <a:t>Identificar el </a:t>
              </a:r>
              <a:r>
                <a:rPr lang="es-ES_tradnl" sz="1400" b="1" dirty="0" smtClean="0">
                  <a:effectLst>
                    <a:outerShdw blurRad="38100" dist="38100" dir="2700000" algn="tl">
                      <a:srgbClr val="000000">
                        <a:alpha val="43137"/>
                      </a:srgbClr>
                    </a:outerShdw>
                  </a:effectLst>
                  <a:latin typeface="Calibri" pitchFamily="34" charset="0"/>
                  <a:cs typeface="Calibri" pitchFamily="34" charset="0"/>
                </a:rPr>
                <a:t>Estado Actual </a:t>
              </a:r>
              <a:r>
                <a:rPr lang="es-ES_tradnl" sz="1400" dirty="0" smtClean="0">
                  <a:latin typeface="Calibri" pitchFamily="34" charset="0"/>
                  <a:cs typeface="Calibri" pitchFamily="34" charset="0"/>
                </a:rPr>
                <a:t>de los Carros Públicos</a:t>
              </a:r>
              <a:endParaRPr lang="es-PR" sz="1400" dirty="0" smtClean="0">
                <a:latin typeface="Calibri" pitchFamily="34" charset="0"/>
                <a:cs typeface="Calibri" pitchFamily="34" charset="0"/>
              </a:endParaRPr>
            </a:p>
          </p:txBody>
        </p:sp>
      </p:grpSp>
      <p:grpSp>
        <p:nvGrpSpPr>
          <p:cNvPr id="77" name="76 Grupo"/>
          <p:cNvGrpSpPr/>
          <p:nvPr/>
        </p:nvGrpSpPr>
        <p:grpSpPr>
          <a:xfrm>
            <a:off x="4932040" y="1268760"/>
            <a:ext cx="3240360" cy="1224136"/>
            <a:chOff x="4932040" y="2204864"/>
            <a:chExt cx="3240360" cy="1224136"/>
          </a:xfrm>
        </p:grpSpPr>
        <p:sp>
          <p:nvSpPr>
            <p:cNvPr id="70" name="69 Rectángulo"/>
            <p:cNvSpPr/>
            <p:nvPr/>
          </p:nvSpPr>
          <p:spPr>
            <a:xfrm>
              <a:off x="4932040" y="2204864"/>
              <a:ext cx="3240360" cy="1224136"/>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3" name="62 CuadroTexto"/>
            <p:cNvSpPr txBox="1"/>
            <p:nvPr/>
          </p:nvSpPr>
          <p:spPr>
            <a:xfrm>
              <a:off x="5004048" y="2204864"/>
              <a:ext cx="3024336" cy="1169551"/>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CO" sz="1400" dirty="0" smtClean="0">
                  <a:latin typeface="Calibri" pitchFamily="34" charset="0"/>
                  <a:cs typeface="Calibri" pitchFamily="34" charset="0"/>
                </a:rPr>
                <a:t>Realizar una </a:t>
              </a:r>
              <a:r>
                <a:rPr lang="es-CO" sz="1400" b="1" dirty="0" smtClean="0">
                  <a:effectLst>
                    <a:outerShdw blurRad="38100" dist="38100" dir="2700000" algn="tl">
                      <a:srgbClr val="000000">
                        <a:alpha val="43137"/>
                      </a:srgbClr>
                    </a:outerShdw>
                  </a:effectLst>
                  <a:latin typeface="Calibri" pitchFamily="34" charset="0"/>
                  <a:cs typeface="Calibri" pitchFamily="34" charset="0"/>
                </a:rPr>
                <a:t>revisión de literatura </a:t>
              </a:r>
              <a:r>
                <a:rPr lang="es-CO" sz="1400" dirty="0" smtClean="0">
                  <a:latin typeface="Calibri" pitchFamily="34" charset="0"/>
                  <a:cs typeface="Calibri" pitchFamily="34" charset="0"/>
                </a:rPr>
                <a:t>para identificar los </a:t>
              </a:r>
              <a:r>
                <a:rPr lang="es-CO" sz="1400" b="1" dirty="0" smtClean="0">
                  <a:effectLst>
                    <a:outerShdw blurRad="38100" dist="38100" dir="2700000" algn="tl">
                      <a:srgbClr val="000000">
                        <a:alpha val="43137"/>
                      </a:srgbClr>
                    </a:outerShdw>
                  </a:effectLst>
                  <a:latin typeface="Calibri" pitchFamily="34" charset="0"/>
                  <a:cs typeface="Calibri" pitchFamily="34" charset="0"/>
                </a:rPr>
                <a:t>factores de calidad </a:t>
              </a:r>
              <a:r>
                <a:rPr lang="es-CO" sz="1400" dirty="0" smtClean="0">
                  <a:latin typeface="Calibri" pitchFamily="34" charset="0"/>
                  <a:cs typeface="Calibri" pitchFamily="34" charset="0"/>
                </a:rPr>
                <a:t>de servicio y </a:t>
              </a:r>
              <a:r>
                <a:rPr lang="es-CO" sz="1400" b="1" dirty="0" smtClean="0">
                  <a:effectLst>
                    <a:outerShdw blurRad="38100" dist="38100" dir="2700000" algn="tl">
                      <a:srgbClr val="000000">
                        <a:alpha val="43137"/>
                      </a:srgbClr>
                    </a:outerShdw>
                  </a:effectLst>
                  <a:latin typeface="Calibri" pitchFamily="34" charset="0"/>
                  <a:cs typeface="Calibri" pitchFamily="34" charset="0"/>
                </a:rPr>
                <a:t>las metodologías de evaluación de calidad de servicio </a:t>
              </a:r>
              <a:r>
                <a:rPr lang="es-CO" sz="1400" dirty="0" smtClean="0">
                  <a:latin typeface="Calibri" pitchFamily="34" charset="0"/>
                  <a:cs typeface="Calibri" pitchFamily="34" charset="0"/>
                </a:rPr>
                <a:t>para sistemas de transportación colectiva</a:t>
              </a:r>
              <a:endParaRPr lang="es-PR" sz="1400" dirty="0" smtClean="0">
                <a:latin typeface="Calibri" pitchFamily="34" charset="0"/>
                <a:cs typeface="Calibri" pitchFamily="34" charset="0"/>
              </a:endParaRPr>
            </a:p>
          </p:txBody>
        </p:sp>
      </p:grpSp>
      <p:grpSp>
        <p:nvGrpSpPr>
          <p:cNvPr id="78" name="77 Grupo"/>
          <p:cNvGrpSpPr/>
          <p:nvPr/>
        </p:nvGrpSpPr>
        <p:grpSpPr>
          <a:xfrm>
            <a:off x="4932040" y="2708920"/>
            <a:ext cx="3240360" cy="1008112"/>
            <a:chOff x="4932040" y="3429000"/>
            <a:chExt cx="3240360" cy="1008112"/>
          </a:xfrm>
        </p:grpSpPr>
        <p:sp>
          <p:nvSpPr>
            <p:cNvPr id="72" name="71 Rectángulo"/>
            <p:cNvSpPr/>
            <p:nvPr/>
          </p:nvSpPr>
          <p:spPr>
            <a:xfrm>
              <a:off x="4932040" y="3429000"/>
              <a:ext cx="3240360" cy="1008112"/>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4" name="63 CuadroTexto"/>
            <p:cNvSpPr txBox="1"/>
            <p:nvPr/>
          </p:nvSpPr>
          <p:spPr>
            <a:xfrm>
              <a:off x="4932040" y="3429000"/>
              <a:ext cx="2952328" cy="954107"/>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CO" sz="1400" b="1" dirty="0" smtClean="0">
                  <a:effectLst>
                    <a:outerShdw blurRad="38100" dist="38100" dir="2700000" algn="tl">
                      <a:srgbClr val="000000">
                        <a:alpha val="43137"/>
                      </a:srgbClr>
                    </a:outerShdw>
                  </a:effectLst>
                  <a:latin typeface="Calibri" pitchFamily="34" charset="0"/>
                  <a:cs typeface="Calibri" pitchFamily="34" charset="0"/>
                </a:rPr>
                <a:t>Analizar la aplicabilidad de las metodologías existentes </a:t>
              </a:r>
              <a:r>
                <a:rPr lang="es-CO" sz="1400" dirty="0" smtClean="0">
                  <a:latin typeface="Calibri" pitchFamily="34" charset="0"/>
                  <a:cs typeface="Calibri" pitchFamily="34" charset="0"/>
                </a:rPr>
                <a:t>de evaluación de calidad de servicio para el sistema de Carros Públicos</a:t>
              </a:r>
              <a:endParaRPr lang="es-PR" sz="4000" dirty="0">
                <a:latin typeface="Calibri" pitchFamily="34" charset="0"/>
                <a:cs typeface="Calibri" pitchFamily="34" charset="0"/>
              </a:endParaRPr>
            </a:p>
          </p:txBody>
        </p:sp>
      </p:grpSp>
      <p:sp>
        <p:nvSpPr>
          <p:cNvPr id="73" name="72 Rectángulo"/>
          <p:cNvSpPr/>
          <p:nvPr/>
        </p:nvSpPr>
        <p:spPr>
          <a:xfrm>
            <a:off x="4932040" y="3806203"/>
            <a:ext cx="3240360" cy="846933"/>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5" name="64 CuadroTexto"/>
          <p:cNvSpPr txBox="1"/>
          <p:nvPr/>
        </p:nvSpPr>
        <p:spPr>
          <a:xfrm>
            <a:off x="5004048" y="3789040"/>
            <a:ext cx="3168352" cy="738664"/>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CO" sz="1400" b="1" dirty="0" smtClean="0">
                <a:effectLst>
                  <a:outerShdw blurRad="38100" dist="38100" dir="2700000" algn="tl">
                    <a:srgbClr val="000000">
                      <a:alpha val="43137"/>
                    </a:srgbClr>
                  </a:outerShdw>
                </a:effectLst>
                <a:latin typeface="Calibri" pitchFamily="34" charset="0"/>
                <a:cs typeface="Calibri" pitchFamily="34" charset="0"/>
              </a:rPr>
              <a:t>Identificar las preferencias y percepciones </a:t>
            </a:r>
            <a:r>
              <a:rPr lang="es-CO" sz="1400" dirty="0" smtClean="0">
                <a:effectLst>
                  <a:outerShdw blurRad="38100" dist="38100" dir="2700000" algn="tl">
                    <a:srgbClr val="000000">
                      <a:alpha val="43137"/>
                    </a:srgbClr>
                  </a:outerShdw>
                </a:effectLst>
                <a:latin typeface="Calibri" pitchFamily="34" charset="0"/>
                <a:cs typeface="Calibri" pitchFamily="34" charset="0"/>
              </a:rPr>
              <a:t> para el área de estudio identificada</a:t>
            </a:r>
            <a:endParaRPr lang="es-PR" sz="1400" dirty="0" smtClean="0">
              <a:latin typeface="Calibri" pitchFamily="34" charset="0"/>
              <a:cs typeface="Calibri" pitchFamily="34" charset="0"/>
            </a:endParaRPr>
          </a:p>
        </p:txBody>
      </p:sp>
      <p:grpSp>
        <p:nvGrpSpPr>
          <p:cNvPr id="81" name="80 Grupo"/>
          <p:cNvGrpSpPr/>
          <p:nvPr/>
        </p:nvGrpSpPr>
        <p:grpSpPr>
          <a:xfrm>
            <a:off x="4860032" y="4941168"/>
            <a:ext cx="3240360" cy="1080120"/>
            <a:chOff x="4860032" y="4941168"/>
            <a:chExt cx="3240360" cy="1080120"/>
          </a:xfrm>
        </p:grpSpPr>
        <p:sp>
          <p:nvSpPr>
            <p:cNvPr id="74" name="73 Rectángulo"/>
            <p:cNvSpPr/>
            <p:nvPr/>
          </p:nvSpPr>
          <p:spPr>
            <a:xfrm>
              <a:off x="4860032" y="4941168"/>
              <a:ext cx="3240360" cy="1080120"/>
            </a:xfrm>
            <a:prstGeom prst="rect">
              <a:avLst/>
            </a:prstGeom>
            <a:scene3d>
              <a:camera prst="orthographicFront">
                <a:rot lat="1200000" lon="12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66" name="65 CuadroTexto"/>
            <p:cNvSpPr txBox="1"/>
            <p:nvPr/>
          </p:nvSpPr>
          <p:spPr>
            <a:xfrm>
              <a:off x="4932040" y="4995173"/>
              <a:ext cx="3096344" cy="954107"/>
            </a:xfrm>
            <a:prstGeom prst="rect">
              <a:avLst/>
            </a:prstGeom>
            <a:noFill/>
            <a:ln>
              <a:noFill/>
            </a:ln>
            <a:effectLst/>
            <a:scene3d>
              <a:camera prst="orthographicFront">
                <a:rot lat="1200000" lon="1200000" rev="0"/>
              </a:camera>
              <a:lightRig rig="threePt" dir="t"/>
            </a:scene3d>
            <a:sp3d>
              <a:bevelT w="165100" prst="coolSlant"/>
            </a:sp3d>
          </p:spPr>
          <p:txBody>
            <a:bodyPr wrap="square" lIns="72000" rtlCol="0">
              <a:spAutoFit/>
            </a:bodyPr>
            <a:lstStyle/>
            <a:p>
              <a:pPr lvl="0"/>
              <a:r>
                <a:rPr lang="es-CO" sz="1400" b="1" dirty="0" smtClean="0">
                  <a:effectLst>
                    <a:outerShdw blurRad="38100" dist="38100" dir="2700000" algn="tl">
                      <a:srgbClr val="000000">
                        <a:alpha val="43137"/>
                      </a:srgbClr>
                    </a:outerShdw>
                  </a:effectLst>
                  <a:latin typeface="Calibri" pitchFamily="34" charset="0"/>
                  <a:cs typeface="Calibri" pitchFamily="34" charset="0"/>
                </a:rPr>
                <a:t>Recomendar medidas de calidad </a:t>
              </a:r>
              <a:r>
                <a:rPr lang="es-CO" sz="1400" dirty="0" smtClean="0">
                  <a:latin typeface="Calibri" pitchFamily="34" charset="0"/>
                  <a:cs typeface="Calibri" pitchFamily="34" charset="0"/>
                </a:rPr>
                <a:t>de servicio que esté fundamentado en las características particulares de los Carros Públicos y las preferencias locales.</a:t>
              </a:r>
              <a:endParaRPr lang="es-PR" sz="4000" dirty="0">
                <a:latin typeface="Calibri" pitchFamily="34" charset="0"/>
                <a:cs typeface="Calibri" pitchFamily="34" charset="0"/>
              </a:endParaRPr>
            </a:p>
          </p:txBody>
        </p:sp>
      </p:grpSp>
      <p:cxnSp>
        <p:nvCxnSpPr>
          <p:cNvPr id="85" name="84 Conector recto"/>
          <p:cNvCxnSpPr/>
          <p:nvPr/>
        </p:nvCxnSpPr>
        <p:spPr>
          <a:xfrm rot="5400000" flipH="1" flipV="1">
            <a:off x="3311860" y="1448780"/>
            <a:ext cx="2664296" cy="72008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rot="5400000" flipH="1" flipV="1">
            <a:off x="3959932" y="2024844"/>
            <a:ext cx="1440160" cy="7920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flipV="1">
            <a:off x="4283968" y="2996952"/>
            <a:ext cx="792088" cy="1440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rot="16200000" flipH="1">
            <a:off x="4211960" y="3212976"/>
            <a:ext cx="864096" cy="72008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rot="16200000" flipH="1">
            <a:off x="3311860" y="4113076"/>
            <a:ext cx="2664296" cy="72008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5" name="1 Título"/>
          <p:cNvSpPr txBox="1">
            <a:spLocks/>
          </p:cNvSpPr>
          <p:nvPr/>
        </p:nvSpPr>
        <p:spPr>
          <a:xfrm>
            <a:off x="457200" y="-71462"/>
            <a:ext cx="8229600" cy="69215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sz="4000" b="1" i="0" u="none" strike="noStrike" kern="1200" cap="small" spc="0" normalizeH="0" baseline="0" noProof="0" dirty="0" smtClean="0">
                <a:ln>
                  <a:noFill/>
                </a:ln>
                <a:solidFill>
                  <a:schemeClr val="tx2"/>
                </a:solidFill>
                <a:effectLst/>
                <a:uLnTx/>
                <a:uFillTx/>
                <a:latin typeface="+mj-lt"/>
                <a:ea typeface="+mj-ea"/>
                <a:cs typeface="+mj-cs"/>
              </a:rPr>
              <a:t>Objetivos</a:t>
            </a:r>
            <a:endParaRPr kumimoji="0" lang="es-CO" sz="40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16632"/>
            <a:ext cx="7467600" cy="580926"/>
          </a:xfrm>
        </p:spPr>
        <p:txBody>
          <a:bodyPr/>
          <a:lstStyle/>
          <a:p>
            <a:pPr eaLnBrk="1" hangingPunct="1"/>
            <a:r>
              <a:rPr lang="es-CO" dirty="0" smtClean="0"/>
              <a:t>Metodología</a:t>
            </a:r>
          </a:p>
        </p:txBody>
      </p:sp>
      <p:sp>
        <p:nvSpPr>
          <p:cNvPr id="43" name="42 Marcador de fecha"/>
          <p:cNvSpPr>
            <a:spLocks noGrp="1"/>
          </p:cNvSpPr>
          <p:nvPr>
            <p:ph type="dt" sz="half" idx="14"/>
          </p:nvPr>
        </p:nvSpPr>
        <p:spPr/>
        <p:txBody>
          <a:bodyPr/>
          <a:lstStyle/>
          <a:p>
            <a:fld id="{73F1A0DE-846E-40C6-9540-75E161017299}" type="datetime1">
              <a:rPr lang="es-PR" smtClean="0"/>
              <a:pPr/>
              <a:t>12/08/2010</a:t>
            </a:fld>
            <a:endParaRPr lang="es-PR"/>
          </a:p>
        </p:txBody>
      </p:sp>
      <p:sp>
        <p:nvSpPr>
          <p:cNvPr id="44" name="43 Marcador de número de diapositiva"/>
          <p:cNvSpPr>
            <a:spLocks noGrp="1"/>
          </p:cNvSpPr>
          <p:nvPr>
            <p:ph type="sldNum" sz="quarter" idx="15"/>
          </p:nvPr>
        </p:nvSpPr>
        <p:spPr/>
        <p:txBody>
          <a:bodyPr/>
          <a:lstStyle/>
          <a:p>
            <a:fld id="{63582FC0-BAFA-4170-A153-6524A67E62A4}" type="slidenum">
              <a:rPr lang="es-PR" smtClean="0"/>
              <a:pPr/>
              <a:t>8</a:t>
            </a:fld>
            <a:endParaRPr lang="es-PR" dirty="0"/>
          </a:p>
        </p:txBody>
      </p:sp>
      <p:sp>
        <p:nvSpPr>
          <p:cNvPr id="45" name="44 Marcador de pie de página"/>
          <p:cNvSpPr>
            <a:spLocks noGrp="1"/>
          </p:cNvSpPr>
          <p:nvPr>
            <p:ph type="ftr" sz="quarter" idx="16"/>
          </p:nvPr>
        </p:nvSpPr>
        <p:spPr/>
        <p:txBody>
          <a:bodyPr/>
          <a:lstStyle/>
          <a:p>
            <a:r>
              <a:rPr lang="es-ES_tradnl" dirty="0" smtClean="0"/>
              <a:t>Carlos Calero</a:t>
            </a:r>
            <a:endParaRPr lang="es-PR" dirty="0"/>
          </a:p>
        </p:txBody>
      </p:sp>
      <p:sp>
        <p:nvSpPr>
          <p:cNvPr id="51" name="Text Box 29"/>
          <p:cNvSpPr txBox="1">
            <a:spLocks noChangeArrowheads="1"/>
          </p:cNvSpPr>
          <p:nvPr/>
        </p:nvSpPr>
        <p:spPr bwMode="auto">
          <a:xfrm>
            <a:off x="428625" y="4143375"/>
            <a:ext cx="1500188" cy="1214438"/>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a:latin typeface="Calibri" pitchFamily="34" charset="0"/>
              </a:rPr>
              <a:t>Estado de los “Carros Públicos” en patrocinio y operación</a:t>
            </a:r>
            <a:endParaRPr lang="en-US" sz="3200" dirty="0"/>
          </a:p>
        </p:txBody>
      </p:sp>
      <p:sp>
        <p:nvSpPr>
          <p:cNvPr id="57" name="Text Box 29"/>
          <p:cNvSpPr txBox="1">
            <a:spLocks noChangeArrowheads="1"/>
          </p:cNvSpPr>
          <p:nvPr/>
        </p:nvSpPr>
        <p:spPr bwMode="auto">
          <a:xfrm>
            <a:off x="251520" y="1412776"/>
            <a:ext cx="1296143" cy="1209303"/>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a:latin typeface="Calibri" pitchFamily="34" charset="0"/>
              </a:rPr>
              <a:t>Revisión de literatura (</a:t>
            </a:r>
            <a:r>
              <a:rPr lang="es-CO" sz="1400" dirty="0" smtClean="0">
                <a:latin typeface="Calibri" pitchFamily="34" charset="0"/>
              </a:rPr>
              <a:t>Medidas y metodologías  </a:t>
            </a:r>
            <a:r>
              <a:rPr lang="es-CO" sz="1400" dirty="0">
                <a:latin typeface="Calibri" pitchFamily="34" charset="0"/>
              </a:rPr>
              <a:t>de Calidad)</a:t>
            </a:r>
            <a:endParaRPr lang="en-US" sz="3200" dirty="0"/>
          </a:p>
        </p:txBody>
      </p:sp>
      <p:grpSp>
        <p:nvGrpSpPr>
          <p:cNvPr id="2" name="Group 90"/>
          <p:cNvGrpSpPr>
            <a:grpSpLocks/>
          </p:cNvGrpSpPr>
          <p:nvPr/>
        </p:nvGrpSpPr>
        <p:grpSpPr bwMode="auto">
          <a:xfrm>
            <a:off x="1547663" y="1268759"/>
            <a:ext cx="1595587" cy="1497905"/>
            <a:chOff x="1547642" y="1556778"/>
            <a:chExt cx="1595599" cy="1497915"/>
          </a:xfrm>
        </p:grpSpPr>
        <p:sp>
          <p:nvSpPr>
            <p:cNvPr id="10281" name="Text Box 29"/>
            <p:cNvSpPr txBox="1">
              <a:spLocks noChangeArrowheads="1"/>
            </p:cNvSpPr>
            <p:nvPr/>
          </p:nvSpPr>
          <p:spPr bwMode="auto">
            <a:xfrm>
              <a:off x="1835677" y="1556778"/>
              <a:ext cx="1307564" cy="1497915"/>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smtClean="0">
                  <a:latin typeface="Calibri" pitchFamily="34" charset="0"/>
                </a:rPr>
                <a:t>Aplicabilidad de las metodologías de evaluación de calidad de servicio a los Carros Públicos</a:t>
              </a:r>
              <a:endParaRPr lang="en-US" sz="3200" dirty="0"/>
            </a:p>
          </p:txBody>
        </p:sp>
        <p:cxnSp>
          <p:nvCxnSpPr>
            <p:cNvPr id="39" name="Straight Arrow Connector 38"/>
            <p:cNvCxnSpPr>
              <a:stCxn id="57" idx="3"/>
              <a:endCxn id="10281" idx="1"/>
            </p:cNvCxnSpPr>
            <p:nvPr/>
          </p:nvCxnSpPr>
          <p:spPr>
            <a:xfrm>
              <a:off x="1547642" y="2305452"/>
              <a:ext cx="288035" cy="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91"/>
          <p:cNvGrpSpPr>
            <a:grpSpLocks/>
          </p:cNvGrpSpPr>
          <p:nvPr/>
        </p:nvGrpSpPr>
        <p:grpSpPr bwMode="auto">
          <a:xfrm>
            <a:off x="1928813" y="4143375"/>
            <a:ext cx="1428750" cy="571500"/>
            <a:chOff x="1928794" y="4143380"/>
            <a:chExt cx="1428760" cy="571504"/>
          </a:xfrm>
        </p:grpSpPr>
        <p:sp>
          <p:nvSpPr>
            <p:cNvPr id="10279" name="Text Box 29"/>
            <p:cNvSpPr txBox="1">
              <a:spLocks noChangeArrowheads="1"/>
            </p:cNvSpPr>
            <p:nvPr/>
          </p:nvSpPr>
          <p:spPr bwMode="auto">
            <a:xfrm>
              <a:off x="2428860" y="4143380"/>
              <a:ext cx="928694" cy="571504"/>
            </a:xfrm>
            <a:prstGeom prst="rect">
              <a:avLst/>
            </a:prstGeom>
            <a:solidFill>
              <a:srgbClr val="FFFFFF"/>
            </a:solidFill>
            <a:ln w="9525">
              <a:solidFill>
                <a:srgbClr val="000000"/>
              </a:solidFill>
              <a:miter lim="800000"/>
              <a:headEnd/>
              <a:tailEnd/>
            </a:ln>
          </p:spPr>
          <p:txBody>
            <a:bodyPr/>
            <a:lstStyle/>
            <a:p>
              <a:pPr>
                <a:spcAft>
                  <a:spcPts val="1000"/>
                </a:spcAft>
              </a:pPr>
              <a:r>
                <a:rPr lang="es-CO" sz="1400">
                  <a:latin typeface="Calibri" pitchFamily="34" charset="0"/>
                </a:rPr>
                <a:t>Datos Históricos</a:t>
              </a:r>
              <a:endParaRPr lang="en-US" sz="3200"/>
            </a:p>
          </p:txBody>
        </p:sp>
        <p:cxnSp>
          <p:nvCxnSpPr>
            <p:cNvPr id="41" name="Straight Arrow Connector 40"/>
            <p:cNvCxnSpPr/>
            <p:nvPr/>
          </p:nvCxnSpPr>
          <p:spPr>
            <a:xfrm>
              <a:off x="1928794" y="4429132"/>
              <a:ext cx="50006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Group 93"/>
          <p:cNvGrpSpPr>
            <a:grpSpLocks/>
          </p:cNvGrpSpPr>
          <p:nvPr/>
        </p:nvGrpSpPr>
        <p:grpSpPr bwMode="auto">
          <a:xfrm>
            <a:off x="3357563" y="4143375"/>
            <a:ext cx="1428750" cy="571500"/>
            <a:chOff x="3357554" y="4143380"/>
            <a:chExt cx="1428760" cy="571504"/>
          </a:xfrm>
        </p:grpSpPr>
        <p:sp>
          <p:nvSpPr>
            <p:cNvPr id="10277" name="Text Box 29"/>
            <p:cNvSpPr txBox="1">
              <a:spLocks noChangeArrowheads="1"/>
            </p:cNvSpPr>
            <p:nvPr/>
          </p:nvSpPr>
          <p:spPr bwMode="auto">
            <a:xfrm>
              <a:off x="3857620" y="4143380"/>
              <a:ext cx="928694" cy="571504"/>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a:latin typeface="Calibri" pitchFamily="34" charset="0"/>
                </a:rPr>
                <a:t>Estudios Previos</a:t>
              </a:r>
              <a:endParaRPr lang="en-US" sz="3200" dirty="0"/>
            </a:p>
          </p:txBody>
        </p:sp>
        <p:cxnSp>
          <p:nvCxnSpPr>
            <p:cNvPr id="42" name="Straight Arrow Connector 41"/>
            <p:cNvCxnSpPr>
              <a:endCxn id="10277" idx="1"/>
            </p:cNvCxnSpPr>
            <p:nvPr/>
          </p:nvCxnSpPr>
          <p:spPr>
            <a:xfrm>
              <a:off x="3357554" y="4429132"/>
              <a:ext cx="50006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95"/>
          <p:cNvGrpSpPr>
            <a:grpSpLocks/>
          </p:cNvGrpSpPr>
          <p:nvPr/>
        </p:nvGrpSpPr>
        <p:grpSpPr bwMode="auto">
          <a:xfrm>
            <a:off x="3143250" y="1643063"/>
            <a:ext cx="1714500" cy="1214437"/>
            <a:chOff x="3143240" y="1643050"/>
            <a:chExt cx="1714512" cy="1214446"/>
          </a:xfrm>
        </p:grpSpPr>
        <p:sp>
          <p:nvSpPr>
            <p:cNvPr id="10272" name="Text Box 29"/>
            <p:cNvSpPr txBox="1">
              <a:spLocks noChangeArrowheads="1"/>
            </p:cNvSpPr>
            <p:nvPr/>
          </p:nvSpPr>
          <p:spPr bwMode="auto">
            <a:xfrm>
              <a:off x="3643306" y="1643050"/>
              <a:ext cx="1214446" cy="928694"/>
            </a:xfrm>
            <a:prstGeom prst="rect">
              <a:avLst/>
            </a:prstGeom>
            <a:solidFill>
              <a:srgbClr val="FFFFFF"/>
            </a:solidFill>
            <a:ln w="9525">
              <a:solidFill>
                <a:srgbClr val="000000"/>
              </a:solidFill>
              <a:miter lim="800000"/>
              <a:headEnd/>
              <a:tailEnd/>
            </a:ln>
          </p:spPr>
          <p:txBody>
            <a:bodyPr/>
            <a:lstStyle/>
            <a:p>
              <a:pPr>
                <a:spcAft>
                  <a:spcPts val="1000"/>
                </a:spcAft>
              </a:pPr>
              <a:r>
                <a:rPr lang="es-CO" sz="1400">
                  <a:latin typeface="Calibri" pitchFamily="34" charset="0"/>
                </a:rPr>
                <a:t>Identificación preliminar de medidas de calidad</a:t>
              </a:r>
              <a:endParaRPr lang="en-US" sz="3200"/>
            </a:p>
          </p:txBody>
        </p:sp>
        <p:cxnSp>
          <p:nvCxnSpPr>
            <p:cNvPr id="40" name="Straight Arrow Connector 39"/>
            <p:cNvCxnSpPr/>
            <p:nvPr/>
          </p:nvCxnSpPr>
          <p:spPr>
            <a:xfrm>
              <a:off x="3143240" y="2000240"/>
              <a:ext cx="50006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4214810" y="2713032"/>
              <a:ext cx="285752"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 name="Group 96"/>
          <p:cNvGrpSpPr>
            <a:grpSpLocks/>
          </p:cNvGrpSpPr>
          <p:nvPr/>
        </p:nvGrpSpPr>
        <p:grpSpPr bwMode="auto">
          <a:xfrm>
            <a:off x="4857750" y="1571625"/>
            <a:ext cx="3071813" cy="1000125"/>
            <a:chOff x="4857752" y="1571612"/>
            <a:chExt cx="3071834" cy="1000132"/>
          </a:xfrm>
        </p:grpSpPr>
        <p:sp>
          <p:nvSpPr>
            <p:cNvPr id="10270" name="Text Box 29"/>
            <p:cNvSpPr txBox="1">
              <a:spLocks noChangeArrowheads="1"/>
            </p:cNvSpPr>
            <p:nvPr/>
          </p:nvSpPr>
          <p:spPr bwMode="auto">
            <a:xfrm>
              <a:off x="5715008" y="1571612"/>
              <a:ext cx="2214578" cy="1000132"/>
            </a:xfrm>
            <a:prstGeom prst="rect">
              <a:avLst/>
            </a:prstGeom>
            <a:solidFill>
              <a:srgbClr val="FFFFFF"/>
            </a:solidFill>
            <a:ln w="9525">
              <a:solidFill>
                <a:srgbClr val="000000"/>
              </a:solidFill>
              <a:miter lim="800000"/>
              <a:headEnd/>
              <a:tailEnd/>
            </a:ln>
          </p:spPr>
          <p:txBody>
            <a:bodyPr/>
            <a:lstStyle/>
            <a:p>
              <a:pPr>
                <a:spcAft>
                  <a:spcPts val="1000"/>
                </a:spcAft>
              </a:pPr>
              <a:r>
                <a:rPr lang="es-CO" sz="1400">
                  <a:latin typeface="Calibri" pitchFamily="34" charset="0"/>
                </a:rPr>
                <a:t>Desarrollo de encuestas y entrevistas a usuarios para identificar preferencias y percepciones</a:t>
              </a:r>
              <a:endParaRPr lang="en-US" sz="3200"/>
            </a:p>
          </p:txBody>
        </p:sp>
        <p:cxnSp>
          <p:nvCxnSpPr>
            <p:cNvPr id="50" name="Straight Arrow Connector 49"/>
            <p:cNvCxnSpPr/>
            <p:nvPr/>
          </p:nvCxnSpPr>
          <p:spPr>
            <a:xfrm>
              <a:off x="4857752" y="2071679"/>
              <a:ext cx="857256"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Group 97"/>
          <p:cNvGrpSpPr>
            <a:grpSpLocks/>
          </p:cNvGrpSpPr>
          <p:nvPr/>
        </p:nvGrpSpPr>
        <p:grpSpPr bwMode="auto">
          <a:xfrm>
            <a:off x="5715000" y="2572544"/>
            <a:ext cx="2214563" cy="1288503"/>
            <a:chOff x="5715008" y="2573334"/>
            <a:chExt cx="2214578" cy="1287670"/>
          </a:xfrm>
        </p:grpSpPr>
        <p:sp>
          <p:nvSpPr>
            <p:cNvPr id="10268" name="Text Box 29"/>
            <p:cNvSpPr txBox="1">
              <a:spLocks noChangeArrowheads="1"/>
            </p:cNvSpPr>
            <p:nvPr/>
          </p:nvSpPr>
          <p:spPr bwMode="auto">
            <a:xfrm>
              <a:off x="5715008" y="3000374"/>
              <a:ext cx="2214578" cy="860630"/>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smtClean="0">
                  <a:latin typeface="Calibri" pitchFamily="34" charset="0"/>
                </a:rPr>
                <a:t>Análisis de resultados obtenidos del formato de encuesta</a:t>
              </a:r>
              <a:endParaRPr lang="en-US" sz="3200" dirty="0"/>
            </a:p>
          </p:txBody>
        </p:sp>
        <p:cxnSp>
          <p:nvCxnSpPr>
            <p:cNvPr id="60" name="Straight Arrow Connector 59"/>
            <p:cNvCxnSpPr>
              <a:stCxn id="10270" idx="2"/>
              <a:endCxn id="10268" idx="0"/>
            </p:cNvCxnSpPr>
            <p:nvPr/>
          </p:nvCxnSpPr>
          <p:spPr>
            <a:xfrm rot="5400000">
              <a:off x="6608381" y="2786457"/>
              <a:ext cx="42783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2" name="51 Grupo"/>
          <p:cNvGrpSpPr/>
          <p:nvPr/>
        </p:nvGrpSpPr>
        <p:grpSpPr>
          <a:xfrm>
            <a:off x="3714750" y="2928938"/>
            <a:ext cx="1143000" cy="1143004"/>
            <a:chOff x="3714750" y="2928938"/>
            <a:chExt cx="1143000" cy="1143004"/>
          </a:xfrm>
        </p:grpSpPr>
        <p:sp>
          <p:nvSpPr>
            <p:cNvPr id="10275" name="Text Box 29"/>
            <p:cNvSpPr txBox="1">
              <a:spLocks noChangeArrowheads="1"/>
            </p:cNvSpPr>
            <p:nvPr/>
          </p:nvSpPr>
          <p:spPr bwMode="auto">
            <a:xfrm>
              <a:off x="3714750" y="2928938"/>
              <a:ext cx="1143000" cy="714375"/>
            </a:xfrm>
            <a:prstGeom prst="rect">
              <a:avLst/>
            </a:prstGeom>
            <a:solidFill>
              <a:srgbClr val="FFFFFF"/>
            </a:solidFill>
            <a:ln w="9525">
              <a:solidFill>
                <a:srgbClr val="000000"/>
              </a:solidFill>
              <a:miter lim="800000"/>
              <a:headEnd/>
              <a:tailEnd/>
            </a:ln>
          </p:spPr>
          <p:txBody>
            <a:bodyPr/>
            <a:lstStyle/>
            <a:p>
              <a:pPr>
                <a:spcAft>
                  <a:spcPts val="1000"/>
                </a:spcAft>
              </a:pPr>
              <a:r>
                <a:rPr lang="es-CO" sz="1400" dirty="0">
                  <a:latin typeface="Calibri" pitchFamily="34" charset="0"/>
                </a:rPr>
                <a:t>Entrevistas a oficiales y operadores</a:t>
              </a:r>
              <a:endParaRPr lang="en-US" sz="3200" dirty="0"/>
            </a:p>
          </p:txBody>
        </p:sp>
        <p:cxnSp>
          <p:nvCxnSpPr>
            <p:cNvPr id="49" name="48 Conector recto de flecha"/>
            <p:cNvCxnSpPr/>
            <p:nvPr/>
          </p:nvCxnSpPr>
          <p:spPr>
            <a:xfrm rot="5400000" flipH="1" flipV="1">
              <a:off x="4072728" y="385683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8" name="37 Grupo"/>
          <p:cNvGrpSpPr/>
          <p:nvPr/>
        </p:nvGrpSpPr>
        <p:grpSpPr>
          <a:xfrm>
            <a:off x="5929312" y="3933057"/>
            <a:ext cx="1883048" cy="1170130"/>
            <a:chOff x="5929312" y="3933057"/>
            <a:chExt cx="1883048" cy="1170130"/>
          </a:xfrm>
        </p:grpSpPr>
        <p:cxnSp>
          <p:nvCxnSpPr>
            <p:cNvPr id="63" name="Straight Arrow Connector 62"/>
            <p:cNvCxnSpPr/>
            <p:nvPr/>
          </p:nvCxnSpPr>
          <p:spPr>
            <a:xfrm rot="5400000">
              <a:off x="6644482" y="4075138"/>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7" name="36 Grupo"/>
            <p:cNvGrpSpPr/>
            <p:nvPr/>
          </p:nvGrpSpPr>
          <p:grpSpPr>
            <a:xfrm>
              <a:off x="5929312" y="4149080"/>
              <a:ext cx="1883048" cy="954107"/>
              <a:chOff x="5929312" y="4149080"/>
              <a:chExt cx="1883048" cy="954107"/>
            </a:xfrm>
          </p:grpSpPr>
          <p:sp>
            <p:nvSpPr>
              <p:cNvPr id="36" name="Text Box 29"/>
              <p:cNvSpPr txBox="1">
                <a:spLocks noChangeArrowheads="1"/>
              </p:cNvSpPr>
              <p:nvPr/>
            </p:nvSpPr>
            <p:spPr bwMode="auto">
              <a:xfrm>
                <a:off x="5929312" y="4227363"/>
                <a:ext cx="1883048" cy="785813"/>
              </a:xfrm>
              <a:prstGeom prst="rect">
                <a:avLst/>
              </a:prstGeom>
              <a:solidFill>
                <a:srgbClr val="FFFFFF"/>
              </a:solidFill>
              <a:ln w="9525">
                <a:solidFill>
                  <a:srgbClr val="000000"/>
                </a:solidFill>
                <a:miter lim="800000"/>
                <a:headEnd/>
                <a:tailEnd/>
              </a:ln>
            </p:spPr>
            <p:txBody>
              <a:bodyPr/>
              <a:lstStyle/>
              <a:p>
                <a:pPr>
                  <a:spcAft>
                    <a:spcPts val="1000"/>
                  </a:spcAft>
                </a:pPr>
                <a:endParaRPr lang="en-US" sz="3200" dirty="0"/>
              </a:p>
            </p:txBody>
          </p:sp>
          <p:sp>
            <p:nvSpPr>
              <p:cNvPr id="64" name="63 CuadroTexto"/>
              <p:cNvSpPr txBox="1"/>
              <p:nvPr/>
            </p:nvSpPr>
            <p:spPr>
              <a:xfrm>
                <a:off x="5940152" y="4149080"/>
                <a:ext cx="1728192" cy="954107"/>
              </a:xfrm>
              <a:prstGeom prst="rect">
                <a:avLst/>
              </a:prstGeom>
              <a:noFill/>
            </p:spPr>
            <p:txBody>
              <a:bodyPr wrap="square" rtlCol="0">
                <a:spAutoFit/>
              </a:bodyPr>
              <a:lstStyle/>
              <a:p>
                <a:r>
                  <a:rPr lang="es-ES_tradnl" sz="1400" dirty="0" smtClean="0">
                    <a:latin typeface="Calibri" pitchFamily="34" charset="0"/>
                    <a:cs typeface="Calibri" pitchFamily="34" charset="0"/>
                  </a:rPr>
                  <a:t>Recomendar factores de calidad  de servicio para los Carros Públicos</a:t>
                </a:r>
                <a:endParaRPr lang="es-PR" sz="1400" dirty="0">
                  <a:latin typeface="Calibri" pitchFamily="34" charset="0"/>
                  <a:cs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heckerboard(across)">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0824" y="-99392"/>
            <a:ext cx="7467600" cy="1143000"/>
          </a:xfrm>
        </p:spPr>
        <p:txBody>
          <a:bodyPr/>
          <a:lstStyle/>
          <a:p>
            <a:pPr algn="r"/>
            <a:r>
              <a:rPr lang="es-ES_tradnl" dirty="0" smtClean="0"/>
              <a:t>Aplicabilidad de las metodologías de evaluación de calidad existentes</a:t>
            </a:r>
            <a:endParaRPr lang="es-PR" dirty="0"/>
          </a:p>
        </p:txBody>
      </p:sp>
      <p:sp>
        <p:nvSpPr>
          <p:cNvPr id="4" name="3 Marcador de fecha"/>
          <p:cNvSpPr>
            <a:spLocks noGrp="1"/>
          </p:cNvSpPr>
          <p:nvPr>
            <p:ph type="dt" sz="half" idx="14"/>
          </p:nvPr>
        </p:nvSpPr>
        <p:spPr/>
        <p:txBody>
          <a:bodyPr/>
          <a:lstStyle/>
          <a:p>
            <a:fld id="{ACD8AA68-317B-4EA7-B408-7D2592E3041B}" type="datetime1">
              <a:rPr lang="es-PR" smtClean="0"/>
              <a:pPr/>
              <a:t>12/08/2010</a:t>
            </a:fld>
            <a:endParaRPr lang="es-PR"/>
          </a:p>
        </p:txBody>
      </p:sp>
      <p:sp>
        <p:nvSpPr>
          <p:cNvPr id="5" name="4 Marcador de número de diapositiva"/>
          <p:cNvSpPr>
            <a:spLocks noGrp="1"/>
          </p:cNvSpPr>
          <p:nvPr>
            <p:ph type="sldNum" sz="quarter" idx="15"/>
          </p:nvPr>
        </p:nvSpPr>
        <p:spPr/>
        <p:txBody>
          <a:bodyPr/>
          <a:lstStyle/>
          <a:p>
            <a:fld id="{043DFEF7-FCC1-4DA4-9B99-05157B9EB367}" type="slidenum">
              <a:rPr lang="es-PR" smtClean="0"/>
              <a:pPr/>
              <a:t>9</a:t>
            </a:fld>
            <a:endParaRPr lang="es-PR"/>
          </a:p>
        </p:txBody>
      </p:sp>
      <p:sp>
        <p:nvSpPr>
          <p:cNvPr id="6" name="5 Marcador de pie de página"/>
          <p:cNvSpPr>
            <a:spLocks noGrp="1"/>
          </p:cNvSpPr>
          <p:nvPr>
            <p:ph type="ftr" sz="quarter" idx="16"/>
          </p:nvPr>
        </p:nvSpPr>
        <p:spPr/>
        <p:txBody>
          <a:bodyPr/>
          <a:lstStyle/>
          <a:p>
            <a:r>
              <a:rPr lang="es-PR" smtClean="0"/>
              <a:t>Carlos Calero</a:t>
            </a:r>
            <a:endParaRPr lang="es-PR"/>
          </a:p>
        </p:txBody>
      </p:sp>
      <p:graphicFrame>
        <p:nvGraphicFramePr>
          <p:cNvPr id="8" name="7 Diagrama"/>
          <p:cNvGraphicFramePr/>
          <p:nvPr/>
        </p:nvGraphicFramePr>
        <p:xfrm>
          <a:off x="1403648" y="2292488"/>
          <a:ext cx="648072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p:cNvPicPr>
            <a:picLocks noChangeAspect="1" noChangeArrowheads="1"/>
          </p:cNvPicPr>
          <p:nvPr/>
        </p:nvPicPr>
        <p:blipFill>
          <a:blip r:embed="rId7" cstate="print"/>
          <a:srcRect l="13476" t="46515" r="28515" b="39062"/>
          <a:stretch>
            <a:fillRect/>
          </a:stretch>
        </p:blipFill>
        <p:spPr bwMode="auto">
          <a:xfrm>
            <a:off x="240329" y="5748872"/>
            <a:ext cx="4115647" cy="1070505"/>
          </a:xfrm>
          <a:prstGeom prst="rect">
            <a:avLst/>
          </a:prstGeom>
          <a:noFill/>
          <a:ln w="9525">
            <a:noFill/>
            <a:miter lim="800000"/>
            <a:headEnd/>
            <a:tailEnd/>
          </a:ln>
        </p:spPr>
      </p:pic>
      <p:pic>
        <p:nvPicPr>
          <p:cNvPr id="13" name="Picture 3"/>
          <p:cNvPicPr>
            <a:picLocks noChangeAspect="1" noChangeArrowheads="1"/>
          </p:cNvPicPr>
          <p:nvPr/>
        </p:nvPicPr>
        <p:blipFill>
          <a:blip r:embed="rId8" cstate="print"/>
          <a:srcRect l="12500" t="36709" r="28630" b="50938"/>
          <a:stretch>
            <a:fillRect/>
          </a:stretch>
        </p:blipFill>
        <p:spPr bwMode="auto">
          <a:xfrm>
            <a:off x="4598386" y="5748872"/>
            <a:ext cx="4078070" cy="1136512"/>
          </a:xfrm>
          <a:prstGeom prst="rect">
            <a:avLst/>
          </a:prstGeom>
          <a:noFill/>
          <a:ln w="9525">
            <a:noFill/>
            <a:miter lim="800000"/>
            <a:headEnd/>
            <a:tailEnd/>
          </a:ln>
        </p:spPr>
      </p:pic>
      <p:sp>
        <p:nvSpPr>
          <p:cNvPr id="9" name="8 CuadroTexto"/>
          <p:cNvSpPr txBox="1"/>
          <p:nvPr/>
        </p:nvSpPr>
        <p:spPr>
          <a:xfrm>
            <a:off x="467545" y="1052736"/>
            <a:ext cx="7560840" cy="923330"/>
          </a:xfrm>
          <a:prstGeom prst="rect">
            <a:avLst/>
          </a:prstGeom>
          <a:noFill/>
        </p:spPr>
        <p:txBody>
          <a:bodyPr wrap="square" rtlCol="0">
            <a:spAutoFit/>
          </a:bodyPr>
          <a:lstStyle/>
          <a:p>
            <a:pPr>
              <a:buFont typeface="Arial" pitchFamily="34" charset="0"/>
              <a:buChar char="•"/>
            </a:pPr>
            <a:r>
              <a:rPr lang="es-ES_tradnl" dirty="0" smtClean="0"/>
              <a:t>  TCQSM </a:t>
            </a:r>
          </a:p>
          <a:p>
            <a:pPr>
              <a:buFont typeface="Arial" pitchFamily="34" charset="0"/>
              <a:buChar char="•"/>
            </a:pPr>
            <a:r>
              <a:rPr lang="es-ES_tradnl" dirty="0" smtClean="0"/>
              <a:t>  La Guía de Evaluación de Calidad  de Servicio de Sistemas de Transportación Colectiva del estado de la florida</a:t>
            </a:r>
            <a:endParaRPr lang="es-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4751</TotalTime>
  <Words>3705</Words>
  <Application>Microsoft Office PowerPoint</Application>
  <PresentationFormat>On-screen Show (4:3)</PresentationFormat>
  <Paragraphs>520</Paragraphs>
  <Slides>26</Slides>
  <Notes>17</Notes>
  <HiddenSlides>3</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Diseño personalizado</vt:lpstr>
      <vt:lpstr>Mirador</vt:lpstr>
      <vt:lpstr>Quality of Service Measures for Special Demand-Response Transit Services </vt:lpstr>
      <vt:lpstr>Agenda</vt:lpstr>
      <vt:lpstr>Descripción del sistema de Carros Públicos</vt:lpstr>
      <vt:lpstr>Descripción del Problema</vt:lpstr>
      <vt:lpstr>Características del Parque Automotor</vt:lpstr>
      <vt:lpstr>Descripción del Problema</vt:lpstr>
      <vt:lpstr>Slide 7</vt:lpstr>
      <vt:lpstr>Metodología</vt:lpstr>
      <vt:lpstr>Aplicabilidad de las metodologías de evaluación de calidad existentes</vt:lpstr>
      <vt:lpstr>Categorías de Evaluación de Calidad de Servicio</vt:lpstr>
      <vt:lpstr>Formato de encuesta</vt:lpstr>
      <vt:lpstr>Descripción de la Muestra</vt:lpstr>
      <vt:lpstr>Grupos de análisis</vt:lpstr>
      <vt:lpstr>Análisis de resultados</vt:lpstr>
      <vt:lpstr>Formas de evaluación de sistemas de Transportación colectiva – TCRP Reporte 47</vt:lpstr>
      <vt:lpstr>Análisis de Resultados</vt:lpstr>
      <vt:lpstr>Análisis de Resultados</vt:lpstr>
      <vt:lpstr>Análisis de resultados</vt:lpstr>
      <vt:lpstr>Análisis de resultados</vt:lpstr>
      <vt:lpstr>Slide 20</vt:lpstr>
      <vt:lpstr>Conclusiones</vt:lpstr>
      <vt:lpstr>Slide 22</vt:lpstr>
      <vt:lpstr>Preguntas</vt:lpstr>
      <vt:lpstr>Aplicabilidad de las metodologías de evaluación de calidad existentes</vt:lpstr>
      <vt:lpstr>Análisis y resultados</vt:lpstr>
      <vt:lpstr>Análisis de resultados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Calero</dc:creator>
  <cp:lastModifiedBy>Grisel</cp:lastModifiedBy>
  <cp:revision>270</cp:revision>
  <dcterms:created xsi:type="dcterms:W3CDTF">2010-05-14T13:22:55Z</dcterms:created>
  <dcterms:modified xsi:type="dcterms:W3CDTF">2010-08-12T13:48:38Z</dcterms:modified>
</cp:coreProperties>
</file>