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3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66"/>
  </p:notesMasterIdLst>
  <p:handoutMasterIdLst>
    <p:handoutMasterId r:id="rId67"/>
  </p:handoutMasterIdLst>
  <p:sldIdLst>
    <p:sldId id="350" r:id="rId2"/>
    <p:sldId id="397" r:id="rId3"/>
    <p:sldId id="288" r:id="rId4"/>
    <p:sldId id="402" r:id="rId5"/>
    <p:sldId id="305" r:id="rId6"/>
    <p:sldId id="290" r:id="rId7"/>
    <p:sldId id="317" r:id="rId8"/>
    <p:sldId id="369" r:id="rId9"/>
    <p:sldId id="370" r:id="rId10"/>
    <p:sldId id="385" r:id="rId11"/>
    <p:sldId id="371" r:id="rId12"/>
    <p:sldId id="380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99" r:id="rId22"/>
    <p:sldId id="381" r:id="rId23"/>
    <p:sldId id="386" r:id="rId24"/>
    <p:sldId id="387" r:id="rId25"/>
    <p:sldId id="388" r:id="rId26"/>
    <p:sldId id="389" r:id="rId27"/>
    <p:sldId id="390" r:id="rId28"/>
    <p:sldId id="392" r:id="rId29"/>
    <p:sldId id="394" r:id="rId30"/>
    <p:sldId id="396" r:id="rId31"/>
    <p:sldId id="403" r:id="rId32"/>
    <p:sldId id="404" r:id="rId33"/>
    <p:sldId id="405" r:id="rId34"/>
    <p:sldId id="368" r:id="rId35"/>
    <p:sldId id="335" r:id="rId36"/>
    <p:sldId id="336" r:id="rId37"/>
    <p:sldId id="337" r:id="rId38"/>
    <p:sldId id="322" r:id="rId39"/>
    <p:sldId id="321" r:id="rId40"/>
    <p:sldId id="334" r:id="rId41"/>
    <p:sldId id="323" r:id="rId42"/>
    <p:sldId id="327" r:id="rId43"/>
    <p:sldId id="339" r:id="rId44"/>
    <p:sldId id="325" r:id="rId45"/>
    <p:sldId id="324" r:id="rId46"/>
    <p:sldId id="355" r:id="rId47"/>
    <p:sldId id="333" r:id="rId48"/>
    <p:sldId id="328" r:id="rId49"/>
    <p:sldId id="329" r:id="rId50"/>
    <p:sldId id="330" r:id="rId51"/>
    <p:sldId id="331" r:id="rId52"/>
    <p:sldId id="398" r:id="rId53"/>
    <p:sldId id="332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40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804000"/>
    <a:srgbClr val="FFCC66"/>
    <a:srgbClr val="7E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ERIC:FALL%202012:1papers%20and%20conferences:JOURNAL%20OF%20AG%20UPR%20NOTE%20-%20WEB-BASED%20IRRIGATION%20SCHEDULING:cumulative%20ET%20vs%20cumulative%20irrigation%20figure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cuments%20and%20Settings\eharmser\Desktop\1Spring%202008\1PAPERS%20AND%20PROPOSAL\Irrigation%20Training%20Course\Irrigation%20Soil%20Moisture%20Managment%20Spread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Documents%20and%20Settings\eharmser\Desktop\1Spring%202008\1PAPERS%20AND%20PROPOSAL\Irrigation%20Training%20Course\Irrigation%20Soil%20Moisture%20Managment%20Spreadsheet.xlsx" TargetMode="External"/><Relationship Id="rId3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Cumulative </a:t>
            </a:r>
            <a:r>
              <a:rPr lang="en-US" dirty="0" err="1"/>
              <a:t>ET</a:t>
            </a:r>
            <a:r>
              <a:rPr lang="en-US" baseline="-25000" dirty="0" err="1"/>
              <a:t>c</a:t>
            </a:r>
            <a:r>
              <a:rPr lang="en-US" dirty="0"/>
              <a:t> vs. Irrigation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2275582135774"/>
          <c:y val="0.0865621378479522"/>
          <c:w val="0.712274095413884"/>
          <c:h val="0.750331514237576"/>
        </c:manualLayout>
      </c:layout>
      <c:scatterChart>
        <c:scatterStyle val="smoothMarker"/>
        <c:varyColors val="0"/>
        <c:ser>
          <c:idx val="0"/>
          <c:order val="0"/>
          <c:tx>
            <c:v>Cumulative ET</c:v>
          </c:tx>
          <c:spPr>
            <a:ln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'Cumulative ET vs. Irrigation'!$A$2:$A$86</c:f>
              <c:numCache>
                <c:formatCode>m/d/yy</c:formatCode>
                <c:ptCount val="85"/>
                <c:pt idx="0">
                  <c:v>39521.0</c:v>
                </c:pt>
                <c:pt idx="1">
                  <c:v>39522.0</c:v>
                </c:pt>
                <c:pt idx="2">
                  <c:v>39523.0</c:v>
                </c:pt>
                <c:pt idx="3">
                  <c:v>39524.0</c:v>
                </c:pt>
                <c:pt idx="4">
                  <c:v>39525.0</c:v>
                </c:pt>
                <c:pt idx="5">
                  <c:v>39526.0</c:v>
                </c:pt>
                <c:pt idx="6">
                  <c:v>39527.0</c:v>
                </c:pt>
                <c:pt idx="7">
                  <c:v>39528.0</c:v>
                </c:pt>
                <c:pt idx="8">
                  <c:v>39529.0</c:v>
                </c:pt>
                <c:pt idx="9">
                  <c:v>39530.0</c:v>
                </c:pt>
                <c:pt idx="10">
                  <c:v>39531.0</c:v>
                </c:pt>
                <c:pt idx="11">
                  <c:v>39532.0</c:v>
                </c:pt>
                <c:pt idx="12">
                  <c:v>39533.0</c:v>
                </c:pt>
                <c:pt idx="13">
                  <c:v>39534.0</c:v>
                </c:pt>
                <c:pt idx="14">
                  <c:v>39535.0</c:v>
                </c:pt>
                <c:pt idx="15">
                  <c:v>39536.0</c:v>
                </c:pt>
                <c:pt idx="16">
                  <c:v>39537.0</c:v>
                </c:pt>
                <c:pt idx="17">
                  <c:v>39538.0</c:v>
                </c:pt>
                <c:pt idx="18">
                  <c:v>39539.0</c:v>
                </c:pt>
                <c:pt idx="19">
                  <c:v>39540.0</c:v>
                </c:pt>
                <c:pt idx="20">
                  <c:v>39541.0</c:v>
                </c:pt>
                <c:pt idx="21">
                  <c:v>39542.0</c:v>
                </c:pt>
                <c:pt idx="22">
                  <c:v>39543.0</c:v>
                </c:pt>
                <c:pt idx="23">
                  <c:v>39544.0</c:v>
                </c:pt>
                <c:pt idx="24">
                  <c:v>39545.0</c:v>
                </c:pt>
                <c:pt idx="25">
                  <c:v>39546.0</c:v>
                </c:pt>
                <c:pt idx="26">
                  <c:v>39547.0</c:v>
                </c:pt>
                <c:pt idx="27">
                  <c:v>39548.0</c:v>
                </c:pt>
                <c:pt idx="28">
                  <c:v>39549.0</c:v>
                </c:pt>
                <c:pt idx="29">
                  <c:v>39550.0</c:v>
                </c:pt>
                <c:pt idx="30">
                  <c:v>39551.0</c:v>
                </c:pt>
                <c:pt idx="31">
                  <c:v>39552.0</c:v>
                </c:pt>
                <c:pt idx="32">
                  <c:v>39553.0</c:v>
                </c:pt>
                <c:pt idx="33">
                  <c:v>39554.0</c:v>
                </c:pt>
                <c:pt idx="34">
                  <c:v>39555.0</c:v>
                </c:pt>
                <c:pt idx="35">
                  <c:v>39556.0</c:v>
                </c:pt>
                <c:pt idx="36">
                  <c:v>39557.0</c:v>
                </c:pt>
                <c:pt idx="37">
                  <c:v>39558.0</c:v>
                </c:pt>
                <c:pt idx="38">
                  <c:v>39559.0</c:v>
                </c:pt>
                <c:pt idx="39">
                  <c:v>39560.0</c:v>
                </c:pt>
                <c:pt idx="40">
                  <c:v>39561.0</c:v>
                </c:pt>
                <c:pt idx="41">
                  <c:v>39562.0</c:v>
                </c:pt>
                <c:pt idx="42">
                  <c:v>39563.0</c:v>
                </c:pt>
                <c:pt idx="43">
                  <c:v>39564.0</c:v>
                </c:pt>
                <c:pt idx="44">
                  <c:v>39565.0</c:v>
                </c:pt>
                <c:pt idx="45">
                  <c:v>39566.0</c:v>
                </c:pt>
                <c:pt idx="46">
                  <c:v>39567.0</c:v>
                </c:pt>
                <c:pt idx="47">
                  <c:v>39568.0</c:v>
                </c:pt>
                <c:pt idx="48">
                  <c:v>39569.0</c:v>
                </c:pt>
                <c:pt idx="49">
                  <c:v>39570.0</c:v>
                </c:pt>
                <c:pt idx="50">
                  <c:v>39571.0</c:v>
                </c:pt>
                <c:pt idx="51">
                  <c:v>39572.0</c:v>
                </c:pt>
                <c:pt idx="52">
                  <c:v>39573.0</c:v>
                </c:pt>
                <c:pt idx="53">
                  <c:v>39574.0</c:v>
                </c:pt>
                <c:pt idx="54">
                  <c:v>39575.0</c:v>
                </c:pt>
                <c:pt idx="55">
                  <c:v>39576.0</c:v>
                </c:pt>
                <c:pt idx="56">
                  <c:v>39577.0</c:v>
                </c:pt>
                <c:pt idx="57">
                  <c:v>39578.0</c:v>
                </c:pt>
                <c:pt idx="58">
                  <c:v>39579.0</c:v>
                </c:pt>
                <c:pt idx="59">
                  <c:v>39580.0</c:v>
                </c:pt>
                <c:pt idx="60">
                  <c:v>39581.0</c:v>
                </c:pt>
                <c:pt idx="61">
                  <c:v>39582.0</c:v>
                </c:pt>
                <c:pt idx="62">
                  <c:v>39583.0</c:v>
                </c:pt>
                <c:pt idx="63">
                  <c:v>39584.0</c:v>
                </c:pt>
                <c:pt idx="64">
                  <c:v>39585.0</c:v>
                </c:pt>
                <c:pt idx="65">
                  <c:v>39586.0</c:v>
                </c:pt>
                <c:pt idx="66">
                  <c:v>39587.0</c:v>
                </c:pt>
                <c:pt idx="67">
                  <c:v>39588.0</c:v>
                </c:pt>
                <c:pt idx="68">
                  <c:v>39589.0</c:v>
                </c:pt>
                <c:pt idx="69">
                  <c:v>39590.0</c:v>
                </c:pt>
                <c:pt idx="70">
                  <c:v>39591.0</c:v>
                </c:pt>
                <c:pt idx="71">
                  <c:v>39592.0</c:v>
                </c:pt>
                <c:pt idx="72">
                  <c:v>39593.0</c:v>
                </c:pt>
                <c:pt idx="73">
                  <c:v>39594.0</c:v>
                </c:pt>
                <c:pt idx="74">
                  <c:v>39595.0</c:v>
                </c:pt>
                <c:pt idx="75">
                  <c:v>39596.0</c:v>
                </c:pt>
                <c:pt idx="76">
                  <c:v>39597.0</c:v>
                </c:pt>
                <c:pt idx="77">
                  <c:v>39598.0</c:v>
                </c:pt>
                <c:pt idx="78">
                  <c:v>39599.0</c:v>
                </c:pt>
                <c:pt idx="79">
                  <c:v>39600.0</c:v>
                </c:pt>
                <c:pt idx="80">
                  <c:v>39601.0</c:v>
                </c:pt>
                <c:pt idx="81">
                  <c:v>39602.0</c:v>
                </c:pt>
                <c:pt idx="82">
                  <c:v>39603.0</c:v>
                </c:pt>
                <c:pt idx="83">
                  <c:v>39604.0</c:v>
                </c:pt>
                <c:pt idx="84">
                  <c:v>39605.0</c:v>
                </c:pt>
              </c:numCache>
            </c:numRef>
          </c:xVal>
          <c:yVal>
            <c:numRef>
              <c:f>'Cumulative ET vs. Irrigation'!$B$2:$B$86</c:f>
              <c:numCache>
                <c:formatCode>0.00</c:formatCode>
                <c:ptCount val="85"/>
                <c:pt idx="0">
                  <c:v>3.8</c:v>
                </c:pt>
                <c:pt idx="1">
                  <c:v>7.699999999999997</c:v>
                </c:pt>
                <c:pt idx="2">
                  <c:v>11.5</c:v>
                </c:pt>
                <c:pt idx="3">
                  <c:v>15.5</c:v>
                </c:pt>
                <c:pt idx="4">
                  <c:v>19.7</c:v>
                </c:pt>
                <c:pt idx="5">
                  <c:v>23.6</c:v>
                </c:pt>
                <c:pt idx="6">
                  <c:v>27.5</c:v>
                </c:pt>
                <c:pt idx="7">
                  <c:v>31.7</c:v>
                </c:pt>
                <c:pt idx="8">
                  <c:v>35.9</c:v>
                </c:pt>
                <c:pt idx="9">
                  <c:v>40.0</c:v>
                </c:pt>
                <c:pt idx="10">
                  <c:v>44.3</c:v>
                </c:pt>
                <c:pt idx="11">
                  <c:v>48.5</c:v>
                </c:pt>
                <c:pt idx="12">
                  <c:v>52.8</c:v>
                </c:pt>
                <c:pt idx="13">
                  <c:v>57.2</c:v>
                </c:pt>
                <c:pt idx="14">
                  <c:v>61.7</c:v>
                </c:pt>
                <c:pt idx="15">
                  <c:v>66.3</c:v>
                </c:pt>
                <c:pt idx="16">
                  <c:v>71.0</c:v>
                </c:pt>
                <c:pt idx="17">
                  <c:v>75.8</c:v>
                </c:pt>
                <c:pt idx="18">
                  <c:v>80.6</c:v>
                </c:pt>
                <c:pt idx="19">
                  <c:v>85.6</c:v>
                </c:pt>
                <c:pt idx="20">
                  <c:v>90.5</c:v>
                </c:pt>
                <c:pt idx="21">
                  <c:v>95.7</c:v>
                </c:pt>
                <c:pt idx="22">
                  <c:v>101.2</c:v>
                </c:pt>
                <c:pt idx="23">
                  <c:v>106.9</c:v>
                </c:pt>
                <c:pt idx="24">
                  <c:v>113.6</c:v>
                </c:pt>
                <c:pt idx="25">
                  <c:v>119.6</c:v>
                </c:pt>
                <c:pt idx="26">
                  <c:v>125.9</c:v>
                </c:pt>
                <c:pt idx="27">
                  <c:v>132.8</c:v>
                </c:pt>
                <c:pt idx="28">
                  <c:v>139.8</c:v>
                </c:pt>
                <c:pt idx="29">
                  <c:v>146.6</c:v>
                </c:pt>
                <c:pt idx="30">
                  <c:v>151.7</c:v>
                </c:pt>
                <c:pt idx="31">
                  <c:v>155.7</c:v>
                </c:pt>
                <c:pt idx="32">
                  <c:v>161.0</c:v>
                </c:pt>
                <c:pt idx="33">
                  <c:v>167.2</c:v>
                </c:pt>
                <c:pt idx="34">
                  <c:v>173.5</c:v>
                </c:pt>
                <c:pt idx="35">
                  <c:v>179.8</c:v>
                </c:pt>
                <c:pt idx="36">
                  <c:v>185.6000000000001</c:v>
                </c:pt>
                <c:pt idx="37">
                  <c:v>190.6000000000001</c:v>
                </c:pt>
                <c:pt idx="38">
                  <c:v>195.1000000000001</c:v>
                </c:pt>
                <c:pt idx="39">
                  <c:v>201.3</c:v>
                </c:pt>
                <c:pt idx="40">
                  <c:v>208.4</c:v>
                </c:pt>
                <c:pt idx="41">
                  <c:v>214.3</c:v>
                </c:pt>
                <c:pt idx="42">
                  <c:v>220.4</c:v>
                </c:pt>
                <c:pt idx="43">
                  <c:v>226.2</c:v>
                </c:pt>
                <c:pt idx="44">
                  <c:v>231.9</c:v>
                </c:pt>
                <c:pt idx="45">
                  <c:v>238.1</c:v>
                </c:pt>
                <c:pt idx="46">
                  <c:v>244.4</c:v>
                </c:pt>
                <c:pt idx="47">
                  <c:v>251.9</c:v>
                </c:pt>
                <c:pt idx="48">
                  <c:v>259.9</c:v>
                </c:pt>
                <c:pt idx="49">
                  <c:v>266.8</c:v>
                </c:pt>
                <c:pt idx="50">
                  <c:v>272.7</c:v>
                </c:pt>
                <c:pt idx="51">
                  <c:v>279.6</c:v>
                </c:pt>
                <c:pt idx="52">
                  <c:v>285.4</c:v>
                </c:pt>
                <c:pt idx="53">
                  <c:v>291.5</c:v>
                </c:pt>
                <c:pt idx="54">
                  <c:v>298.6</c:v>
                </c:pt>
                <c:pt idx="55">
                  <c:v>304.5</c:v>
                </c:pt>
                <c:pt idx="56">
                  <c:v>310.6</c:v>
                </c:pt>
                <c:pt idx="57">
                  <c:v>316.7</c:v>
                </c:pt>
                <c:pt idx="58">
                  <c:v>323.2</c:v>
                </c:pt>
                <c:pt idx="59">
                  <c:v>330.2</c:v>
                </c:pt>
                <c:pt idx="60">
                  <c:v>337.1</c:v>
                </c:pt>
                <c:pt idx="61">
                  <c:v>342.6</c:v>
                </c:pt>
                <c:pt idx="62">
                  <c:v>349.5</c:v>
                </c:pt>
                <c:pt idx="63">
                  <c:v>356.3</c:v>
                </c:pt>
                <c:pt idx="64">
                  <c:v>361.8</c:v>
                </c:pt>
                <c:pt idx="65">
                  <c:v>368.2</c:v>
                </c:pt>
                <c:pt idx="66">
                  <c:v>375.5</c:v>
                </c:pt>
                <c:pt idx="67">
                  <c:v>381.6</c:v>
                </c:pt>
                <c:pt idx="68">
                  <c:v>386.7</c:v>
                </c:pt>
                <c:pt idx="69">
                  <c:v>392.9</c:v>
                </c:pt>
                <c:pt idx="70">
                  <c:v>398.9</c:v>
                </c:pt>
                <c:pt idx="71">
                  <c:v>405.4</c:v>
                </c:pt>
                <c:pt idx="72">
                  <c:v>412.1</c:v>
                </c:pt>
                <c:pt idx="73">
                  <c:v>417.8</c:v>
                </c:pt>
                <c:pt idx="74">
                  <c:v>423.0</c:v>
                </c:pt>
                <c:pt idx="75">
                  <c:v>428.6</c:v>
                </c:pt>
                <c:pt idx="76">
                  <c:v>434.6</c:v>
                </c:pt>
                <c:pt idx="77">
                  <c:v>440.6</c:v>
                </c:pt>
                <c:pt idx="78">
                  <c:v>446.7</c:v>
                </c:pt>
                <c:pt idx="79">
                  <c:v>452.6</c:v>
                </c:pt>
                <c:pt idx="80">
                  <c:v>459.1</c:v>
                </c:pt>
                <c:pt idx="81">
                  <c:v>465.9</c:v>
                </c:pt>
                <c:pt idx="82">
                  <c:v>472.4</c:v>
                </c:pt>
                <c:pt idx="83">
                  <c:v>478.8</c:v>
                </c:pt>
                <c:pt idx="84">
                  <c:v>485.1</c:v>
                </c:pt>
              </c:numCache>
            </c:numRef>
          </c:yVal>
          <c:smooth val="1"/>
        </c:ser>
        <c:ser>
          <c:idx val="1"/>
          <c:order val="1"/>
          <c:tx>
            <c:v>Cumulative Irrigation/Rainfall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'Cumulative ET vs. Irrigation'!$A$2:$A$86</c:f>
              <c:numCache>
                <c:formatCode>m/d/yy</c:formatCode>
                <c:ptCount val="85"/>
                <c:pt idx="0">
                  <c:v>39521.0</c:v>
                </c:pt>
                <c:pt idx="1">
                  <c:v>39522.0</c:v>
                </c:pt>
                <c:pt idx="2">
                  <c:v>39523.0</c:v>
                </c:pt>
                <c:pt idx="3">
                  <c:v>39524.0</c:v>
                </c:pt>
                <c:pt idx="4">
                  <c:v>39525.0</c:v>
                </c:pt>
                <c:pt idx="5">
                  <c:v>39526.0</c:v>
                </c:pt>
                <c:pt idx="6">
                  <c:v>39527.0</c:v>
                </c:pt>
                <c:pt idx="7">
                  <c:v>39528.0</c:v>
                </c:pt>
                <c:pt idx="8">
                  <c:v>39529.0</c:v>
                </c:pt>
                <c:pt idx="9">
                  <c:v>39530.0</c:v>
                </c:pt>
                <c:pt idx="10">
                  <c:v>39531.0</c:v>
                </c:pt>
                <c:pt idx="11">
                  <c:v>39532.0</c:v>
                </c:pt>
                <c:pt idx="12">
                  <c:v>39533.0</c:v>
                </c:pt>
                <c:pt idx="13">
                  <c:v>39534.0</c:v>
                </c:pt>
                <c:pt idx="14">
                  <c:v>39535.0</c:v>
                </c:pt>
                <c:pt idx="15">
                  <c:v>39536.0</c:v>
                </c:pt>
                <c:pt idx="16">
                  <c:v>39537.0</c:v>
                </c:pt>
                <c:pt idx="17">
                  <c:v>39538.0</c:v>
                </c:pt>
                <c:pt idx="18">
                  <c:v>39539.0</c:v>
                </c:pt>
                <c:pt idx="19">
                  <c:v>39540.0</c:v>
                </c:pt>
                <c:pt idx="20">
                  <c:v>39541.0</c:v>
                </c:pt>
                <c:pt idx="21">
                  <c:v>39542.0</c:v>
                </c:pt>
                <c:pt idx="22">
                  <c:v>39543.0</c:v>
                </c:pt>
                <c:pt idx="23">
                  <c:v>39544.0</c:v>
                </c:pt>
                <c:pt idx="24">
                  <c:v>39545.0</c:v>
                </c:pt>
                <c:pt idx="25">
                  <c:v>39546.0</c:v>
                </c:pt>
                <c:pt idx="26">
                  <c:v>39547.0</c:v>
                </c:pt>
                <c:pt idx="27">
                  <c:v>39548.0</c:v>
                </c:pt>
                <c:pt idx="28">
                  <c:v>39549.0</c:v>
                </c:pt>
                <c:pt idx="29">
                  <c:v>39550.0</c:v>
                </c:pt>
                <c:pt idx="30">
                  <c:v>39551.0</c:v>
                </c:pt>
                <c:pt idx="31">
                  <c:v>39552.0</c:v>
                </c:pt>
                <c:pt idx="32">
                  <c:v>39553.0</c:v>
                </c:pt>
                <c:pt idx="33">
                  <c:v>39554.0</c:v>
                </c:pt>
                <c:pt idx="34">
                  <c:v>39555.0</c:v>
                </c:pt>
                <c:pt idx="35">
                  <c:v>39556.0</c:v>
                </c:pt>
                <c:pt idx="36">
                  <c:v>39557.0</c:v>
                </c:pt>
                <c:pt idx="37">
                  <c:v>39558.0</c:v>
                </c:pt>
                <c:pt idx="38">
                  <c:v>39559.0</c:v>
                </c:pt>
                <c:pt idx="39">
                  <c:v>39560.0</c:v>
                </c:pt>
                <c:pt idx="40">
                  <c:v>39561.0</c:v>
                </c:pt>
                <c:pt idx="41">
                  <c:v>39562.0</c:v>
                </c:pt>
                <c:pt idx="42">
                  <c:v>39563.0</c:v>
                </c:pt>
                <c:pt idx="43">
                  <c:v>39564.0</c:v>
                </c:pt>
                <c:pt idx="44">
                  <c:v>39565.0</c:v>
                </c:pt>
                <c:pt idx="45">
                  <c:v>39566.0</c:v>
                </c:pt>
                <c:pt idx="46">
                  <c:v>39567.0</c:v>
                </c:pt>
                <c:pt idx="47">
                  <c:v>39568.0</c:v>
                </c:pt>
                <c:pt idx="48">
                  <c:v>39569.0</c:v>
                </c:pt>
                <c:pt idx="49">
                  <c:v>39570.0</c:v>
                </c:pt>
                <c:pt idx="50">
                  <c:v>39571.0</c:v>
                </c:pt>
                <c:pt idx="51">
                  <c:v>39572.0</c:v>
                </c:pt>
                <c:pt idx="52">
                  <c:v>39573.0</c:v>
                </c:pt>
                <c:pt idx="53">
                  <c:v>39574.0</c:v>
                </c:pt>
                <c:pt idx="54">
                  <c:v>39575.0</c:v>
                </c:pt>
                <c:pt idx="55">
                  <c:v>39576.0</c:v>
                </c:pt>
                <c:pt idx="56">
                  <c:v>39577.0</c:v>
                </c:pt>
                <c:pt idx="57">
                  <c:v>39578.0</c:v>
                </c:pt>
                <c:pt idx="58">
                  <c:v>39579.0</c:v>
                </c:pt>
                <c:pt idx="59">
                  <c:v>39580.0</c:v>
                </c:pt>
                <c:pt idx="60">
                  <c:v>39581.0</c:v>
                </c:pt>
                <c:pt idx="61">
                  <c:v>39582.0</c:v>
                </c:pt>
                <c:pt idx="62">
                  <c:v>39583.0</c:v>
                </c:pt>
                <c:pt idx="63">
                  <c:v>39584.0</c:v>
                </c:pt>
                <c:pt idx="64">
                  <c:v>39585.0</c:v>
                </c:pt>
                <c:pt idx="65">
                  <c:v>39586.0</c:v>
                </c:pt>
                <c:pt idx="66">
                  <c:v>39587.0</c:v>
                </c:pt>
                <c:pt idx="67">
                  <c:v>39588.0</c:v>
                </c:pt>
                <c:pt idx="68">
                  <c:v>39589.0</c:v>
                </c:pt>
                <c:pt idx="69">
                  <c:v>39590.0</c:v>
                </c:pt>
                <c:pt idx="70">
                  <c:v>39591.0</c:v>
                </c:pt>
                <c:pt idx="71">
                  <c:v>39592.0</c:v>
                </c:pt>
                <c:pt idx="72">
                  <c:v>39593.0</c:v>
                </c:pt>
                <c:pt idx="73">
                  <c:v>39594.0</c:v>
                </c:pt>
                <c:pt idx="74">
                  <c:v>39595.0</c:v>
                </c:pt>
                <c:pt idx="75">
                  <c:v>39596.0</c:v>
                </c:pt>
                <c:pt idx="76">
                  <c:v>39597.0</c:v>
                </c:pt>
                <c:pt idx="77">
                  <c:v>39598.0</c:v>
                </c:pt>
                <c:pt idx="78">
                  <c:v>39599.0</c:v>
                </c:pt>
                <c:pt idx="79">
                  <c:v>39600.0</c:v>
                </c:pt>
                <c:pt idx="80">
                  <c:v>39601.0</c:v>
                </c:pt>
                <c:pt idx="81">
                  <c:v>39602.0</c:v>
                </c:pt>
                <c:pt idx="82">
                  <c:v>39603.0</c:v>
                </c:pt>
                <c:pt idx="83">
                  <c:v>39604.0</c:v>
                </c:pt>
                <c:pt idx="84">
                  <c:v>39605.0</c:v>
                </c:pt>
              </c:numCache>
            </c:numRef>
          </c:xVal>
          <c:yVal>
            <c:numRef>
              <c:f>'Cumulative ET vs. Irrigation'!$C$2:$C$86</c:f>
              <c:numCache>
                <c:formatCode>0</c:formatCode>
                <c:ptCount val="85"/>
                <c:pt idx="0">
                  <c:v>0.0</c:v>
                </c:pt>
                <c:pt idx="1">
                  <c:v>0.0</c:v>
                </c:pt>
                <c:pt idx="2">
                  <c:v>25.0</c:v>
                </c:pt>
                <c:pt idx="3">
                  <c:v>25.0</c:v>
                </c:pt>
                <c:pt idx="4">
                  <c:v>25.0</c:v>
                </c:pt>
                <c:pt idx="5">
                  <c:v>25.0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55.0</c:v>
                </c:pt>
                <c:pt idx="10">
                  <c:v>55.0</c:v>
                </c:pt>
                <c:pt idx="11">
                  <c:v>55.0</c:v>
                </c:pt>
                <c:pt idx="12">
                  <c:v>55.0</c:v>
                </c:pt>
                <c:pt idx="13">
                  <c:v>55.0</c:v>
                </c:pt>
                <c:pt idx="14">
                  <c:v>55.0</c:v>
                </c:pt>
                <c:pt idx="15">
                  <c:v>55.0</c:v>
                </c:pt>
                <c:pt idx="16">
                  <c:v>55.0</c:v>
                </c:pt>
                <c:pt idx="17">
                  <c:v>95.0</c:v>
                </c:pt>
                <c:pt idx="18">
                  <c:v>95.0</c:v>
                </c:pt>
                <c:pt idx="19">
                  <c:v>95.0</c:v>
                </c:pt>
                <c:pt idx="20">
                  <c:v>95.0</c:v>
                </c:pt>
                <c:pt idx="21">
                  <c:v>95.0</c:v>
                </c:pt>
                <c:pt idx="22">
                  <c:v>95.0</c:v>
                </c:pt>
                <c:pt idx="23">
                  <c:v>95.0</c:v>
                </c:pt>
                <c:pt idx="24">
                  <c:v>95.0</c:v>
                </c:pt>
                <c:pt idx="25">
                  <c:v>140.0</c:v>
                </c:pt>
                <c:pt idx="26">
                  <c:v>140.0</c:v>
                </c:pt>
                <c:pt idx="27">
                  <c:v>140.0</c:v>
                </c:pt>
                <c:pt idx="28">
                  <c:v>140.0</c:v>
                </c:pt>
                <c:pt idx="29">
                  <c:v>140.0</c:v>
                </c:pt>
                <c:pt idx="30">
                  <c:v>140.0</c:v>
                </c:pt>
                <c:pt idx="31">
                  <c:v>140.0</c:v>
                </c:pt>
                <c:pt idx="32">
                  <c:v>140.0</c:v>
                </c:pt>
                <c:pt idx="33">
                  <c:v>190.0</c:v>
                </c:pt>
                <c:pt idx="34">
                  <c:v>190.0</c:v>
                </c:pt>
                <c:pt idx="35">
                  <c:v>190.0</c:v>
                </c:pt>
                <c:pt idx="36">
                  <c:v>190.0</c:v>
                </c:pt>
                <c:pt idx="37">
                  <c:v>190.0</c:v>
                </c:pt>
                <c:pt idx="38">
                  <c:v>190.0</c:v>
                </c:pt>
                <c:pt idx="39">
                  <c:v>190.0</c:v>
                </c:pt>
                <c:pt idx="40">
                  <c:v>190.0</c:v>
                </c:pt>
                <c:pt idx="41">
                  <c:v>190.0</c:v>
                </c:pt>
                <c:pt idx="42">
                  <c:v>245.0</c:v>
                </c:pt>
                <c:pt idx="43">
                  <c:v>245.0</c:v>
                </c:pt>
                <c:pt idx="44">
                  <c:v>245.0</c:v>
                </c:pt>
                <c:pt idx="45">
                  <c:v>245.0</c:v>
                </c:pt>
                <c:pt idx="46">
                  <c:v>245.0</c:v>
                </c:pt>
                <c:pt idx="47">
                  <c:v>245.0</c:v>
                </c:pt>
                <c:pt idx="48">
                  <c:v>245.0</c:v>
                </c:pt>
                <c:pt idx="49">
                  <c:v>245.0</c:v>
                </c:pt>
                <c:pt idx="50">
                  <c:v>245.0</c:v>
                </c:pt>
                <c:pt idx="51">
                  <c:v>305.0</c:v>
                </c:pt>
                <c:pt idx="52">
                  <c:v>305.0</c:v>
                </c:pt>
                <c:pt idx="53">
                  <c:v>305.0</c:v>
                </c:pt>
                <c:pt idx="54">
                  <c:v>305.0</c:v>
                </c:pt>
                <c:pt idx="55">
                  <c:v>305.0</c:v>
                </c:pt>
                <c:pt idx="56">
                  <c:v>305.0</c:v>
                </c:pt>
                <c:pt idx="57">
                  <c:v>305.0</c:v>
                </c:pt>
                <c:pt idx="58">
                  <c:v>305.0</c:v>
                </c:pt>
                <c:pt idx="59">
                  <c:v>305.0</c:v>
                </c:pt>
                <c:pt idx="60">
                  <c:v>305.0</c:v>
                </c:pt>
                <c:pt idx="61">
                  <c:v>375.0</c:v>
                </c:pt>
                <c:pt idx="62">
                  <c:v>375.0</c:v>
                </c:pt>
                <c:pt idx="63">
                  <c:v>375.0</c:v>
                </c:pt>
                <c:pt idx="64">
                  <c:v>375.0</c:v>
                </c:pt>
                <c:pt idx="65">
                  <c:v>375.0</c:v>
                </c:pt>
                <c:pt idx="66">
                  <c:v>375.0</c:v>
                </c:pt>
                <c:pt idx="67">
                  <c:v>375.0</c:v>
                </c:pt>
                <c:pt idx="68">
                  <c:v>375.0</c:v>
                </c:pt>
                <c:pt idx="69">
                  <c:v>375.0</c:v>
                </c:pt>
                <c:pt idx="70">
                  <c:v>375.0</c:v>
                </c:pt>
                <c:pt idx="71">
                  <c:v>375.0</c:v>
                </c:pt>
                <c:pt idx="72">
                  <c:v>375.0</c:v>
                </c:pt>
                <c:pt idx="73">
                  <c:v>375.0</c:v>
                </c:pt>
                <c:pt idx="74">
                  <c:v>455.0</c:v>
                </c:pt>
                <c:pt idx="75">
                  <c:v>455.0</c:v>
                </c:pt>
                <c:pt idx="76">
                  <c:v>455.0</c:v>
                </c:pt>
                <c:pt idx="77">
                  <c:v>455.0</c:v>
                </c:pt>
                <c:pt idx="78">
                  <c:v>455.0</c:v>
                </c:pt>
                <c:pt idx="79">
                  <c:v>455.0</c:v>
                </c:pt>
                <c:pt idx="80">
                  <c:v>455.0</c:v>
                </c:pt>
                <c:pt idx="81">
                  <c:v>455.0</c:v>
                </c:pt>
                <c:pt idx="82">
                  <c:v>455.0</c:v>
                </c:pt>
                <c:pt idx="83">
                  <c:v>455.0</c:v>
                </c:pt>
                <c:pt idx="84">
                  <c:v>455.0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5124344"/>
        <c:axId val="-2125118904"/>
      </c:scatterChart>
      <c:valAx>
        <c:axId val="-2125124344"/>
        <c:scaling>
          <c:orientation val="minMax"/>
          <c:max val="39609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m/d/yy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25118904"/>
        <c:crosses val="autoZero"/>
        <c:crossBetween val="midCat"/>
        <c:majorUnit val="20.0"/>
      </c:valAx>
      <c:valAx>
        <c:axId val="-2125118904"/>
        <c:scaling>
          <c:orientation val="minMax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</a:t>
                </a:r>
                <a:r>
                  <a:rPr lang="en-US" dirty="0" err="1"/>
                  <a:t>ET</a:t>
                </a:r>
                <a:r>
                  <a:rPr lang="en-US" baseline="-25000" dirty="0" err="1"/>
                  <a:t>c</a:t>
                </a:r>
                <a:r>
                  <a:rPr lang="en-US" dirty="0"/>
                  <a:t> </a:t>
                </a:r>
              </a:p>
              <a:p>
                <a:pPr>
                  <a:defRPr/>
                </a:pPr>
                <a:r>
                  <a:rPr lang="en-US" dirty="0"/>
                  <a:t>or </a:t>
                </a:r>
              </a:p>
              <a:p>
                <a:pPr>
                  <a:defRPr/>
                </a:pPr>
                <a:r>
                  <a:rPr lang="en-US" dirty="0"/>
                  <a:t>Irrigation/ Rainfall (mm)</a:t>
                </a:r>
              </a:p>
            </c:rich>
          </c:tx>
          <c:layout>
            <c:manualLayout>
              <c:xMode val="edge"/>
              <c:yMode val="edge"/>
              <c:x val="0.00969050938458129"/>
              <c:y val="0.25842490212740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251243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8845824483954"/>
          <c:y val="0.231519332334767"/>
          <c:w val="0.334634617056908"/>
          <c:h val="0.224881693281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Calibri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Crop Stress Factor Vs. Time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'Soil Moisture Worksheet'!$A$5:$A$33</c:f>
              <c:numCache>
                <c:formatCode>m/d/yyyy</c:formatCode>
                <c:ptCount val="29"/>
                <c:pt idx="0">
                  <c:v>39521.0</c:v>
                </c:pt>
                <c:pt idx="1">
                  <c:v>39522.0</c:v>
                </c:pt>
                <c:pt idx="2">
                  <c:v>39523.0</c:v>
                </c:pt>
                <c:pt idx="3">
                  <c:v>39524.0</c:v>
                </c:pt>
                <c:pt idx="4">
                  <c:v>39525.0</c:v>
                </c:pt>
                <c:pt idx="5">
                  <c:v>39526.0</c:v>
                </c:pt>
                <c:pt idx="6">
                  <c:v>39527.0</c:v>
                </c:pt>
                <c:pt idx="7">
                  <c:v>39528.0</c:v>
                </c:pt>
                <c:pt idx="8">
                  <c:v>39529.0</c:v>
                </c:pt>
                <c:pt idx="9">
                  <c:v>39530.0</c:v>
                </c:pt>
                <c:pt idx="10">
                  <c:v>39531.0</c:v>
                </c:pt>
                <c:pt idx="11">
                  <c:v>39532.0</c:v>
                </c:pt>
                <c:pt idx="12">
                  <c:v>39533.0</c:v>
                </c:pt>
                <c:pt idx="13">
                  <c:v>39534.0</c:v>
                </c:pt>
                <c:pt idx="14">
                  <c:v>39535.0</c:v>
                </c:pt>
                <c:pt idx="15">
                  <c:v>39536.0</c:v>
                </c:pt>
                <c:pt idx="16">
                  <c:v>39537.0</c:v>
                </c:pt>
                <c:pt idx="17">
                  <c:v>39538.0</c:v>
                </c:pt>
                <c:pt idx="18">
                  <c:v>39539.0</c:v>
                </c:pt>
                <c:pt idx="19">
                  <c:v>39540.0</c:v>
                </c:pt>
                <c:pt idx="20">
                  <c:v>39541.0</c:v>
                </c:pt>
                <c:pt idx="21">
                  <c:v>39542.0</c:v>
                </c:pt>
                <c:pt idx="22">
                  <c:v>39543.0</c:v>
                </c:pt>
                <c:pt idx="23">
                  <c:v>39544.0</c:v>
                </c:pt>
                <c:pt idx="24">
                  <c:v>39545.0</c:v>
                </c:pt>
                <c:pt idx="25">
                  <c:v>39546.0</c:v>
                </c:pt>
                <c:pt idx="26">
                  <c:v>39547.0</c:v>
                </c:pt>
                <c:pt idx="27">
                  <c:v>39548.0</c:v>
                </c:pt>
                <c:pt idx="28">
                  <c:v>39549.0</c:v>
                </c:pt>
              </c:numCache>
            </c:numRef>
          </c:xVal>
          <c:yVal>
            <c:numRef>
              <c:f>'Soil Moisture Worksheet'!$J$5:$J$33</c:f>
              <c:numCache>
                <c:formatCode>0.00</c:formatCode>
                <c:ptCount val="2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0.963201307455762</c:v>
                </c:pt>
                <c:pt idx="4">
                  <c:v>0.914993033809327</c:v>
                </c:pt>
                <c:pt idx="5">
                  <c:v>0.867548950574769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0.980035498161721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415192"/>
        <c:axId val="-2111409784"/>
      </c:scatterChart>
      <c:valAx>
        <c:axId val="-2111415192"/>
        <c:scaling>
          <c:orientation val="minMax"/>
          <c:max val="39550.0"/>
          <c:min val="3952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overlay val="0"/>
        </c:title>
        <c:numFmt formatCode="m/d/yyyy" sourceLinked="1"/>
        <c:majorTickMark val="none"/>
        <c:minorTickMark val="none"/>
        <c:tickLblPos val="nextTo"/>
        <c:crossAx val="-2111409784"/>
        <c:crosses val="autoZero"/>
        <c:crossBetween val="midCat"/>
      </c:valAx>
      <c:valAx>
        <c:axId val="-2111409784"/>
        <c:scaling>
          <c:orientation val="minMax"/>
          <c:max val="1.05"/>
          <c:min val="0.8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Crop Stress Factor, Ks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-211141519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Soil Moisture Content Vs. Date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717477030914"/>
          <c:y val="0.0852117437325195"/>
          <c:w val="0.838166655121189"/>
          <c:h val="0.801117000411401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'Soil Moisture Worksheet'!$A$5:$A$33</c:f>
              <c:numCache>
                <c:formatCode>m/d/yyyy</c:formatCode>
                <c:ptCount val="29"/>
                <c:pt idx="0">
                  <c:v>39521.0</c:v>
                </c:pt>
                <c:pt idx="1">
                  <c:v>39522.0</c:v>
                </c:pt>
                <c:pt idx="2">
                  <c:v>39523.0</c:v>
                </c:pt>
                <c:pt idx="3">
                  <c:v>39524.0</c:v>
                </c:pt>
                <c:pt idx="4">
                  <c:v>39525.0</c:v>
                </c:pt>
                <c:pt idx="5">
                  <c:v>39526.0</c:v>
                </c:pt>
                <c:pt idx="6">
                  <c:v>39527.0</c:v>
                </c:pt>
                <c:pt idx="7">
                  <c:v>39528.0</c:v>
                </c:pt>
                <c:pt idx="8">
                  <c:v>39529.0</c:v>
                </c:pt>
                <c:pt idx="9">
                  <c:v>39530.0</c:v>
                </c:pt>
                <c:pt idx="10">
                  <c:v>39531.0</c:v>
                </c:pt>
                <c:pt idx="11">
                  <c:v>39532.0</c:v>
                </c:pt>
                <c:pt idx="12">
                  <c:v>39533.0</c:v>
                </c:pt>
                <c:pt idx="13">
                  <c:v>39534.0</c:v>
                </c:pt>
                <c:pt idx="14">
                  <c:v>39535.0</c:v>
                </c:pt>
                <c:pt idx="15">
                  <c:v>39536.0</c:v>
                </c:pt>
                <c:pt idx="16">
                  <c:v>39537.0</c:v>
                </c:pt>
                <c:pt idx="17">
                  <c:v>39538.0</c:v>
                </c:pt>
                <c:pt idx="18">
                  <c:v>39539.0</c:v>
                </c:pt>
                <c:pt idx="19">
                  <c:v>39540.0</c:v>
                </c:pt>
                <c:pt idx="20">
                  <c:v>39541.0</c:v>
                </c:pt>
                <c:pt idx="21">
                  <c:v>39542.0</c:v>
                </c:pt>
                <c:pt idx="22">
                  <c:v>39543.0</c:v>
                </c:pt>
                <c:pt idx="23">
                  <c:v>39544.0</c:v>
                </c:pt>
                <c:pt idx="24">
                  <c:v>39545.0</c:v>
                </c:pt>
                <c:pt idx="25">
                  <c:v>39546.0</c:v>
                </c:pt>
                <c:pt idx="26">
                  <c:v>39547.0</c:v>
                </c:pt>
                <c:pt idx="27">
                  <c:v>39548.0</c:v>
                </c:pt>
                <c:pt idx="28">
                  <c:v>39549.0</c:v>
                </c:pt>
              </c:numCache>
            </c:numRef>
          </c:xVal>
          <c:yVal>
            <c:numRef>
              <c:f>'Soil Moisture Worksheet'!$I$5:$I$33</c:f>
              <c:numCache>
                <c:formatCode>0.00</c:formatCode>
                <c:ptCount val="29"/>
                <c:pt idx="0">
                  <c:v>30.0</c:v>
                </c:pt>
                <c:pt idx="1">
                  <c:v>29.46478873239435</c:v>
                </c:pt>
                <c:pt idx="2">
                  <c:v>28.92312206572768</c:v>
                </c:pt>
                <c:pt idx="3">
                  <c:v>28.4025741205222</c:v>
                </c:pt>
                <c:pt idx="4">
                  <c:v>27.88192476514073</c:v>
                </c:pt>
                <c:pt idx="5">
                  <c:v>27.3695286662075</c:v>
                </c:pt>
                <c:pt idx="6">
                  <c:v>36.00328644157045</c:v>
                </c:pt>
                <c:pt idx="7">
                  <c:v>35.496792935077</c:v>
                </c:pt>
                <c:pt idx="8">
                  <c:v>34.95833139661541</c:v>
                </c:pt>
                <c:pt idx="9">
                  <c:v>34.42668582699516</c:v>
                </c:pt>
                <c:pt idx="10">
                  <c:v>33.91418582699515</c:v>
                </c:pt>
                <c:pt idx="11">
                  <c:v>33.38332162946415</c:v>
                </c:pt>
                <c:pt idx="12">
                  <c:v>32.87112650751291</c:v>
                </c:pt>
                <c:pt idx="13">
                  <c:v>32.3530542183563</c:v>
                </c:pt>
                <c:pt idx="14">
                  <c:v>31.82924469454689</c:v>
                </c:pt>
                <c:pt idx="15">
                  <c:v>31.29983292984102</c:v>
                </c:pt>
                <c:pt idx="16">
                  <c:v>30.76494920891079</c:v>
                </c:pt>
                <c:pt idx="17">
                  <c:v>30.2247193238533</c:v>
                </c:pt>
                <c:pt idx="18">
                  <c:v>29.6792647783988</c:v>
                </c:pt>
                <c:pt idx="19">
                  <c:v>29.13993893570214</c:v>
                </c:pt>
                <c:pt idx="20">
                  <c:v>28.58438338014659</c:v>
                </c:pt>
                <c:pt idx="21">
                  <c:v>35.96875987014742</c:v>
                </c:pt>
                <c:pt idx="22">
                  <c:v>35.40354247884299</c:v>
                </c:pt>
                <c:pt idx="23">
                  <c:v>34.81214462938056</c:v>
                </c:pt>
                <c:pt idx="24">
                  <c:v>34.20576165065729</c:v>
                </c:pt>
                <c:pt idx="25">
                  <c:v>33.50049849276241</c:v>
                </c:pt>
                <c:pt idx="26">
                  <c:v>32.87549849276241</c:v>
                </c:pt>
                <c:pt idx="27">
                  <c:v>32.22601395668011</c:v>
                </c:pt>
                <c:pt idx="28">
                  <c:v>31.52193232402702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334920"/>
        <c:axId val="-2111329512"/>
      </c:scatterChart>
      <c:valAx>
        <c:axId val="-2111334920"/>
        <c:scaling>
          <c:orientation val="minMax"/>
          <c:max val="39550.0"/>
          <c:min val="39520.0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Date</a:t>
                </a:r>
              </a:p>
            </c:rich>
          </c:tx>
          <c:overlay val="0"/>
        </c:title>
        <c:numFmt formatCode="m/d/yyyy" sourceLinked="1"/>
        <c:majorTickMark val="none"/>
        <c:minorTickMark val="none"/>
        <c:tickLblPos val="nextTo"/>
        <c:crossAx val="-2111329512"/>
        <c:crosses val="autoZero"/>
        <c:crossBetween val="midCat"/>
      </c:valAx>
      <c:valAx>
        <c:axId val="-2111329512"/>
        <c:scaling>
          <c:orientation val="minMax"/>
          <c:min val="2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Moisture Cotent (%)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-21113349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0.71717</cdr:x>
      <cdr:y>0.51707</cdr:y>
    </cdr:from>
    <cdr:to>
      <cdr:x>0.81977</cdr:x>
      <cdr:y>0.68753</cdr:y>
    </cdr:to>
    <cdr:sp macro="" textlink="">
      <cdr:nvSpPr>
        <cdr:cNvPr id="6" name="TextBox 5"/>
        <cdr:cNvSpPr txBox="1"/>
      </cdr:nvSpPr>
      <cdr:spPr>
        <a:xfrm xmlns:a="http://schemas.openxmlformats.org/drawingml/2006/main" rot="19389917">
          <a:off x="6391536" y="2773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Arial"/>
              <a:cs typeface="Arial"/>
            </a:rPr>
            <a:t>Under Application</a:t>
          </a:r>
          <a:endParaRPr lang="en-US" sz="1800" b="1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0.6229</cdr:x>
      <cdr:y>0.18998</cdr:y>
    </cdr:from>
    <cdr:to>
      <cdr:x>0.7255</cdr:x>
      <cdr:y>0.36044</cdr:y>
    </cdr:to>
    <cdr:sp macro="" textlink="">
      <cdr:nvSpPr>
        <cdr:cNvPr id="7" name="TextBox 6"/>
        <cdr:cNvSpPr txBox="1"/>
      </cdr:nvSpPr>
      <cdr:spPr>
        <a:xfrm xmlns:a="http://schemas.openxmlformats.org/drawingml/2006/main" rot="19458007">
          <a:off x="5551392" y="10190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latin typeface="Arial"/>
              <a:cs typeface="Arial"/>
            </a:rPr>
            <a:t>Over Application</a:t>
          </a:r>
          <a:endParaRPr lang="en-US" sz="1800" b="1" dirty="0"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0.13832</cdr:x>
      <cdr:y>0.48785</cdr:y>
    </cdr:from>
    <cdr:to>
      <cdr:x>0.91056</cdr:x>
      <cdr:y>0.4881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1078230" y="3059430"/>
          <a:ext cx="6019800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0.80303</cdr:x>
      <cdr:y>0.48785</cdr:y>
    </cdr:from>
    <cdr:to>
      <cdr:x>0.82258</cdr:x>
      <cdr:y>0.71871</cdr:y>
    </cdr:to>
    <cdr:sp macro="" textlink="">
      <cdr:nvSpPr>
        <cdr:cNvPr id="5" name="Straight Arrow Connector 4"/>
        <cdr:cNvSpPr/>
      </cdr:nvSpPr>
      <cdr:spPr>
        <a:xfrm xmlns:a="http://schemas.openxmlformats.org/drawingml/2006/main" rot="10800000">
          <a:off x="6259829" y="3059429"/>
          <a:ext cx="152401" cy="14478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0.6564</cdr:x>
      <cdr:y>0.71871</cdr:y>
    </cdr:from>
    <cdr:to>
      <cdr:x>0.91056</cdr:x>
      <cdr:y>0.77947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16830" y="4507230"/>
          <a:ext cx="1981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Threshold Moisture </a:t>
          </a:r>
        </a:p>
        <a:p xmlns:a="http://schemas.openxmlformats.org/drawingml/2006/main">
          <a:r>
            <a:rPr lang="en-US" sz="1600" dirty="0" smtClean="0"/>
            <a:t>Content, </a:t>
          </a:r>
          <a:r>
            <a:rPr lang="el-GR" sz="1600" dirty="0" smtClean="0"/>
            <a:t>θ</a:t>
          </a:r>
          <a:r>
            <a:rPr lang="en-US" sz="1600" baseline="-25000" dirty="0" smtClean="0"/>
            <a:t>t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0.56843</cdr:x>
      <cdr:y>0.09903</cdr:y>
    </cdr:from>
    <cdr:to>
      <cdr:x>0.71505</cdr:x>
      <cdr:y>0.15978</cdr:y>
    </cdr:to>
    <cdr:sp macro="" textlink="">
      <cdr:nvSpPr>
        <cdr:cNvPr id="8" name="Straight Arrow Connector 7"/>
        <cdr:cNvSpPr/>
      </cdr:nvSpPr>
      <cdr:spPr>
        <a:xfrm xmlns:a="http://schemas.openxmlformats.org/drawingml/2006/main" rot="10800000" flipV="1">
          <a:off x="4431030" y="621030"/>
          <a:ext cx="1143000" cy="3810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4F81BD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0.71505</cdr:x>
      <cdr:y>0.67011</cdr:y>
    </cdr:from>
    <cdr:to>
      <cdr:x>0.83236</cdr:x>
      <cdr:y>0.81592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74030" y="42024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67FDB-BC37-A241-B392-77F17A503ABE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065DB-D523-5048-9DDC-4845D9F85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0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80071-793C-4C4D-A680-DD0FDB8BD4E7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EF870-7080-422C-AC3B-4292C27A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12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68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2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5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21D5C-6A74-48E9-9C07-DFD64A41AA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124E62-172B-4A5E-8D2D-51FD0BABC18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21D5C-6A74-48E9-9C07-DFD64A41AA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B469D-B26B-4B69-89BD-110309D998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124E62-172B-4A5E-8D2D-51FD0BABC18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12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7DA85-409D-4088-A381-AE285A7B73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35D10-46BD-4722-BB49-24604DCBB3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124E62-172B-4A5E-8D2D-51FD0BABC18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21D5C-6A74-48E9-9C07-DFD64A41AA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024906-CC1A-4E7F-8C9A-0779CAA3BB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A5991-CD71-47E5-9F70-CE20872BCD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A9EB73-82E9-4026-8F6F-34A1EF3D7C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D8C6F-EAA4-40A8-8213-80BD7CC18D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BEF1E-D9D8-4599-894F-4294400A90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21D5C-6A74-48E9-9C07-DFD64A41AA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4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A7FFE-3647-439D-B6EC-08B291BD54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F4569-DEDE-4EBA-A442-C05E49DBDB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0FDD7-E995-4A50-B0BC-3F525BEDF4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1C878-FA22-4249-8C29-8B25A4EC50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68EB5-565A-4693-AF49-1F2201DA97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44DB6-AB27-4605-8ABC-EDAEBA7CF0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7667BD-74AE-436D-BAEB-A73C20BBBC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A1DCF-2EE4-4AA6-9B8A-C5F9AA5886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4A72D-E148-4F09-9D07-2C036F0384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163A2-B662-4D40-A939-417F68E2BA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26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A21D5C-6A74-48E9-9C07-DFD64A41AA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8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A41FF1-0AD1-4060-B913-71282BBEB0C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ric.harmsen@upr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o.org/docrep/t7202e/t7202e06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o.org/docrep/s2022e/s2022e02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ianrpubs.unl.edu/epublic/live/g1994/build/graphics/g1994-2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agwater.com/daily-reference-evapotranspiration-eto-for-puerto-rico-hispaniola-and-jamaica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pragwater.com/2012/03/29/simple-irrigation-scheduling-tool-for-puerto-rico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http://academic.uprm.edu/hdc/HarmsenPapers/Web-based%20method%20for%20Irr%20Scheduling%20in%20PR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X0490E/x0490e00.htm" TargetMode="External"/><Relationship Id="rId4" Type="http://schemas.openxmlformats.org/officeDocument/2006/relationships/hyperlink" Target="http://academic.uprm.edu/hdc/GOES-PRWEB_RESULTS/rainfall" TargetMode="External"/><Relationship Id="rId5" Type="http://schemas.openxmlformats.org/officeDocument/2006/relationships/hyperlink" Target="http://academic.uprm.edu/hdc/GOES-PRWEB_RESULTS/reference_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fao.org/docrep/X0490E/x0490e00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uprm.edu/hdc/GOES-PRWEB_RESULTS/rainfall/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uprm.edu/hdc/GOES-PRWEB_RESULTS/reference_ET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webpages.uidaho.edu/~karenl/wq/wqbr/wqbr26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pragwater.com/crop-water-use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pragwater.com/2011/12/17/a-simple-irrigation-scheduling-spreadsheet-program/" TargetMode="External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pragwater.com/2011/12/17/a-simple-irrigation-scheduling-spreadsheet-program/" TargetMode="External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ric.harmsen@upr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4343400"/>
            <a:ext cx="7772400" cy="101282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err="1"/>
              <a:t>Planificación</a:t>
            </a:r>
            <a:r>
              <a:rPr lang="en-US" b="1" dirty="0"/>
              <a:t> de </a:t>
            </a:r>
            <a:r>
              <a:rPr lang="en-US" b="1" dirty="0" err="1"/>
              <a:t>riego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ahorrar</a:t>
            </a:r>
            <a:r>
              <a:rPr lang="en-US" b="1" dirty="0"/>
              <a:t> </a:t>
            </a:r>
            <a:r>
              <a:rPr lang="en-US" b="1" dirty="0" err="1"/>
              <a:t>dinero</a:t>
            </a:r>
            <a:r>
              <a:rPr lang="en-US" b="1" dirty="0"/>
              <a:t>, </a:t>
            </a:r>
            <a:r>
              <a:rPr lang="en-US" b="1" dirty="0" err="1"/>
              <a:t>agua</a:t>
            </a:r>
            <a:r>
              <a:rPr lang="en-US" b="1" dirty="0"/>
              <a:t> y </a:t>
            </a:r>
            <a:r>
              <a:rPr lang="en-US" b="1" dirty="0" err="1"/>
              <a:t>energía</a:t>
            </a:r>
            <a:r>
              <a:rPr lang="en-US" b="1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90600" y="2971800"/>
            <a:ext cx="7162800" cy="3657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Dr. Eric Harmsen</a:t>
            </a:r>
          </a:p>
          <a:p>
            <a:pPr marL="0" indent="0" algn="ctr">
              <a:buNone/>
            </a:pPr>
            <a:r>
              <a:rPr lang="en-US" dirty="0" smtClean="0"/>
              <a:t>Professor, Dept. of Agricultural and Biosystems Eng., Univ. of Puerto Rico-</a:t>
            </a:r>
            <a:r>
              <a:rPr lang="en-US" dirty="0" smtClean="0"/>
              <a:t>Mayaguez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Eric.harmsen@upr.edu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(787)955-5102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Taller </a:t>
            </a:r>
            <a:r>
              <a:rPr lang="en-US" dirty="0" smtClean="0"/>
              <a:t>de </a:t>
            </a:r>
            <a:r>
              <a:rPr lang="en-US" dirty="0" err="1" smtClean="0"/>
              <a:t>Riego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Juana Diaz, Puerto Rico, </a:t>
            </a:r>
            <a:r>
              <a:rPr lang="en-US" dirty="0" err="1" smtClean="0"/>
              <a:t>M</a:t>
            </a:r>
            <a:r>
              <a:rPr lang="en-US" dirty="0" err="1" smtClean="0"/>
              <a:t>arzo</a:t>
            </a:r>
            <a:r>
              <a:rPr lang="en-US" dirty="0" smtClean="0"/>
              <a:t> </a:t>
            </a:r>
            <a:r>
              <a:rPr lang="en-US" dirty="0" smtClean="0"/>
              <a:t>12, 2014</a:t>
            </a:r>
          </a:p>
        </p:txBody>
      </p:sp>
    </p:spTree>
    <p:extLst>
      <p:ext uri="{BB962C8B-B14F-4D97-AF65-F5344CB8AC3E}">
        <p14:creationId xmlns:p14="http://schemas.microsoft.com/office/powerpoint/2010/main" val="10363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Supply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9225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The farm receives </a:t>
            </a:r>
            <a:r>
              <a:rPr lang="en-US" dirty="0">
                <a:latin typeface="Arial"/>
                <a:cs typeface="Arial"/>
              </a:rPr>
              <a:t>a certain amount of water on dates that are already fixed in advance.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 method takes </a:t>
            </a:r>
            <a:r>
              <a:rPr lang="en-US" dirty="0">
                <a:latin typeface="Arial"/>
                <a:cs typeface="Arial"/>
              </a:rPr>
              <a:t>into account the average rainfall only and thus does not take into account the actual rainfall;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this </a:t>
            </a:r>
            <a:r>
              <a:rPr lang="en-US" dirty="0">
                <a:latin typeface="Arial"/>
                <a:cs typeface="Arial"/>
              </a:rPr>
              <a:t>results in over-irrigation in wetter than average years and under-irrigation in drier than average years.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This method is commonly used with surface </a:t>
            </a:r>
            <a:r>
              <a:rPr lang="en-US" dirty="0">
                <a:latin typeface="Arial"/>
                <a:cs typeface="Arial"/>
              </a:rPr>
              <a:t>irrigation </a:t>
            </a:r>
            <a:r>
              <a:rPr lang="en-US" dirty="0" smtClean="0">
                <a:latin typeface="Arial"/>
                <a:cs typeface="Arial"/>
              </a:rPr>
              <a:t>systems.</a:t>
            </a: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  <a:hlinkClick r:id="rId2"/>
              </a:rPr>
              <a:t>http</a:t>
            </a:r>
            <a:r>
              <a:rPr lang="en-US" sz="1800" dirty="0">
                <a:latin typeface="Arial"/>
                <a:cs typeface="Arial"/>
                <a:hlinkClick r:id="rId2"/>
              </a:rPr>
              <a:t>://</a:t>
            </a:r>
            <a:r>
              <a:rPr lang="en-US" sz="1800" dirty="0" err="1">
                <a:latin typeface="Arial"/>
                <a:cs typeface="Arial"/>
                <a:hlinkClick r:id="rId2"/>
              </a:rPr>
              <a:t>www.fao.org</a:t>
            </a:r>
            <a:r>
              <a:rPr lang="en-US" sz="1800" dirty="0">
                <a:latin typeface="Arial"/>
                <a:cs typeface="Arial"/>
                <a:hlinkClick r:id="rId2"/>
              </a:rPr>
              <a:t>/</a:t>
            </a:r>
            <a:r>
              <a:rPr lang="en-US" sz="1800" dirty="0" err="1">
                <a:latin typeface="Arial"/>
                <a:cs typeface="Arial"/>
                <a:hlinkClick r:id="rId2"/>
              </a:rPr>
              <a:t>docrep</a:t>
            </a:r>
            <a:r>
              <a:rPr lang="en-US" sz="1800" dirty="0">
                <a:latin typeface="Arial"/>
                <a:cs typeface="Arial"/>
                <a:hlinkClick r:id="rId2"/>
              </a:rPr>
              <a:t>/t7202e/t7202e06.</a:t>
            </a:r>
            <a:r>
              <a:rPr lang="en-US" sz="1800" dirty="0" smtClean="0">
                <a:latin typeface="Arial"/>
                <a:cs typeface="Arial"/>
                <a:hlinkClick r:id="rId2"/>
              </a:rPr>
              <a:t>htm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90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Evapotranspiration (ET) Method </a:t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/>
              <a:t>Simple </a:t>
            </a:r>
            <a:r>
              <a:rPr lang="en-US" dirty="0" smtClean="0"/>
              <a:t>method (if you are currently not doing anything).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err="1">
                <a:hlinkClick r:id="rId2"/>
              </a:rPr>
              <a:t>www.fao.org</a:t>
            </a:r>
            <a:r>
              <a:rPr lang="en-US" sz="2000" dirty="0">
                <a:hlinkClick r:id="rId2"/>
              </a:rPr>
              <a:t>/</a:t>
            </a:r>
            <a:r>
              <a:rPr lang="en-US" sz="2000" dirty="0" err="1">
                <a:hlinkClick r:id="rId2"/>
              </a:rPr>
              <a:t>docrep</a:t>
            </a:r>
            <a:r>
              <a:rPr lang="en-US" sz="2000" dirty="0">
                <a:hlinkClick r:id="rId2"/>
              </a:rPr>
              <a:t>/s2022e/s2022e02.htm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270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751841"/>
              </p:ext>
            </p:extLst>
          </p:nvPr>
        </p:nvGraphicFramePr>
        <p:xfrm>
          <a:off x="115887" y="609599"/>
          <a:ext cx="8912225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27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764" r="43133"/>
          <a:stretch/>
        </p:blipFill>
        <p:spPr>
          <a:xfrm>
            <a:off x="838200" y="2819400"/>
            <a:ext cx="6856119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052" y="1295400"/>
            <a:ext cx="7601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TABLE 1. AVERAGE DAILY WATER NEEDS (MM) OF </a:t>
            </a:r>
          </a:p>
          <a:p>
            <a:pPr algn="ctr"/>
            <a:r>
              <a:rPr lang="en-US" sz="2800" b="1" dirty="0" smtClean="0">
                <a:latin typeface="+mj-lt"/>
              </a:rPr>
              <a:t>STANDARD GRASS DURING IRRIGATION SEASON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786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98500"/>
            <a:ext cx="8915400" cy="6184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52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CROP WATER NEEDS IN PEAK PERIOD OF VARIOUS FIELD CROPS AS COMPARED TO STANDARD GRASS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04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61"/>
          <a:stretch/>
        </p:blipFill>
        <p:spPr>
          <a:xfrm>
            <a:off x="685800" y="417178"/>
            <a:ext cx="7664189" cy="55264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172200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www.ianrpubs.unl.edu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epublic</a:t>
            </a:r>
            <a:r>
              <a:rPr lang="en-US" dirty="0">
                <a:hlinkClick r:id="rId3"/>
              </a:rPr>
              <a:t>/live/g1994/build/graphics/g1994-2.jpg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9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simple ET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Crop: Sugar cane</a:t>
            </a:r>
          </a:p>
          <a:p>
            <a:r>
              <a:rPr lang="en-US" dirty="0" smtClean="0">
                <a:latin typeface="Arial"/>
                <a:cs typeface="Arial"/>
              </a:rPr>
              <a:t>Location: </a:t>
            </a:r>
            <a:r>
              <a:rPr lang="en-US" dirty="0" err="1" smtClean="0">
                <a:latin typeface="Arial"/>
                <a:cs typeface="Arial"/>
              </a:rPr>
              <a:t>Aguada</a:t>
            </a:r>
            <a:r>
              <a:rPr lang="en-US" dirty="0" smtClean="0">
                <a:latin typeface="Arial"/>
                <a:cs typeface="Arial"/>
              </a:rPr>
              <a:t>, Puerto Rico</a:t>
            </a:r>
          </a:p>
          <a:p>
            <a:r>
              <a:rPr lang="en-US" dirty="0" smtClean="0">
                <a:latin typeface="Arial"/>
                <a:cs typeface="Arial"/>
              </a:rPr>
              <a:t>Area: 50 cuerda</a:t>
            </a:r>
          </a:p>
          <a:p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 smtClean="0">
                <a:latin typeface="Arial"/>
                <a:cs typeface="Arial"/>
              </a:rPr>
              <a:t>etermine the irrigation requirement for one week during the peak of the growing season.</a:t>
            </a:r>
          </a:p>
          <a:p>
            <a:r>
              <a:rPr lang="en-US" dirty="0" smtClean="0">
                <a:latin typeface="Arial"/>
                <a:cs typeface="Arial"/>
              </a:rPr>
              <a:t>Pump flow rate is 1000  gpm</a:t>
            </a:r>
          </a:p>
          <a:p>
            <a:r>
              <a:rPr lang="en-US" dirty="0" smtClean="0">
                <a:latin typeface="Arial"/>
                <a:cs typeface="Arial"/>
              </a:rPr>
              <a:t>Assume irrigation system is 75% efficient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764" r="43133"/>
          <a:stretch/>
        </p:blipFill>
        <p:spPr>
          <a:xfrm>
            <a:off x="838200" y="2819400"/>
            <a:ext cx="6856119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052" y="1295400"/>
            <a:ext cx="7601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TABLE 1. AVERAGE DAILY WATER NEEDS (MM) OF </a:t>
            </a:r>
          </a:p>
          <a:p>
            <a:pPr algn="ctr"/>
            <a:r>
              <a:rPr lang="en-US" sz="2800" b="1" dirty="0" smtClean="0">
                <a:latin typeface="+mj-lt"/>
              </a:rPr>
              <a:t>STANDARD GRASS DURING IRRIGATION SEASON</a:t>
            </a:r>
            <a:endParaRPr lang="en-US" sz="2800" b="1" dirty="0"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19800" y="4724400"/>
            <a:ext cx="838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98500"/>
            <a:ext cx="8915400" cy="6184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52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CROP WATER NEEDS IN PEAK PERIOD OF VARIOUS FIELD CROPS AS COMPARED TO STANDARD GRASS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0800" y="1676400"/>
            <a:ext cx="1295400" cy="2286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848600" y="1371600"/>
            <a:ext cx="914400" cy="1371600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7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Table 1: Water need for standard grass is 7 mm</a:t>
            </a:r>
          </a:p>
          <a:p>
            <a:r>
              <a:rPr lang="en-US" dirty="0" smtClean="0"/>
              <a:t>From table 2: add 20%.  </a:t>
            </a:r>
          </a:p>
          <a:p>
            <a:pPr lvl="1"/>
            <a:r>
              <a:rPr lang="en-US" dirty="0" smtClean="0"/>
              <a:t>1.2 x 7 mm/day x 7 days = </a:t>
            </a:r>
            <a:r>
              <a:rPr lang="en-US" b="1" dirty="0" smtClean="0"/>
              <a:t>59 mm</a:t>
            </a:r>
          </a:p>
          <a:p>
            <a:r>
              <a:rPr lang="en-US" dirty="0" smtClean="0"/>
              <a:t>Calculate total gallons:</a:t>
            </a:r>
          </a:p>
          <a:p>
            <a:pPr lvl="1"/>
            <a:r>
              <a:rPr lang="en-US" dirty="0" smtClean="0"/>
              <a:t>59 mm x 50 cuerda x 1044 / 0.75 </a:t>
            </a:r>
          </a:p>
          <a:p>
            <a:pPr marL="393192" lvl="1" indent="0">
              <a:buNone/>
            </a:pPr>
            <a:r>
              <a:rPr lang="en-US" dirty="0" smtClean="0"/>
              <a:t>= </a:t>
            </a:r>
            <a:r>
              <a:rPr lang="en-US" b="1" dirty="0" smtClean="0"/>
              <a:t>4,090,000 million gallons</a:t>
            </a:r>
          </a:p>
          <a:p>
            <a:r>
              <a:rPr lang="en-US" dirty="0" smtClean="0"/>
              <a:t>Pumping time:</a:t>
            </a:r>
            <a:endParaRPr lang="en-US" dirty="0"/>
          </a:p>
          <a:p>
            <a:pPr lvl="1"/>
            <a:r>
              <a:rPr lang="en-US" dirty="0" smtClean="0"/>
              <a:t>4,090,000 gal/1000 gal/min *60 min/</a:t>
            </a:r>
            <a:r>
              <a:rPr lang="en-US" dirty="0" err="1" smtClean="0"/>
              <a:t>hr</a:t>
            </a:r>
            <a:r>
              <a:rPr lang="en-US" dirty="0" smtClean="0"/>
              <a:t> = </a:t>
            </a:r>
            <a:r>
              <a:rPr lang="en-US" b="1" dirty="0" smtClean="0"/>
              <a:t>68 hours</a:t>
            </a:r>
            <a:endParaRPr lang="en-US" b="1" dirty="0"/>
          </a:p>
          <a:p>
            <a:pPr marL="393192" lvl="1" indent="0">
              <a:buNone/>
            </a:pPr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849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ACKNOWLEDGEMENT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935480"/>
            <a:ext cx="6172200" cy="4389120"/>
          </a:xfrm>
        </p:spPr>
        <p:txBody>
          <a:bodyPr>
            <a:normAutofit lnSpcReduction="10000"/>
          </a:bodyPr>
          <a:lstStyle/>
          <a:p>
            <a:r>
              <a:rPr lang="es-ES_tradnl" sz="3200" dirty="0" smtClean="0">
                <a:latin typeface="Arial"/>
                <a:cs typeface="Arial"/>
              </a:rPr>
              <a:t>Colegio de Ciencias Agrícolas, Universidad de Puerto Rico</a:t>
            </a:r>
          </a:p>
          <a:p>
            <a:endParaRPr lang="es-ES_tradnl" sz="3200" dirty="0" smtClean="0">
              <a:latin typeface="Arial"/>
              <a:cs typeface="Arial"/>
            </a:endParaRPr>
          </a:p>
          <a:p>
            <a:r>
              <a:rPr lang="es-ES_tradnl" sz="3200" dirty="0" smtClean="0">
                <a:latin typeface="Arial"/>
                <a:cs typeface="Arial"/>
              </a:rPr>
              <a:t>Agro Servicios Inc.  </a:t>
            </a:r>
          </a:p>
          <a:p>
            <a:endParaRPr lang="es-ES_tradnl" sz="3200" dirty="0">
              <a:latin typeface="Arial"/>
              <a:cs typeface="Arial"/>
            </a:endParaRPr>
          </a:p>
          <a:p>
            <a:r>
              <a:rPr lang="es-ES_tradnl" sz="3200" dirty="0" smtClean="0">
                <a:latin typeface="Arial"/>
                <a:cs typeface="Arial"/>
              </a:rPr>
              <a:t>USDA </a:t>
            </a:r>
            <a:r>
              <a:rPr lang="es-ES_tradnl" sz="3200" dirty="0" err="1" smtClean="0">
                <a:latin typeface="Arial"/>
                <a:cs typeface="Arial"/>
              </a:rPr>
              <a:t>Hatch</a:t>
            </a:r>
            <a:r>
              <a:rPr lang="es-ES_tradnl" sz="3200" dirty="0">
                <a:latin typeface="Arial"/>
                <a:cs typeface="Arial"/>
              </a:rPr>
              <a:t> </a:t>
            </a:r>
            <a:r>
              <a:rPr lang="es-ES_tradnl" sz="3200" dirty="0" smtClean="0">
                <a:latin typeface="Arial"/>
                <a:cs typeface="Arial"/>
              </a:rPr>
              <a:t>Project (H-402)</a:t>
            </a:r>
          </a:p>
          <a:p>
            <a:endParaRPr lang="es-ES_tradnl" sz="3200" dirty="0">
              <a:latin typeface="Arial"/>
              <a:cs typeface="Arial"/>
            </a:endParaRPr>
          </a:p>
          <a:p>
            <a:r>
              <a:rPr lang="es-ES_tradnl" sz="3200" dirty="0" smtClean="0">
                <a:latin typeface="Arial"/>
                <a:cs typeface="Arial"/>
              </a:rPr>
              <a:t>NOAA-CREST Project</a:t>
            </a:r>
          </a:p>
          <a:p>
            <a:endParaRPr lang="es-ES_tradnl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76600"/>
            <a:ext cx="2018675" cy="609600"/>
          </a:xfrm>
          <a:prstGeom prst="rect">
            <a:avLst/>
          </a:prstGeom>
        </p:spPr>
      </p:pic>
      <p:pic>
        <p:nvPicPr>
          <p:cNvPr id="5" name="Picture 6" descr="http://rds.yahoo.com/_ylt=A0WTefivJDNI21kAFnKjzbkF/SIG=123e5eklu/EXP=1211397679/**http%3A/ece.uprm.edu/~pol/LogoUPRM%2520co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1074235" cy="1078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14800"/>
            <a:ext cx="1079500" cy="889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2505253" cy="7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219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Evapotranspiration </a:t>
            </a:r>
            <a:r>
              <a:rPr lang="en-US" dirty="0" smtClean="0"/>
              <a:t>Method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2. Web-based ET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0931"/>
            <a:ext cx="8229600" cy="438912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hlinkClick r:id="rId2"/>
              </a:rPr>
              <a:t>http://pragwater.com/daily-reference-evapotranspiration-eto-for-puerto-rico-hispaniola-and-jamaica</a:t>
            </a:r>
            <a:r>
              <a:rPr lang="en-US" dirty="0" smtClean="0">
                <a:solidFill>
                  <a:srgbClr val="0000FF"/>
                </a:solidFill>
                <a:hlinkClick r:id="rId2"/>
              </a:rPr>
              <a:t>/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6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7604" b="3729"/>
          <a:stretch/>
        </p:blipFill>
        <p:spPr>
          <a:xfrm>
            <a:off x="0" y="609600"/>
            <a:ext cx="9144000" cy="44844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105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  <a:hlinkClick r:id="rId3"/>
              </a:rPr>
              <a:t>http://</a:t>
            </a:r>
            <a:r>
              <a:rPr lang="en-US" sz="2400" dirty="0" err="1">
                <a:latin typeface="Arial"/>
                <a:cs typeface="Arial"/>
                <a:hlinkClick r:id="rId3"/>
              </a:rPr>
              <a:t>pragwater.com</a:t>
            </a:r>
            <a:r>
              <a:rPr lang="en-US" sz="2400" dirty="0">
                <a:latin typeface="Arial"/>
                <a:cs typeface="Arial"/>
                <a:hlinkClick r:id="rId3"/>
              </a:rPr>
              <a:t>/2012/03/29/simple-irrigation-scheduling-tool-for-</a:t>
            </a:r>
            <a:r>
              <a:rPr lang="en-US" sz="2400" dirty="0" err="1">
                <a:latin typeface="Arial"/>
                <a:cs typeface="Arial"/>
                <a:hlinkClick r:id="rId3"/>
              </a:rPr>
              <a:t>puerto</a:t>
            </a:r>
            <a:r>
              <a:rPr lang="en-US" sz="2400" dirty="0">
                <a:latin typeface="Arial"/>
                <a:cs typeface="Arial"/>
                <a:hlinkClick r:id="rId3"/>
              </a:rPr>
              <a:t>-</a:t>
            </a:r>
            <a:r>
              <a:rPr lang="en-US" sz="2400" dirty="0" err="1">
                <a:latin typeface="Arial"/>
                <a:cs typeface="Arial"/>
                <a:hlinkClick r:id="rId3"/>
              </a:rPr>
              <a:t>rico</a:t>
            </a:r>
            <a:r>
              <a:rPr lang="en-US" sz="2400" dirty="0">
                <a:latin typeface="Arial"/>
                <a:cs typeface="Arial"/>
                <a:hlinkClick r:id="rId3"/>
              </a:rPr>
              <a:t>/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5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Web-based method for irrigation scheduling in PR</a:t>
            </a:r>
            <a:r>
              <a:rPr lang="en-US" sz="3200" dirty="0"/>
              <a:t>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4869" y="2057400"/>
            <a:ext cx="1828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Define problem (location, farm size, crop, etc.)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725269" y="2472898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72136" y="2465063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19002" y="2465063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4038600"/>
            <a:ext cx="216746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</a:t>
            </a:r>
            <a:r>
              <a:rPr lang="en-US" sz="1600" dirty="0" err="1" smtClean="0"/>
              <a:t>ET</a:t>
            </a:r>
            <a:r>
              <a:rPr lang="en-US" sz="1600" baseline="-25000" dirty="0" err="1" smtClean="0"/>
              <a:t>o</a:t>
            </a:r>
            <a:endParaRPr lang="en-US" sz="1600" baseline="-250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166813" cy="73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48400" y="1981200"/>
            <a:ext cx="20642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rainfall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rom onsite gauge or NEXRAD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1337218" cy="89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6" y="4399408"/>
            <a:ext cx="1665938" cy="10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2785534" y="4824061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86667" y="4392205"/>
            <a:ext cx="211666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Estimate Crop Water Requirement</a:t>
            </a:r>
          </a:p>
          <a:p>
            <a:endParaRPr lang="en-US" sz="1600" dirty="0" smtClean="0"/>
          </a:p>
          <a:p>
            <a:pPr algn="ctr"/>
            <a:r>
              <a:rPr lang="en-US" sz="1600" dirty="0"/>
              <a:t>ET</a:t>
            </a:r>
            <a:r>
              <a:rPr lang="en-US" sz="1600" baseline="-25000" dirty="0"/>
              <a:t>c</a:t>
            </a:r>
            <a:r>
              <a:rPr lang="en-US" sz="1600" dirty="0"/>
              <a:t> = </a:t>
            </a:r>
            <a:r>
              <a:rPr lang="en-US" sz="1600" dirty="0" err="1"/>
              <a:t>K</a:t>
            </a:r>
            <a:r>
              <a:rPr lang="en-US" sz="1600" baseline="-25000" dirty="0" err="1"/>
              <a:t>c</a:t>
            </a:r>
            <a:r>
              <a:rPr lang="en-US" sz="1600" dirty="0"/>
              <a:t> </a:t>
            </a:r>
            <a:r>
              <a:rPr lang="en-US" sz="1600" dirty="0" err="1"/>
              <a:t>ET</a:t>
            </a:r>
            <a:r>
              <a:rPr lang="en-US" sz="1600" baseline="-25000" dirty="0" err="1"/>
              <a:t>o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1524000"/>
            <a:ext cx="18288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average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 for the time period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58" name="Elbow Connector 57"/>
          <p:cNvCxnSpPr/>
          <p:nvPr/>
        </p:nvCxnSpPr>
        <p:spPr>
          <a:xfrm rot="5400000">
            <a:off x="4251955" y="1156019"/>
            <a:ext cx="735962" cy="50122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105399" y="5858933"/>
            <a:ext cx="3598333" cy="584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Estimate Irrigation Requirement and required hours of pumping</a:t>
            </a:r>
            <a:endParaRPr lang="en-US" sz="1600" dirty="0"/>
          </a:p>
        </p:txBody>
      </p:sp>
      <p:cxnSp>
        <p:nvCxnSpPr>
          <p:cNvPr id="65" name="Elbow Connector 64"/>
          <p:cNvCxnSpPr>
            <a:stCxn id="37" idx="3"/>
          </p:cNvCxnSpPr>
          <p:nvPr/>
        </p:nvCxnSpPr>
        <p:spPr>
          <a:xfrm>
            <a:off x="5503333" y="4930814"/>
            <a:ext cx="914400" cy="91440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4800" y="2125787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Start</a:t>
            </a:r>
            <a:endParaRPr lang="en-US" sz="1600" dirty="0"/>
          </a:p>
        </p:txBody>
      </p:sp>
      <p:sp>
        <p:nvSpPr>
          <p:cNvPr id="68" name="Rectangle 67"/>
          <p:cNvSpPr/>
          <p:nvPr/>
        </p:nvSpPr>
        <p:spPr>
          <a:xfrm>
            <a:off x="152400" y="59436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dirty="0">
                <a:hlinkClick r:id="rId6"/>
              </a:rPr>
              <a:t>Harmsen E.W., 2012.  TECHNICAL NOTE: A Simple Web-Based Method for Scheduling Irrigation in Puerto Rico J. Agric. Univ. P.R. 96 (3-4) 2012</a:t>
            </a:r>
            <a:r>
              <a:rPr lang="en-US" sz="1400" dirty="0" smtClean="0">
                <a:hlinkClick r:id="rId6"/>
              </a:rPr>
              <a:t>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8861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Detailed Example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Arial"/>
                <a:cs typeface="Arial"/>
              </a:rPr>
              <a:t>Determine the irrigation requirement for the 5 day period, February 15-19, 2012, for a tomato crop in Juana Diaz, Puerto Rico.  </a:t>
            </a:r>
            <a:endParaRPr lang="en-US" b="1" dirty="0">
              <a:latin typeface="Arial"/>
              <a:cs typeface="Arial"/>
            </a:endParaRPr>
          </a:p>
          <a:p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Required Hyperlinks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11317"/>
              </p:ext>
            </p:extLst>
          </p:nvPr>
        </p:nvGraphicFramePr>
        <p:xfrm>
          <a:off x="228600" y="4422746"/>
          <a:ext cx="8686800" cy="246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Growth Stages (Table 11)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and Crop Coefficients (Table 12)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3"/>
                        </a:rPr>
                        <a:t>http://www.fao.org/docrep/X0490E/x0490e00.htm</a:t>
                      </a:r>
                      <a:endParaRPr lang="en-US" dirty="0" smtClean="0"/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Daily Reference Evapotranspiration (ETo)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4"/>
                        </a:rPr>
                        <a:t>http://academic.uprm.edu/hdc/GOES-PRWEB_RESULTS/rainfall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Daily  NEXRAD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Rainfall for Puerto Rico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/>
                          <a:cs typeface="Arial"/>
                          <a:hlinkClick r:id="rId5"/>
                        </a:rPr>
                        <a:t>http://academic.uprm.edu/hdc/GOES-PRWEB_RESULTS/reference_ET/ </a:t>
                      </a:r>
                      <a:endParaRPr lang="en-US" sz="1800" b="0" dirty="0" smtClean="0">
                        <a:latin typeface="Arial"/>
                        <a:cs typeface="Arial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10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5350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39266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Step 1.  </a:t>
            </a:r>
            <a:r>
              <a:rPr lang="en-US" sz="3600" dirty="0" smtClean="0"/>
              <a:t>Information used in example problem. </a:t>
            </a:r>
          </a:p>
        </p:txBody>
      </p:sp>
    </p:spTree>
    <p:extLst>
      <p:ext uri="{BB962C8B-B14F-4D97-AF65-F5344CB8AC3E}">
        <p14:creationId xmlns:p14="http://schemas.microsoft.com/office/powerpoint/2010/main" val="413904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66913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990600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Step 2. </a:t>
            </a:r>
            <a:r>
              <a:rPr lang="en-US" sz="3600" dirty="0"/>
              <a:t>Crop growth stage and crop coefficient data for example problem</a:t>
            </a:r>
            <a:r>
              <a:rPr lang="en-US" sz="3600" dirty="0" smtClean="0"/>
              <a:t>.</a:t>
            </a:r>
          </a:p>
          <a:p>
            <a:pPr algn="ctr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err="1">
                <a:hlinkClick r:id="rId4"/>
              </a:rPr>
              <a:t>www.fao.org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docrep</a:t>
            </a:r>
            <a:r>
              <a:rPr lang="en-US" dirty="0">
                <a:hlinkClick r:id="rId4"/>
              </a:rPr>
              <a:t>/X0490E/x0490e00.</a:t>
            </a:r>
            <a:r>
              <a:rPr lang="en-US" dirty="0" smtClean="0">
                <a:hlinkClick r:id="rId4"/>
              </a:rPr>
              <a:t>htm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800" b="1" dirty="0" smtClean="0"/>
              <a:t>Tomato Growth Stages and Crop Coefficients</a:t>
            </a:r>
            <a:endParaRPr lang="en-US" sz="2800" b="1" dirty="0"/>
          </a:p>
          <a:p>
            <a:pPr algn="ctr"/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813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Crop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averge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</a:t>
            </a:r>
            <a:r>
              <a:rPr lang="en-US" dirty="0" smtClean="0"/>
              <a:t> value  of 0.85 for the five day period was obtained. 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4970400" cy="332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796899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Crop coefficient curve for the example problem.  The heavy dashed line applies to the example problem with day of season 46-50 (i.e., Feb 15-19) corresponding to an approximate crop coefficient of 0.85 (vertical axis). 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flipH="1">
            <a:off x="2590800" y="1905000"/>
            <a:ext cx="1600200" cy="1447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3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3. </a:t>
            </a:r>
            <a:r>
              <a:rPr lang="en-US" dirty="0" err="1" smtClean="0"/>
              <a:t>Rainfall</a:t>
            </a:r>
            <a:r>
              <a:rPr lang="en-US" sz="2700" b="1" dirty="0" err="1" smtClean="0">
                <a:latin typeface="Arial"/>
                <a:cs typeface="Arial"/>
                <a:hlinkClick r:id="rId3"/>
              </a:rPr>
              <a:t>http</a:t>
            </a:r>
            <a:r>
              <a:rPr lang="en-US" sz="2700" b="1" dirty="0">
                <a:latin typeface="Arial"/>
                <a:cs typeface="Arial"/>
                <a:hlinkClick r:id="rId3"/>
              </a:rPr>
              <a:t>://academic.uprm.edu/hdc/GOES-PRWEB_RESULTS/rainfall/</a:t>
            </a:r>
            <a:r>
              <a:rPr lang="en-US" sz="3200" b="1" dirty="0">
                <a:latin typeface="Arial"/>
                <a:cs typeface="Arial"/>
              </a:rPr>
              <a:t/>
            </a:r>
            <a:br>
              <a:rPr lang="en-US" sz="3200" b="1" dirty="0">
                <a:latin typeface="Arial"/>
                <a:cs typeface="Arial"/>
              </a:rPr>
            </a:b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381000" y="5638508"/>
            <a:ext cx="8153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2"/>
              </a:buClr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Inspection of the rainfall maps at the URL provided indicates that there was no rainfall during the five day period.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143000"/>
            <a:ext cx="717843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371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Step 4. Reference Evapotranspiration (ET</a:t>
            </a:r>
            <a:r>
              <a:rPr lang="en-US" sz="4000" baseline="-25000" dirty="0" smtClean="0"/>
              <a:t>o</a:t>
            </a:r>
            <a:r>
              <a:rPr lang="en-US" sz="4000" dirty="0"/>
              <a:t>)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2700" b="1" dirty="0" smtClean="0">
                <a:hlinkClick r:id="rId3"/>
              </a:rPr>
              <a:t>http</a:t>
            </a:r>
            <a:r>
              <a:rPr lang="en-US" sz="2700" b="1" dirty="0">
                <a:hlinkClick r:id="rId3"/>
              </a:rPr>
              <a:t>://academic.uprm.edu/hdc/GOES-PRWEB_RESULTS/reference_ET/</a:t>
            </a:r>
            <a:r>
              <a:rPr lang="en-US" sz="2700" b="1" dirty="0" smtClean="0">
                <a:hlinkClick r:id="rId3"/>
              </a:rPr>
              <a:t> </a:t>
            </a:r>
            <a:endParaRPr lang="en-US" sz="27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5638800"/>
            <a:ext cx="82296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US" sz="2400" dirty="0">
                <a:latin typeface="Arial"/>
                <a:cs typeface="Arial"/>
              </a:rPr>
              <a:t>Inspection of the </a:t>
            </a:r>
            <a:r>
              <a:rPr lang="en-US" sz="2400" dirty="0" err="1" smtClean="0">
                <a:latin typeface="Arial"/>
                <a:cs typeface="Arial"/>
              </a:rPr>
              <a:t>ET</a:t>
            </a:r>
            <a:r>
              <a:rPr lang="en-US" sz="2400" baseline="-25000" dirty="0" err="1" smtClean="0">
                <a:latin typeface="Arial"/>
                <a:cs typeface="Arial"/>
              </a:rPr>
              <a:t>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maps at the URL provided </a:t>
            </a:r>
            <a:r>
              <a:rPr lang="en-US" sz="2400" dirty="0" smtClean="0">
                <a:latin typeface="Arial"/>
                <a:cs typeface="Arial"/>
              </a:rPr>
              <a:t>above indicates </a:t>
            </a:r>
            <a:r>
              <a:rPr lang="en-US" sz="2400" dirty="0">
                <a:latin typeface="Arial"/>
                <a:cs typeface="Arial"/>
              </a:rPr>
              <a:t>that there was </a:t>
            </a:r>
            <a:r>
              <a:rPr lang="en-US" sz="2400" dirty="0" smtClean="0">
                <a:latin typeface="Arial"/>
                <a:cs typeface="Arial"/>
              </a:rPr>
              <a:t>16.1 mm of </a:t>
            </a:r>
            <a:r>
              <a:rPr lang="en-US" sz="2400" dirty="0" err="1" smtClean="0">
                <a:latin typeface="Arial"/>
                <a:cs typeface="Arial"/>
              </a:rPr>
              <a:t>ET</a:t>
            </a:r>
            <a:r>
              <a:rPr lang="en-US" sz="2400" baseline="-25000" dirty="0" err="1" smtClean="0">
                <a:latin typeface="Arial"/>
                <a:cs typeface="Arial"/>
              </a:rPr>
              <a:t>o</a:t>
            </a:r>
            <a:r>
              <a:rPr lang="en-US" sz="2400" dirty="0" smtClean="0">
                <a:latin typeface="Arial"/>
                <a:cs typeface="Arial"/>
              </a:rPr>
              <a:t> during </a:t>
            </a:r>
            <a:r>
              <a:rPr lang="en-US" sz="2400" dirty="0">
                <a:latin typeface="Arial"/>
                <a:cs typeface="Arial"/>
              </a:rPr>
              <a:t>the five day period.  </a:t>
            </a:r>
          </a:p>
          <a:p>
            <a:pPr algn="just"/>
            <a:endParaRPr lang="en-US" sz="2400" dirty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58" y="1219200"/>
            <a:ext cx="7191042" cy="43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61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5. Crop Water Requirement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166843"/>
            <a:ext cx="8229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3200" dirty="0" smtClean="0">
                <a:latin typeface="Arial"/>
                <a:cs typeface="Arial"/>
              </a:rPr>
              <a:t>The crop water requirement (</a:t>
            </a:r>
            <a:r>
              <a:rPr lang="en-US" sz="3200" dirty="0" err="1" smtClean="0">
                <a:latin typeface="Arial"/>
                <a:cs typeface="Arial"/>
              </a:rPr>
              <a:t>ET</a:t>
            </a:r>
            <a:r>
              <a:rPr lang="en-US" sz="3200" baseline="-25000" dirty="0" err="1" smtClean="0">
                <a:latin typeface="Arial"/>
                <a:cs typeface="Arial"/>
              </a:rPr>
              <a:t>c</a:t>
            </a:r>
            <a:r>
              <a:rPr lang="en-US" sz="3200" dirty="0" smtClean="0">
                <a:latin typeface="Arial"/>
                <a:cs typeface="Arial"/>
              </a:rPr>
              <a:t>) for the five day period can now be estimated as follows: 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algn="just"/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ET</a:t>
            </a:r>
            <a:r>
              <a:rPr lang="en-US" sz="3200" baseline="-25000" dirty="0" err="1" smtClean="0">
                <a:latin typeface="Arial"/>
                <a:cs typeface="Arial"/>
              </a:rPr>
              <a:t>c</a:t>
            </a:r>
            <a:r>
              <a:rPr lang="en-US" sz="3200" dirty="0" smtClean="0">
                <a:latin typeface="Arial"/>
                <a:cs typeface="Arial"/>
              </a:rPr>
              <a:t> = </a:t>
            </a:r>
            <a:r>
              <a:rPr lang="en-US" sz="3200" dirty="0" err="1" smtClean="0">
                <a:latin typeface="Arial"/>
                <a:cs typeface="Arial"/>
              </a:rPr>
              <a:t>K</a:t>
            </a:r>
            <a:r>
              <a:rPr lang="en-US" sz="3200" baseline="-25000" dirty="0" err="1" smtClean="0">
                <a:latin typeface="Arial"/>
                <a:cs typeface="Arial"/>
              </a:rPr>
              <a:t>c</a:t>
            </a:r>
            <a:r>
              <a:rPr lang="en-US" sz="3200" dirty="0" smtClean="0">
                <a:latin typeface="Arial"/>
                <a:cs typeface="Arial"/>
              </a:rPr>
              <a:t> ET</a:t>
            </a:r>
            <a:r>
              <a:rPr lang="en-US" sz="3200" baseline="-25000" dirty="0" smtClean="0">
                <a:latin typeface="Arial"/>
                <a:cs typeface="Arial"/>
              </a:rPr>
              <a:t>o</a:t>
            </a:r>
            <a:r>
              <a:rPr lang="en-US" sz="3200" dirty="0" smtClean="0">
                <a:latin typeface="Arial"/>
                <a:cs typeface="Arial"/>
              </a:rPr>
              <a:t> = (0.85)(16.1 mm) = 13. 7 mm  </a:t>
            </a:r>
          </a:p>
        </p:txBody>
      </p:sp>
    </p:spTree>
    <p:extLst>
      <p:ext uri="{BB962C8B-B14F-4D97-AF65-F5344CB8AC3E}">
        <p14:creationId xmlns:p14="http://schemas.microsoft.com/office/powerpoint/2010/main" val="66381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Irrigation Scheduling -</a:t>
            </a:r>
            <a:br>
              <a:rPr lang="en-US" dirty="0" smtClean="0"/>
            </a:br>
            <a:r>
              <a:rPr lang="en-US" dirty="0" smtClean="0"/>
              <a:t>What is the problem?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There is anecdotal evidence that most farmers do not use scientific methods for scheduling irrigation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352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D</a:t>
            </a:r>
            <a:r>
              <a:rPr lang="en-US" sz="2400" dirty="0" smtClean="0">
                <a:latin typeface="Arial"/>
                <a:cs typeface="Arial"/>
              </a:rPr>
              <a:t>ata from Idaho, USA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48000"/>
            <a:ext cx="4114800" cy="3079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  <a:hlinkClick r:id="rId4"/>
              </a:rPr>
              <a:t>http</a:t>
            </a:r>
            <a:r>
              <a:rPr lang="en-US" dirty="0">
                <a:latin typeface="Arial"/>
                <a:cs typeface="Arial"/>
                <a:hlinkClick r:id="rId4"/>
              </a:rPr>
              <a:t>://</a:t>
            </a:r>
            <a:r>
              <a:rPr lang="en-US" dirty="0" err="1">
                <a:latin typeface="Arial"/>
                <a:cs typeface="Arial"/>
                <a:hlinkClick r:id="rId4"/>
              </a:rPr>
              <a:t>www.webpages.uidaho.edu</a:t>
            </a:r>
            <a:r>
              <a:rPr lang="en-US" dirty="0">
                <a:latin typeface="Arial"/>
                <a:cs typeface="Arial"/>
                <a:hlinkClick r:id="rId4"/>
              </a:rPr>
              <a:t>/~</a:t>
            </a:r>
            <a:r>
              <a:rPr lang="en-US" dirty="0" err="1">
                <a:latin typeface="Arial"/>
                <a:cs typeface="Arial"/>
                <a:hlinkClick r:id="rId4"/>
              </a:rPr>
              <a:t>karenl</a:t>
            </a:r>
            <a:r>
              <a:rPr lang="en-US" dirty="0">
                <a:latin typeface="Arial"/>
                <a:cs typeface="Arial"/>
                <a:hlinkClick r:id="rId4"/>
              </a:rPr>
              <a:t>/</a:t>
            </a:r>
            <a:r>
              <a:rPr lang="en-US" dirty="0" err="1">
                <a:latin typeface="Arial"/>
                <a:cs typeface="Arial"/>
                <a:hlinkClick r:id="rId4"/>
              </a:rPr>
              <a:t>wq</a:t>
            </a:r>
            <a:r>
              <a:rPr lang="en-US" dirty="0">
                <a:latin typeface="Arial"/>
                <a:cs typeface="Arial"/>
                <a:hlinkClick r:id="rId4"/>
              </a:rPr>
              <a:t>/</a:t>
            </a:r>
            <a:r>
              <a:rPr lang="en-US" dirty="0" err="1">
                <a:latin typeface="Arial"/>
                <a:cs typeface="Arial"/>
                <a:hlinkClick r:id="rId4"/>
              </a:rPr>
              <a:t>wqbr</a:t>
            </a:r>
            <a:r>
              <a:rPr lang="en-US" dirty="0">
                <a:latin typeface="Arial"/>
                <a:cs typeface="Arial"/>
                <a:hlinkClick r:id="rId4"/>
              </a:rPr>
              <a:t>/wqbr26.html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31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Step </a:t>
            </a:r>
            <a:r>
              <a:rPr lang="en-US" sz="4000" dirty="0" smtClean="0"/>
              <a:t>6. Calculation of Irrigation Requirement and duration of pumping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latin typeface="Arial"/>
                <a:cs typeface="Arial"/>
              </a:rPr>
              <a:t>Using D = </a:t>
            </a:r>
            <a:r>
              <a:rPr lang="en-US" dirty="0" err="1" smtClean="0">
                <a:latin typeface="Arial"/>
                <a:cs typeface="Arial"/>
              </a:rPr>
              <a:t>ET</a:t>
            </a:r>
            <a:r>
              <a:rPr lang="en-US" baseline="-25000" dirty="0" err="1" smtClean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 = 13.7 mm</a:t>
            </a:r>
          </a:p>
          <a:p>
            <a:r>
              <a:rPr lang="en-US" dirty="0" smtClean="0">
                <a:latin typeface="Arial"/>
                <a:cs typeface="Arial"/>
              </a:rPr>
              <a:t>A = 10 acres</a:t>
            </a:r>
          </a:p>
          <a:p>
            <a:r>
              <a:rPr lang="en-US" dirty="0" smtClean="0">
                <a:latin typeface="Arial"/>
                <a:cs typeface="Arial"/>
              </a:rPr>
              <a:t>Q = 300 gallons per minute</a:t>
            </a:r>
          </a:p>
          <a:p>
            <a:r>
              <a:rPr lang="en-US" dirty="0" err="1" smtClean="0">
                <a:latin typeface="Arial"/>
                <a:cs typeface="Arial"/>
              </a:rPr>
              <a:t>eff</a:t>
            </a:r>
            <a:r>
              <a:rPr lang="en-US" dirty="0" smtClean="0">
                <a:latin typeface="Arial"/>
                <a:cs typeface="Arial"/>
              </a:rPr>
              <a:t> = 0.85, yields: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Irrigation Requirement (volume)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13.7 </a:t>
            </a:r>
            <a:r>
              <a:rPr lang="en-US" dirty="0">
                <a:latin typeface="Arial"/>
                <a:cs typeface="Arial"/>
              </a:rPr>
              <a:t>mm x </a:t>
            </a:r>
            <a:r>
              <a:rPr lang="en-US" dirty="0" smtClean="0">
                <a:latin typeface="Arial"/>
                <a:cs typeface="Arial"/>
              </a:rPr>
              <a:t>10 </a:t>
            </a:r>
            <a:r>
              <a:rPr lang="en-US" dirty="0">
                <a:latin typeface="Arial"/>
                <a:cs typeface="Arial"/>
              </a:rPr>
              <a:t>cuerda x 1044 / </a:t>
            </a:r>
            <a:r>
              <a:rPr lang="en-US" dirty="0" smtClean="0">
                <a:latin typeface="Arial"/>
                <a:cs typeface="Arial"/>
              </a:rPr>
              <a:t>0.85 </a:t>
            </a:r>
            <a:endParaRPr lang="en-US" dirty="0">
              <a:latin typeface="Arial"/>
              <a:cs typeface="Arial"/>
            </a:endParaRPr>
          </a:p>
          <a:p>
            <a:pPr marL="393192" lvl="1" indent="0">
              <a:buNone/>
            </a:pPr>
            <a:r>
              <a:rPr lang="en-US" dirty="0">
                <a:latin typeface="Arial"/>
                <a:cs typeface="Arial"/>
              </a:rPr>
              <a:t>= </a:t>
            </a:r>
            <a:r>
              <a:rPr lang="en-US" b="1" dirty="0" smtClean="0">
                <a:latin typeface="Arial"/>
                <a:cs typeface="Arial"/>
              </a:rPr>
              <a:t>168,260 gallons</a:t>
            </a:r>
            <a:endParaRPr lang="en-US" b="1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Pumping time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168,260 </a:t>
            </a:r>
            <a:r>
              <a:rPr lang="en-US" dirty="0">
                <a:latin typeface="Arial"/>
                <a:cs typeface="Arial"/>
              </a:rPr>
              <a:t>gal</a:t>
            </a:r>
            <a:r>
              <a:rPr lang="en-US" dirty="0" smtClean="0">
                <a:latin typeface="Arial"/>
                <a:cs typeface="Arial"/>
              </a:rPr>
              <a:t>/300 </a:t>
            </a:r>
            <a:r>
              <a:rPr lang="en-US" dirty="0">
                <a:latin typeface="Arial"/>
                <a:cs typeface="Arial"/>
              </a:rPr>
              <a:t>gal/min *60 min/</a:t>
            </a:r>
            <a:r>
              <a:rPr lang="en-US" dirty="0" err="1">
                <a:latin typeface="Arial"/>
                <a:cs typeface="Arial"/>
              </a:rPr>
              <a:t>hr</a:t>
            </a:r>
            <a:r>
              <a:rPr lang="en-US" dirty="0">
                <a:latin typeface="Arial"/>
                <a:cs typeface="Arial"/>
              </a:rPr>
              <a:t> = </a:t>
            </a:r>
            <a:r>
              <a:rPr lang="en-US" b="1" dirty="0" smtClean="0">
                <a:latin typeface="Arial"/>
                <a:cs typeface="Arial"/>
              </a:rPr>
              <a:t>9.35 </a:t>
            </a:r>
            <a:r>
              <a:rPr lang="en-US" b="1" dirty="0">
                <a:latin typeface="Arial"/>
                <a:cs typeface="Arial"/>
              </a:rPr>
              <a:t>hours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94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Web-based Irrigation Scheduling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Students from the Computer Engineering Department are developing </a:t>
            </a:r>
            <a:r>
              <a:rPr lang="en-US" b="1" i="1" dirty="0" smtClean="0">
                <a:latin typeface="Arial"/>
                <a:cs typeface="Arial"/>
              </a:rPr>
              <a:t>desktop and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i="1" dirty="0" smtClean="0">
                <a:latin typeface="Arial"/>
                <a:cs typeface="Arial"/>
              </a:rPr>
              <a:t>mobile apps </a:t>
            </a:r>
            <a:r>
              <a:rPr lang="en-US" dirty="0" smtClean="0">
                <a:latin typeface="Arial"/>
                <a:cs typeface="Arial"/>
              </a:rPr>
              <a:t>of the web-based irrigation scheduling procedure.</a:t>
            </a:r>
            <a:endParaRPr lang="en-US" b="1" i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 user will be able to create an account, which will remember the  user irrigation history</a:t>
            </a:r>
          </a:p>
          <a:p>
            <a:r>
              <a:rPr lang="en-US" dirty="0" smtClean="0">
                <a:latin typeface="Arial"/>
                <a:cs typeface="Arial"/>
              </a:rPr>
              <a:t>Everything will be automated</a:t>
            </a:r>
          </a:p>
          <a:p>
            <a:r>
              <a:rPr lang="en-US" dirty="0" smtClean="0">
                <a:latin typeface="Arial"/>
                <a:cs typeface="Arial"/>
              </a:rPr>
              <a:t>The apps should be ready for use in approximately 3 months.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98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Puerto Rico Evapotranspiration Computer Program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33600"/>
            <a:ext cx="6527800" cy="353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6096000"/>
            <a:ext cx="7912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/>
                <a:cs typeface="Arial"/>
                <a:hlinkClick r:id="rId3"/>
              </a:rPr>
              <a:t>http://</a:t>
            </a:r>
            <a:r>
              <a:rPr lang="en-US" sz="3600" dirty="0" err="1">
                <a:latin typeface="Arial"/>
                <a:cs typeface="Arial"/>
                <a:hlinkClick r:id="rId3"/>
              </a:rPr>
              <a:t>pragwater.com</a:t>
            </a:r>
            <a:r>
              <a:rPr lang="en-US" sz="3600" dirty="0">
                <a:latin typeface="Arial"/>
                <a:cs typeface="Arial"/>
                <a:hlinkClick r:id="rId3"/>
              </a:rPr>
              <a:t>/crop-water-use/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06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PRET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7086600" cy="45632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93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86200" y="2133600"/>
            <a:ext cx="4876800" cy="41449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4800" dirty="0" smtClean="0">
                <a:latin typeface="Arial"/>
                <a:cs typeface="Arial"/>
              </a:rPr>
              <a:t>Maintain soil water between </a:t>
            </a:r>
          </a:p>
          <a:p>
            <a:pPr algn="ctr" eaLnBrk="1" hangingPunct="1">
              <a:buFont typeface="Arial" charset="0"/>
              <a:buNone/>
            </a:pPr>
            <a:r>
              <a:rPr lang="el-GR" sz="4800" dirty="0" smtClean="0">
                <a:latin typeface="Arial"/>
                <a:cs typeface="Arial"/>
              </a:rPr>
              <a:t>θ</a:t>
            </a:r>
            <a:r>
              <a:rPr lang="en-US" sz="4800" baseline="-25000" dirty="0" smtClean="0">
                <a:latin typeface="Arial"/>
                <a:cs typeface="Arial"/>
              </a:rPr>
              <a:t>FC</a:t>
            </a:r>
            <a:r>
              <a:rPr lang="en-US" sz="4800" dirty="0" smtClean="0">
                <a:latin typeface="Arial"/>
                <a:cs typeface="Arial"/>
              </a:rPr>
              <a:t> and </a:t>
            </a:r>
            <a:r>
              <a:rPr lang="el-GR" sz="4800" dirty="0" smtClean="0">
                <a:latin typeface="Arial"/>
                <a:cs typeface="Arial"/>
              </a:rPr>
              <a:t>θ</a:t>
            </a:r>
            <a:r>
              <a:rPr lang="en-US" sz="4800" baseline="-25000" dirty="0" smtClean="0">
                <a:latin typeface="Arial"/>
                <a:cs typeface="Arial"/>
              </a:rPr>
              <a:t>t</a:t>
            </a:r>
            <a:endParaRPr lang="en-US" sz="4800" dirty="0" smtClean="0">
              <a:latin typeface="Arial"/>
              <a:cs typeface="Arial"/>
            </a:endParaRPr>
          </a:p>
        </p:txBody>
      </p:sp>
      <p:pic>
        <p:nvPicPr>
          <p:cNvPr id="29700" name="Picture 3" descr="Midi_Drip_Emitter_Pot10x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5941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Soil Moisture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8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6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Soil Water Reservoir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905000" y="3886200"/>
            <a:ext cx="3429000" cy="2438400"/>
          </a:xfrm>
          <a:prstGeom prst="can">
            <a:avLst>
              <a:gd name="adj" fmla="val 34919"/>
            </a:avLst>
          </a:prstGeom>
          <a:gradFill flip="none" rotWithShape="1">
            <a:gsLst>
              <a:gs pos="0">
                <a:srgbClr val="804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1905000" y="2362200"/>
            <a:ext cx="3429000" cy="2438400"/>
          </a:xfrm>
          <a:prstGeom prst="can">
            <a:avLst>
              <a:gd name="adj" fmla="val 349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905000" y="1752600"/>
            <a:ext cx="3429000" cy="1752600"/>
          </a:xfrm>
          <a:prstGeom prst="can">
            <a:avLst>
              <a:gd name="adj" fmla="val 34919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362200"/>
            <a:ext cx="211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AIR VOLUME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9038" y="3581400"/>
            <a:ext cx="276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WATER  VOLUME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029200"/>
            <a:ext cx="252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SOLID VOLUME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28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Water Volume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438400" y="1905000"/>
            <a:ext cx="4572000" cy="4495800"/>
          </a:xfrm>
          <a:prstGeom prst="can">
            <a:avLst>
              <a:gd name="adj" fmla="val 349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2438400" y="2286000"/>
            <a:ext cx="4572000" cy="3276600"/>
          </a:xfrm>
          <a:prstGeom prst="can">
            <a:avLst>
              <a:gd name="adj" fmla="val 366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2438400" y="1905000"/>
            <a:ext cx="4572000" cy="1676400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362200"/>
            <a:ext cx="2286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DRAINABLE WATER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3475" y="3733800"/>
            <a:ext cx="2286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TOTAL </a:t>
            </a:r>
          </a:p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AVAILABLE 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WATER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5105400"/>
            <a:ext cx="2286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IMMOBILE</a:t>
            </a:r>
          </a:p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WATER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92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Total Available Water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438400" y="1905000"/>
            <a:ext cx="4572000" cy="4495800"/>
          </a:xfrm>
          <a:prstGeom prst="can">
            <a:avLst>
              <a:gd name="adj" fmla="val 349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2438400" y="1447800"/>
            <a:ext cx="4572000" cy="2971800"/>
          </a:xfrm>
          <a:prstGeom prst="can">
            <a:avLst>
              <a:gd name="adj" fmla="val 36657"/>
            </a:avLst>
          </a:prstGeom>
          <a:solidFill>
            <a:srgbClr val="7EF0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362200"/>
            <a:ext cx="2286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READILY </a:t>
            </a:r>
          </a:p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AVAILABLE</a:t>
            </a:r>
          </a:p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WATER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3124200"/>
            <a:ext cx="2286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TOTAL</a:t>
            </a:r>
          </a:p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AVAILABLE</a:t>
            </a:r>
          </a:p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WATER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67600" y="1828800"/>
            <a:ext cx="76200" cy="38100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57400" y="1981200"/>
            <a:ext cx="0" cy="19050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15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891193"/>
              </p:ext>
            </p:extLst>
          </p:nvPr>
        </p:nvGraphicFramePr>
        <p:xfrm>
          <a:off x="61913" y="762000"/>
          <a:ext cx="9082087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SmartSketch Document" r:id="rId4" imgW="6753225" imgH="5429250" progId="">
                  <p:embed/>
                </p:oleObj>
              </mc:Choice>
              <mc:Fallback>
                <p:oleObj name="SmartSketch Document" r:id="rId4" imgW="6753225" imgH="54292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762000"/>
                        <a:ext cx="9082087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62313" y="198438"/>
            <a:ext cx="5410200" cy="1858962"/>
          </a:xfrm>
        </p:spPr>
        <p:txBody>
          <a:bodyPr/>
          <a:lstStyle/>
          <a:p>
            <a:pPr eaLnBrk="1" hangingPunct="1"/>
            <a:r>
              <a:rPr lang="en-US" dirty="0" smtClean="0"/>
              <a:t>The Soil Water Characteristic Curve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133600" y="5943600"/>
            <a:ext cx="5729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Calibri" pitchFamily="34" charset="0"/>
              </a:rPr>
              <a:t>Volumetric Soil Moisture </a:t>
            </a:r>
            <a:r>
              <a:rPr lang="en-US" sz="2400" b="1" dirty="0" smtClean="0">
                <a:latin typeface="Calibri" pitchFamily="34" charset="0"/>
              </a:rPr>
              <a:t>Content (</a:t>
            </a:r>
            <a:r>
              <a:rPr lang="el-GR" sz="2400" dirty="0" smtClean="0"/>
              <a:t>θ</a:t>
            </a:r>
            <a:r>
              <a:rPr lang="en-US" sz="2400" b="1" dirty="0" smtClean="0">
                <a:latin typeface="Calibri" pitchFamily="34" charset="0"/>
              </a:rPr>
              <a:t>)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457200" y="152400"/>
            <a:ext cx="1518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Soil Water </a:t>
            </a: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Pressure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048000"/>
            <a:ext cx="2209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4191000"/>
            <a:ext cx="31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TOTAL AVAILABLE WATER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82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1449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3600" dirty="0" smtClean="0"/>
              <a:t>TAW = </a:t>
            </a:r>
            <a:r>
              <a:rPr lang="el-GR" sz="3600" dirty="0" smtClean="0"/>
              <a:t>θ</a:t>
            </a:r>
            <a:r>
              <a:rPr lang="en-US" sz="3600" baseline="-25000" dirty="0" smtClean="0"/>
              <a:t>FC</a:t>
            </a:r>
            <a:r>
              <a:rPr lang="en-US" sz="3600" dirty="0" smtClean="0"/>
              <a:t> - </a:t>
            </a:r>
            <a:r>
              <a:rPr lang="el-GR" sz="3600" dirty="0" smtClean="0"/>
              <a:t>θ</a:t>
            </a:r>
            <a:r>
              <a:rPr lang="en-US" sz="3600" baseline="-25000" dirty="0" smtClean="0"/>
              <a:t>WP</a:t>
            </a:r>
          </a:p>
          <a:p>
            <a:pPr eaLnBrk="1" hangingPunct="1">
              <a:buFont typeface="Arial" charset="0"/>
              <a:buNone/>
            </a:pPr>
            <a:r>
              <a:rPr lang="en-US" sz="3600" dirty="0" smtClean="0"/>
              <a:t>where</a:t>
            </a:r>
          </a:p>
          <a:p>
            <a:pPr>
              <a:buNone/>
            </a:pPr>
            <a:r>
              <a:rPr lang="el-GR" sz="3600" dirty="0"/>
              <a:t>θ</a:t>
            </a:r>
            <a:r>
              <a:rPr lang="en-US" sz="3600" baseline="-25000" dirty="0"/>
              <a:t>FC</a:t>
            </a:r>
            <a:r>
              <a:rPr lang="en-US" sz="3600" dirty="0"/>
              <a:t> </a:t>
            </a:r>
            <a:r>
              <a:rPr lang="en-US" sz="3600" dirty="0" smtClean="0"/>
              <a:t>= Volumetric moisture content a the field capacity</a:t>
            </a:r>
          </a:p>
          <a:p>
            <a:pPr>
              <a:buNone/>
            </a:pPr>
            <a:r>
              <a:rPr lang="el-GR" sz="3600" dirty="0" smtClean="0"/>
              <a:t>θ</a:t>
            </a:r>
            <a:r>
              <a:rPr lang="en-US" sz="3600" baseline="-25000" dirty="0" smtClean="0"/>
              <a:t>WP </a:t>
            </a:r>
            <a:r>
              <a:rPr lang="en-US" sz="3600" dirty="0" smtClean="0"/>
              <a:t>= Wilting point volumetric moisture content.</a:t>
            </a:r>
            <a:endParaRPr lang="en-US" sz="3600" dirty="0"/>
          </a:p>
          <a:p>
            <a:pPr eaLnBrk="1" hangingPunct="1">
              <a:buFont typeface="Arial" charset="0"/>
              <a:buNone/>
            </a:pPr>
            <a:endParaRPr lang="en-US" sz="54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Total Available Water</a:t>
            </a:r>
          </a:p>
        </p:txBody>
      </p:sp>
    </p:spTree>
    <p:extLst>
      <p:ext uri="{BB962C8B-B14F-4D97-AF65-F5344CB8AC3E}">
        <p14:creationId xmlns:p14="http://schemas.microsoft.com/office/powerpoint/2010/main" val="44652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Arial"/>
                <a:cs typeface="Arial"/>
              </a:rPr>
              <a:t>What is irrigation scheduling</a:t>
            </a:r>
            <a:r>
              <a:rPr lang="en-US" sz="3600" b="1" i="1" dirty="0">
                <a:latin typeface="Arial"/>
                <a:cs typeface="Arial"/>
              </a:rPr>
              <a:t>?  Irrigation Scheduling</a:t>
            </a:r>
            <a:r>
              <a:rPr lang="en-US" sz="3600" dirty="0">
                <a:latin typeface="Arial"/>
                <a:cs typeface="Arial"/>
              </a:rPr>
              <a:t> is the process used by irrigation system managers (farmers) to determine the </a:t>
            </a:r>
            <a:r>
              <a:rPr lang="en-US" sz="3600" b="1" dirty="0">
                <a:latin typeface="Arial"/>
                <a:cs typeface="Arial"/>
              </a:rPr>
              <a:t>correct frequency and duration </a:t>
            </a:r>
            <a:r>
              <a:rPr lang="en-US" sz="3600" dirty="0">
                <a:latin typeface="Arial"/>
                <a:cs typeface="Arial"/>
              </a:rPr>
              <a:t>of watering.  (</a:t>
            </a:r>
            <a:r>
              <a:rPr lang="en-US" sz="3600" dirty="0" err="1">
                <a:latin typeface="Arial"/>
                <a:cs typeface="Arial"/>
              </a:rPr>
              <a:t>wikipedia.org</a:t>
            </a:r>
            <a:r>
              <a:rPr lang="en-US" sz="3600" dirty="0">
                <a:latin typeface="Arial"/>
                <a:cs typeface="Arial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5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1"/>
          <a:stretch/>
        </p:blipFill>
        <p:spPr bwMode="auto">
          <a:xfrm>
            <a:off x="152400" y="1295400"/>
            <a:ext cx="8763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105400" y="1295400"/>
            <a:ext cx="1066800" cy="5029200"/>
          </a:xfrm>
          <a:prstGeom prst="rect">
            <a:avLst/>
          </a:prstGeom>
          <a:noFill/>
          <a:ln w="63500">
            <a:solidFill>
              <a:srgbClr val="58FF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1295400"/>
            <a:ext cx="1219200" cy="5029200"/>
          </a:xfrm>
          <a:prstGeom prst="rect">
            <a:avLst/>
          </a:prstGeom>
          <a:noFill/>
          <a:ln w="63500">
            <a:solidFill>
              <a:srgbClr val="FFCC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Representative Physical Properties of Soils</a:t>
            </a:r>
          </a:p>
        </p:txBody>
      </p:sp>
    </p:spTree>
    <p:extLst>
      <p:ext uri="{BB962C8B-B14F-4D97-AF65-F5344CB8AC3E}">
        <p14:creationId xmlns:p14="http://schemas.microsoft.com/office/powerpoint/2010/main" val="133853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620824"/>
              </p:ext>
            </p:extLst>
          </p:nvPr>
        </p:nvGraphicFramePr>
        <p:xfrm>
          <a:off x="61913" y="762000"/>
          <a:ext cx="9082087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SmartSketch Document" r:id="rId4" imgW="6753225" imgH="5429250" progId="">
                  <p:embed/>
                </p:oleObj>
              </mc:Choice>
              <mc:Fallback>
                <p:oleObj name="SmartSketch Document" r:id="rId4" imgW="6753225" imgH="54292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762000"/>
                        <a:ext cx="9082087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62313" y="198438"/>
            <a:ext cx="5410200" cy="1858962"/>
          </a:xfrm>
        </p:spPr>
        <p:txBody>
          <a:bodyPr/>
          <a:lstStyle/>
          <a:p>
            <a:pPr eaLnBrk="1" hangingPunct="1"/>
            <a:r>
              <a:rPr lang="en-US" b="1" dirty="0" smtClean="0"/>
              <a:t>The Soil Water Characteristic Curve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133600" y="5943600"/>
            <a:ext cx="5729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Calibri" pitchFamily="34" charset="0"/>
              </a:rPr>
              <a:t>Volumetric Soil Moisture </a:t>
            </a:r>
            <a:r>
              <a:rPr lang="en-US" sz="2400" b="1" dirty="0" smtClean="0">
                <a:latin typeface="Calibri" pitchFamily="34" charset="0"/>
              </a:rPr>
              <a:t>Content (</a:t>
            </a:r>
            <a:r>
              <a:rPr lang="el-GR" sz="2400" dirty="0" smtClean="0"/>
              <a:t>θ</a:t>
            </a:r>
            <a:r>
              <a:rPr lang="en-US" sz="2400" b="1" dirty="0" smtClean="0">
                <a:latin typeface="Calibri" pitchFamily="34" charset="0"/>
              </a:rPr>
              <a:t>)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457200" y="152400"/>
            <a:ext cx="1518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Soil Water </a:t>
            </a: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Pressure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24400" y="2895600"/>
            <a:ext cx="0" cy="19050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24400" y="4495800"/>
            <a:ext cx="1905000" cy="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5400" y="434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426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4038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RAW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9082214">
            <a:off x="3623501" y="516081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Threshold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2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Readily Available Water</a:t>
            </a:r>
            <a:br>
              <a:rPr lang="en-US" dirty="0"/>
            </a:b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</a:t>
            </a:r>
            <a:r>
              <a:rPr lang="en-US" sz="3200" dirty="0" smtClean="0"/>
              <a:t>lants can only remove a portion of the available water before growth and yield are affected.  This portion is the “readily available water” (RAW).</a:t>
            </a:r>
          </a:p>
          <a:p>
            <a:pPr eaLnBrk="1" hangingPunct="1"/>
            <a:r>
              <a:rPr lang="en-US" sz="3200" dirty="0" smtClean="0"/>
              <a:t>For most crops RAW is between 20% to 65%</a:t>
            </a:r>
          </a:p>
          <a:p>
            <a:pPr eaLnBrk="1" hangingPunct="1"/>
            <a:r>
              <a:rPr lang="en-US" sz="3200" dirty="0" smtClean="0"/>
              <a:t>RAW is estimated from the following formula: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 </a:t>
            </a:r>
          </a:p>
          <a:p>
            <a:pPr algn="ctr" eaLnBrk="1" hangingPunct="1">
              <a:buFont typeface="Arial" charset="0"/>
              <a:buNone/>
            </a:pPr>
            <a:r>
              <a:rPr lang="en-US" sz="3600" dirty="0" smtClean="0"/>
              <a:t>RAW = (MAD) (TAW)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853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4186241" y="304800"/>
            <a:ext cx="184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36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925" b="38909"/>
          <a:stretch/>
        </p:blipFill>
        <p:spPr>
          <a:xfrm>
            <a:off x="152400" y="1752600"/>
            <a:ext cx="8889706" cy="4266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2362200"/>
            <a:ext cx="2362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MAD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/>
              <a:t>Management Allowed Deficit (MAD)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752600"/>
            <a:ext cx="17526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Threshold Moisture Content, </a:t>
            </a:r>
            <a:r>
              <a:rPr lang="el-GR" dirty="0" smtClean="0"/>
              <a:t>θ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80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If the soil moisture content falls below </a:t>
            </a:r>
            <a:r>
              <a:rPr lang="el-GR" sz="3200" dirty="0" smtClean="0"/>
              <a:t>θ</a:t>
            </a:r>
            <a:r>
              <a:rPr lang="en-US" sz="3200" baseline="-25000" dirty="0" smtClean="0"/>
              <a:t>t </a:t>
            </a:r>
            <a:r>
              <a:rPr lang="en-US" sz="3200" dirty="0" smtClean="0"/>
              <a:t>, the crop will go into stress and you will loss crop yield!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				</a:t>
            </a:r>
            <a:r>
              <a:rPr lang="el-GR" sz="3600" dirty="0" smtClean="0"/>
              <a:t>θ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= </a:t>
            </a:r>
            <a:r>
              <a:rPr lang="el-GR" sz="3600" dirty="0" smtClean="0"/>
              <a:t>θ</a:t>
            </a:r>
            <a:r>
              <a:rPr lang="en-US" sz="3600" baseline="-25000" dirty="0" smtClean="0"/>
              <a:t>FC</a:t>
            </a:r>
            <a:r>
              <a:rPr lang="en-US" sz="3600" dirty="0" smtClean="0"/>
              <a:t> – RAW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where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3200" dirty="0" smtClean="0"/>
              <a:t>θ</a:t>
            </a:r>
            <a:r>
              <a:rPr lang="en-US" sz="3200" baseline="-25000" dirty="0" smtClean="0"/>
              <a:t>t </a:t>
            </a:r>
            <a:r>
              <a:rPr lang="en-US" sz="3200" dirty="0" smtClean="0"/>
              <a:t>= threshold moisture content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3200" dirty="0" smtClean="0"/>
              <a:t>θ</a:t>
            </a:r>
            <a:r>
              <a:rPr lang="en-US" sz="3200" baseline="-25000" dirty="0" smtClean="0"/>
              <a:t>FC</a:t>
            </a:r>
            <a:r>
              <a:rPr lang="en-US" sz="3200" dirty="0" smtClean="0"/>
              <a:t> = field capacity moisture content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RAW = readily available water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0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247512"/>
              </p:ext>
            </p:extLst>
          </p:nvPr>
        </p:nvGraphicFramePr>
        <p:xfrm>
          <a:off x="61913" y="762000"/>
          <a:ext cx="9082087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SmartSketch Document" r:id="rId4" imgW="6753225" imgH="5429250" progId="">
                  <p:embed/>
                </p:oleObj>
              </mc:Choice>
              <mc:Fallback>
                <p:oleObj name="SmartSketch Document" r:id="rId4" imgW="6753225" imgH="54292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762000"/>
                        <a:ext cx="9082087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199" y="198438"/>
            <a:ext cx="5181601" cy="185896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The Soil Water Characteristic Curve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133600" y="5943600"/>
            <a:ext cx="5729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Calibri" pitchFamily="34" charset="0"/>
              </a:rPr>
              <a:t>Volumetric Soil Moisture </a:t>
            </a:r>
            <a:r>
              <a:rPr lang="en-US" sz="2400" b="1" dirty="0" smtClean="0">
                <a:latin typeface="Calibri" pitchFamily="34" charset="0"/>
              </a:rPr>
              <a:t>Content (</a:t>
            </a:r>
            <a:r>
              <a:rPr lang="el-GR" sz="2400" dirty="0" smtClean="0"/>
              <a:t>θ</a:t>
            </a:r>
            <a:r>
              <a:rPr lang="en-US" sz="2400" b="1" dirty="0" smtClean="0">
                <a:latin typeface="Calibri" pitchFamily="34" charset="0"/>
              </a:rPr>
              <a:t>)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457200" y="152400"/>
            <a:ext cx="1518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Soil Water </a:t>
            </a:r>
          </a:p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Pressure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34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426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9082214">
            <a:off x="3623501" y="516081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Threshold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2895600"/>
            <a:ext cx="1905000" cy="1905000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STRESS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3962400"/>
            <a:ext cx="1905000" cy="838200"/>
          </a:xfrm>
          <a:prstGeom prst="rect">
            <a:avLst/>
          </a:prstGeom>
          <a:solidFill>
            <a:srgbClr val="7EF030"/>
          </a:solidFill>
          <a:ln>
            <a:solidFill>
              <a:srgbClr val="7EF0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STRESS</a:t>
            </a:r>
          </a:p>
          <a:p>
            <a:pPr algn="ctr"/>
            <a:endParaRPr lang="en-US" dirty="0"/>
          </a:p>
        </p:txBody>
      </p:sp>
      <p:sp>
        <p:nvSpPr>
          <p:cNvPr id="11" name="Right Triangle 10"/>
          <p:cNvSpPr/>
          <p:nvPr/>
        </p:nvSpPr>
        <p:spPr>
          <a:xfrm>
            <a:off x="4724400" y="2895600"/>
            <a:ext cx="1905000" cy="1066800"/>
          </a:xfrm>
          <a:prstGeom prst="rtTriangle">
            <a:avLst/>
          </a:prstGeom>
          <a:solidFill>
            <a:srgbClr val="7EF030"/>
          </a:solidFill>
          <a:ln>
            <a:solidFill>
              <a:srgbClr val="7EF0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2819400" y="2286000"/>
            <a:ext cx="1828800" cy="609600"/>
          </a:xfrm>
          <a:prstGeom prst="rtTriangle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735315" y="2873174"/>
            <a:ext cx="1942408" cy="1080354"/>
          </a:xfrm>
          <a:custGeom>
            <a:avLst/>
            <a:gdLst>
              <a:gd name="connsiteX0" fmla="*/ 11483 w 1942408"/>
              <a:gd name="connsiteY0" fmla="*/ 227 h 1080354"/>
              <a:gd name="connsiteX1" fmla="*/ 1012159 w 1942408"/>
              <a:gd name="connsiteY1" fmla="*/ 320919 h 1080354"/>
              <a:gd name="connsiteX2" fmla="*/ 1448351 w 1942408"/>
              <a:gd name="connsiteY2" fmla="*/ 564645 h 1080354"/>
              <a:gd name="connsiteX3" fmla="*/ 1794739 w 1942408"/>
              <a:gd name="connsiteY3" fmla="*/ 910992 h 1080354"/>
              <a:gd name="connsiteX4" fmla="*/ 1935860 w 1942408"/>
              <a:gd name="connsiteY4" fmla="*/ 1077752 h 1080354"/>
              <a:gd name="connsiteX5" fmla="*/ 1602301 w 1942408"/>
              <a:gd name="connsiteY5" fmla="*/ 962303 h 1080354"/>
              <a:gd name="connsiteX6" fmla="*/ 537479 w 1942408"/>
              <a:gd name="connsiteY6" fmla="*/ 372230 h 1080354"/>
              <a:gd name="connsiteX7" fmla="*/ 11483 w 1942408"/>
              <a:gd name="connsiteY7" fmla="*/ 227 h 108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408" h="1080354">
                <a:moveTo>
                  <a:pt x="11483" y="227"/>
                </a:moveTo>
                <a:cubicBezTo>
                  <a:pt x="90596" y="-8325"/>
                  <a:pt x="772681" y="226849"/>
                  <a:pt x="1012159" y="320919"/>
                </a:cubicBezTo>
                <a:cubicBezTo>
                  <a:pt x="1251637" y="414989"/>
                  <a:pt x="1317921" y="466300"/>
                  <a:pt x="1448351" y="564645"/>
                </a:cubicBezTo>
                <a:cubicBezTo>
                  <a:pt x="1578781" y="662991"/>
                  <a:pt x="1713488" y="825474"/>
                  <a:pt x="1794739" y="910992"/>
                </a:cubicBezTo>
                <a:cubicBezTo>
                  <a:pt x="1875991" y="996510"/>
                  <a:pt x="1967933" y="1069200"/>
                  <a:pt x="1935860" y="1077752"/>
                </a:cubicBezTo>
                <a:cubicBezTo>
                  <a:pt x="1903787" y="1086304"/>
                  <a:pt x="1835364" y="1079890"/>
                  <a:pt x="1602301" y="962303"/>
                </a:cubicBezTo>
                <a:cubicBezTo>
                  <a:pt x="1369238" y="844716"/>
                  <a:pt x="796201" y="528300"/>
                  <a:pt x="537479" y="372230"/>
                </a:cubicBezTo>
                <a:cubicBezTo>
                  <a:pt x="278757" y="216160"/>
                  <a:pt x="-67630" y="8779"/>
                  <a:pt x="11483" y="227"/>
                </a:cubicBezTo>
                <a:close/>
              </a:path>
            </a:pathLst>
          </a:custGeom>
          <a:solidFill>
            <a:srgbClr val="7EF030"/>
          </a:solidFill>
          <a:ln>
            <a:solidFill>
              <a:srgbClr val="7EF0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2819400" y="1752600"/>
            <a:ext cx="457200" cy="838200"/>
          </a:xfrm>
          <a:prstGeom prst="rtTriangle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>
            <a:off x="2895600" y="2057400"/>
            <a:ext cx="1143000" cy="914400"/>
          </a:xfrm>
          <a:prstGeom prst="rtTriangle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706959" y="990599"/>
            <a:ext cx="4303442" cy="3806953"/>
          </a:xfrm>
          <a:custGeom>
            <a:avLst/>
            <a:gdLst>
              <a:gd name="connsiteX0" fmla="*/ 4349093 w 4349093"/>
              <a:gd name="connsiteY0" fmla="*/ 3848304 h 3848304"/>
              <a:gd name="connsiteX1" fmla="*/ 3977046 w 4349093"/>
              <a:gd name="connsiteY1" fmla="*/ 3014505 h 3848304"/>
              <a:gd name="connsiteX2" fmla="*/ 3515196 w 4349093"/>
              <a:gd name="connsiteY2" fmla="*/ 2501398 h 3848304"/>
              <a:gd name="connsiteX3" fmla="*/ 3053345 w 4349093"/>
              <a:gd name="connsiteY3" fmla="*/ 2232016 h 3848304"/>
              <a:gd name="connsiteX4" fmla="*/ 2193790 w 4349093"/>
              <a:gd name="connsiteY4" fmla="*/ 1936980 h 3848304"/>
              <a:gd name="connsiteX5" fmla="*/ 1667793 w 4349093"/>
              <a:gd name="connsiteY5" fmla="*/ 1795875 h 3848304"/>
              <a:gd name="connsiteX6" fmla="*/ 705605 w 4349093"/>
              <a:gd name="connsiteY6" fmla="*/ 1436700 h 3848304"/>
              <a:gd name="connsiteX7" fmla="*/ 153950 w 4349093"/>
              <a:gd name="connsiteY7" fmla="*/ 846627 h 3848304"/>
              <a:gd name="connsiteX8" fmla="*/ 0 w 4349093"/>
              <a:gd name="connsiteY8" fmla="*/ 0 h 3848304"/>
              <a:gd name="connsiteX9" fmla="*/ 0 w 4349093"/>
              <a:gd name="connsiteY9" fmla="*/ 0 h 384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9093" h="3848304">
                <a:moveTo>
                  <a:pt x="4349093" y="3848304"/>
                </a:moveTo>
                <a:cubicBezTo>
                  <a:pt x="4232561" y="3543646"/>
                  <a:pt x="4116029" y="3238989"/>
                  <a:pt x="3977046" y="3014505"/>
                </a:cubicBezTo>
                <a:cubicBezTo>
                  <a:pt x="3838063" y="2790021"/>
                  <a:pt x="3669146" y="2631813"/>
                  <a:pt x="3515196" y="2501398"/>
                </a:cubicBezTo>
                <a:cubicBezTo>
                  <a:pt x="3361246" y="2370983"/>
                  <a:pt x="3273579" y="2326086"/>
                  <a:pt x="3053345" y="2232016"/>
                </a:cubicBezTo>
                <a:cubicBezTo>
                  <a:pt x="2833111" y="2137946"/>
                  <a:pt x="2424715" y="2009670"/>
                  <a:pt x="2193790" y="1936980"/>
                </a:cubicBezTo>
                <a:cubicBezTo>
                  <a:pt x="1962865" y="1864290"/>
                  <a:pt x="1915824" y="1879255"/>
                  <a:pt x="1667793" y="1795875"/>
                </a:cubicBezTo>
                <a:cubicBezTo>
                  <a:pt x="1419762" y="1712495"/>
                  <a:pt x="957912" y="1594908"/>
                  <a:pt x="705605" y="1436700"/>
                </a:cubicBezTo>
                <a:cubicBezTo>
                  <a:pt x="453298" y="1278492"/>
                  <a:pt x="271551" y="1086077"/>
                  <a:pt x="153950" y="846627"/>
                </a:cubicBezTo>
                <a:cubicBezTo>
                  <a:pt x="36349" y="60717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412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724400" y="2895600"/>
            <a:ext cx="0" cy="19050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10400" y="4267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LOST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29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86200" y="2133600"/>
            <a:ext cx="4876800" cy="4144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5400" dirty="0" smtClean="0"/>
              <a:t>Maintain soil water between </a:t>
            </a:r>
          </a:p>
          <a:p>
            <a:pPr algn="ctr" eaLnBrk="1" hangingPunct="1">
              <a:buFont typeface="Arial" charset="0"/>
              <a:buNone/>
            </a:pPr>
            <a:r>
              <a:rPr lang="el-GR" sz="5400" dirty="0" smtClean="0"/>
              <a:t>θ</a:t>
            </a:r>
            <a:r>
              <a:rPr lang="en-US" sz="5400" baseline="-25000" dirty="0" smtClean="0"/>
              <a:t>FC</a:t>
            </a:r>
            <a:r>
              <a:rPr lang="en-US" sz="5400" dirty="0" smtClean="0"/>
              <a:t> and </a:t>
            </a:r>
            <a:r>
              <a:rPr lang="el-GR" sz="5400" dirty="0" smtClean="0"/>
              <a:t>θ</a:t>
            </a:r>
            <a:r>
              <a:rPr lang="en-US" sz="5400" baseline="-25000" dirty="0" smtClean="0"/>
              <a:t>t</a:t>
            </a:r>
            <a:endParaRPr lang="en-US" sz="5400" dirty="0" smtClean="0"/>
          </a:p>
        </p:txBody>
      </p:sp>
      <p:pic>
        <p:nvPicPr>
          <p:cNvPr id="29700" name="Picture 3" descr="Midi_Drip_Emitter_Pot10x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5941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3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Soil Moisture Method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Perhaps the best method because it considers the readily available water in the soil. 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 smtClean="0"/>
              <a:t>Gravimetric method</a:t>
            </a:r>
          </a:p>
          <a:p>
            <a:pPr eaLnBrk="1" hangingPunct="1"/>
            <a:r>
              <a:rPr lang="en-US" b="1" dirty="0" err="1" smtClean="0"/>
              <a:t>Tensiometers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Electrical method</a:t>
            </a:r>
          </a:p>
          <a:p>
            <a:pPr eaLnBrk="1" hangingPunct="1"/>
            <a:r>
              <a:rPr lang="en-US" b="1" dirty="0" smtClean="0"/>
              <a:t>Water balance method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732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haus cs series compact portable sc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190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PIC00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4864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Gravimetric Soil Sampling</a:t>
            </a:r>
          </a:p>
        </p:txBody>
      </p:sp>
    </p:spTree>
    <p:extLst>
      <p:ext uri="{BB962C8B-B14F-4D97-AF65-F5344CB8AC3E}">
        <p14:creationId xmlns:p14="http://schemas.microsoft.com/office/powerpoint/2010/main" val="138529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err="1" smtClean="0"/>
              <a:t>Tensiometers</a:t>
            </a:r>
            <a:endParaRPr lang="en-US" sz="4400" dirty="0" smtClean="0"/>
          </a:p>
        </p:txBody>
      </p:sp>
      <p:pic>
        <p:nvPicPr>
          <p:cNvPr id="11267" name="Picture 2" descr="1500F1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271713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629025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1815737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1038"/>
            <a:ext cx="24003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12328085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24431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PIC000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23401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00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58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care?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Arial"/>
                <a:cs typeface="Arial"/>
              </a:rPr>
              <a:t>Over application of water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Leads to the waste of </a:t>
            </a:r>
          </a:p>
          <a:p>
            <a:pPr lvl="1"/>
            <a:r>
              <a:rPr lang="en-US" dirty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ater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energy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chemicals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money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may lead to the contamination of ground and surface waters. 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leaching of fertilizers past the root zone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water logging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lower crop yields. 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1676401"/>
            <a:ext cx="3962400" cy="2362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b="1" dirty="0" smtClean="0">
                <a:latin typeface="Arial"/>
                <a:cs typeface="Arial"/>
              </a:rPr>
              <a:t>Under-application of water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buClr>
                <a:schemeClr val="accent3"/>
              </a:buClr>
              <a:buSzPts val="2100"/>
              <a:buFont typeface="Wingdings 2"/>
              <a:buChar char="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Leads to 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Clr>
                <a:srgbClr val="3366FF"/>
              </a:buClr>
              <a:buSzPct val="66000"/>
              <a:buFont typeface="Wingdings 2"/>
              <a:buChar char=""/>
            </a:pPr>
            <a:r>
              <a:rPr lang="en-US" dirty="0" smtClean="0">
                <a:latin typeface="Arial"/>
                <a:cs typeface="Arial"/>
              </a:rPr>
              <a:t>crop water stress</a:t>
            </a:r>
          </a:p>
          <a:p>
            <a:pPr lvl="1">
              <a:buClr>
                <a:srgbClr val="3366FF"/>
              </a:buClr>
              <a:buSzPct val="66000"/>
              <a:buFont typeface="Wingdings 2"/>
              <a:buChar char=""/>
            </a:pPr>
            <a:r>
              <a:rPr lang="en-US" dirty="0" smtClean="0">
                <a:latin typeface="Arial"/>
                <a:cs typeface="Arial"/>
              </a:rPr>
              <a:t>Reduced crop yield</a:t>
            </a:r>
            <a:endParaRPr lang="en-US" dirty="0">
              <a:latin typeface="Arial"/>
              <a:cs typeface="Arial"/>
            </a:endParaRPr>
          </a:p>
          <a:p>
            <a:pPr lvl="1">
              <a:buClr>
                <a:srgbClr val="3366FF"/>
              </a:buClr>
              <a:buSzPct val="66000"/>
              <a:buFont typeface="Wingdings 2"/>
              <a:buChar char=""/>
            </a:pPr>
            <a:r>
              <a:rPr lang="en-US" dirty="0" smtClean="0">
                <a:latin typeface="Arial"/>
                <a:cs typeface="Arial"/>
              </a:rPr>
              <a:t>loss of revenue to the grower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2" descr="http://www.home-water-works.org/sites/default/files/img/hose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7400"/>
            <a:ext cx="2438400" cy="8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http://photoblog.statesman.com/wp-content/uploads/2011/08/drought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17" y="4191000"/>
            <a:ext cx="315396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6705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TDR</a:t>
            </a:r>
          </a:p>
        </p:txBody>
      </p:sp>
      <p:pic>
        <p:nvPicPr>
          <p:cNvPr id="12291" name="Picture 2" descr="tdr300-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733">
            <a:off x="-715408" y="1761058"/>
            <a:ext cx="29384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6435-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49500"/>
            <a:ext cx="18288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6440-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2098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0" t="30385" r="17357" b="25209"/>
          <a:stretch>
            <a:fillRect/>
          </a:stretch>
        </p:blipFill>
        <p:spPr bwMode="auto">
          <a:xfrm>
            <a:off x="228600" y="4114800"/>
            <a:ext cx="30861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P70400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37338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-152400"/>
            <a:ext cx="7467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Time Domain </a:t>
            </a:r>
            <a:r>
              <a:rPr lang="en-US" dirty="0" err="1" smtClean="0"/>
              <a:t>Reflectometry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98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12537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Capacitance Method</a:t>
            </a:r>
          </a:p>
        </p:txBody>
      </p:sp>
      <p:pic>
        <p:nvPicPr>
          <p:cNvPr id="13315" name="Picture 2" descr="profilepr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057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W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prob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14954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thlog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3048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6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86200" y="2133600"/>
            <a:ext cx="4876800" cy="4144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5400" dirty="0" smtClean="0"/>
              <a:t>Maintain soil water between </a:t>
            </a:r>
          </a:p>
          <a:p>
            <a:pPr algn="ctr" eaLnBrk="1" hangingPunct="1">
              <a:buFont typeface="Arial" charset="0"/>
              <a:buNone/>
            </a:pPr>
            <a:r>
              <a:rPr lang="el-GR" sz="5400" dirty="0" smtClean="0"/>
              <a:t>θ</a:t>
            </a:r>
            <a:r>
              <a:rPr lang="en-US" sz="5400" baseline="-25000" dirty="0" smtClean="0"/>
              <a:t>FC</a:t>
            </a:r>
            <a:r>
              <a:rPr lang="en-US" sz="5400" dirty="0" smtClean="0"/>
              <a:t> and </a:t>
            </a:r>
            <a:r>
              <a:rPr lang="el-GR" sz="5400" dirty="0" smtClean="0"/>
              <a:t>θ</a:t>
            </a:r>
            <a:r>
              <a:rPr lang="en-US" sz="5400" baseline="-25000" dirty="0" smtClean="0"/>
              <a:t>t</a:t>
            </a:r>
            <a:endParaRPr lang="en-US" sz="5400" dirty="0" smtClean="0"/>
          </a:p>
        </p:txBody>
      </p:sp>
      <p:pic>
        <p:nvPicPr>
          <p:cNvPr id="29700" name="Picture 3" descr="Midi_Drip_Emitter_Pot10x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5941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59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Water Balance Method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610600" cy="438912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l-GR" sz="3600" dirty="0" smtClean="0"/>
              <a:t>θ</a:t>
            </a:r>
            <a:r>
              <a:rPr lang="en-US" sz="3600" baseline="-25000" dirty="0" smtClean="0"/>
              <a:t>t2</a:t>
            </a:r>
            <a:r>
              <a:rPr lang="en-US" sz="3600" dirty="0" smtClean="0"/>
              <a:t> = R + </a:t>
            </a:r>
            <a:r>
              <a:rPr lang="en-US" sz="3600" dirty="0" err="1" smtClean="0"/>
              <a:t>Irr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– RO – </a:t>
            </a:r>
            <a:r>
              <a:rPr lang="en-US" sz="3600" dirty="0" err="1" smtClean="0"/>
              <a:t>ET</a:t>
            </a:r>
            <a:r>
              <a:rPr lang="en-US" sz="3600" baseline="-25000" dirty="0" err="1" smtClean="0"/>
              <a:t>c</a:t>
            </a:r>
            <a:r>
              <a:rPr lang="en-US" sz="3600" baseline="-25000" dirty="0" smtClean="0"/>
              <a:t> </a:t>
            </a:r>
            <a:r>
              <a:rPr lang="en-US" sz="3600" baseline="-25000" dirty="0" err="1" smtClean="0"/>
              <a:t>adj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– PERC + </a:t>
            </a:r>
            <a:r>
              <a:rPr lang="el-GR" sz="3600" dirty="0" smtClean="0"/>
              <a:t>θ</a:t>
            </a:r>
            <a:r>
              <a:rPr lang="en-US" sz="3600" baseline="-25000" dirty="0" smtClean="0"/>
              <a:t>t1</a:t>
            </a:r>
            <a:r>
              <a:rPr lang="en-US" sz="3600" dirty="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l-GR" dirty="0" smtClean="0"/>
              <a:t>θ</a:t>
            </a:r>
            <a:r>
              <a:rPr lang="en-US" baseline="-25000" dirty="0" smtClean="0"/>
              <a:t>t2</a:t>
            </a:r>
            <a:r>
              <a:rPr lang="en-US" dirty="0" smtClean="0"/>
              <a:t> = volumetric moisture content at time 2</a:t>
            </a:r>
          </a:p>
          <a:p>
            <a:pPr eaLnBrk="1" hangingPunct="1">
              <a:buFont typeface="Arial" charset="0"/>
              <a:buNone/>
            </a:pPr>
            <a:r>
              <a:rPr lang="el-GR" dirty="0" smtClean="0"/>
              <a:t>θ</a:t>
            </a:r>
            <a:r>
              <a:rPr lang="en-US" baseline="-25000" dirty="0" smtClean="0"/>
              <a:t>t1</a:t>
            </a:r>
            <a:r>
              <a:rPr lang="en-US" dirty="0" smtClean="0"/>
              <a:t> = volumetric moisture content at time 1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R = effective rainfall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RO = runoff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PERC = water that percolates past the root zone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786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62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  <a:hlinkClick r:id="rId3"/>
              </a:rPr>
              <a:t>http://</a:t>
            </a:r>
            <a:r>
              <a:rPr lang="en-US" sz="2800" dirty="0" err="1">
                <a:latin typeface="Arial"/>
                <a:cs typeface="Arial"/>
                <a:hlinkClick r:id="rId3"/>
              </a:rPr>
              <a:t>pragwater.com</a:t>
            </a:r>
            <a:r>
              <a:rPr lang="en-US" sz="2800" dirty="0">
                <a:latin typeface="Arial"/>
                <a:cs typeface="Arial"/>
                <a:hlinkClick r:id="rId3"/>
              </a:rPr>
              <a:t>/2011/12/17/a-simple-irrigation-scheduling-spreadsheet-program/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4011" b="3486"/>
          <a:stretch/>
        </p:blipFill>
        <p:spPr>
          <a:xfrm>
            <a:off x="0" y="533400"/>
            <a:ext cx="9144000" cy="47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Soil Water Management Spreadsheet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270"/>
          <p:cNvSpPr txBox="1">
            <a:spLocks/>
          </p:cNvSpPr>
          <p:nvPr/>
        </p:nvSpPr>
        <p:spPr>
          <a:xfrm>
            <a:off x="274891" y="1677471"/>
            <a:ext cx="875296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+mj-ea"/>
                <a:cs typeface="+mj-cs"/>
                <a:hlinkClick r:id="rId3"/>
              </a:rPr>
              <a:t>http://</a:t>
            </a:r>
            <a:r>
              <a:rPr lang="en-US" b="1" dirty="0" err="1">
                <a:latin typeface="+mj-lt"/>
                <a:ea typeface="+mj-ea"/>
                <a:cs typeface="+mj-cs"/>
                <a:hlinkClick r:id="rId3"/>
              </a:rPr>
              <a:t>pragwater.com</a:t>
            </a:r>
            <a:r>
              <a:rPr lang="en-US" b="1" dirty="0">
                <a:latin typeface="+mj-lt"/>
                <a:ea typeface="+mj-ea"/>
                <a:cs typeface="+mj-cs"/>
                <a:hlinkClick r:id="rId3"/>
              </a:rPr>
              <a:t>/2011/12/17/a-simple-irrigation-scheduling-spreadsheet-program/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2438400" y="5867400"/>
            <a:ext cx="43973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User must enter the yellow spreadsheet cells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8063"/>
            <a:ext cx="8839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92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57200"/>
            <a:ext cx="7570787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2"/>
          <p:cNvSpPr>
            <a:spLocks noChangeAspect="1" noChangeArrowheads="1"/>
          </p:cNvSpPr>
          <p:nvPr/>
        </p:nvSpPr>
        <p:spPr bwMode="auto">
          <a:xfrm>
            <a:off x="44450" y="2286000"/>
            <a:ext cx="26987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304800"/>
            <a:ext cx="7216775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65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792480" y="384810"/>
          <a:ext cx="7559040" cy="608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123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20700"/>
            <a:ext cx="7589837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96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ome-water-works.org/sites/default/files/img/hose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657600" cy="13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391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How much money </a:t>
            </a:r>
            <a:br>
              <a:rPr lang="en-US" dirty="0" smtClean="0"/>
            </a:br>
            <a:r>
              <a:rPr lang="en-US" dirty="0" smtClean="0"/>
              <a:t>are we talking about?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69013"/>
              </p:ext>
            </p:extLst>
          </p:nvPr>
        </p:nvGraphicFramePr>
        <p:xfrm>
          <a:off x="457200" y="2438400"/>
          <a:ext cx="8229599" cy="3605355"/>
        </p:xfrm>
        <a:graphic>
          <a:graphicData uri="http://schemas.openxmlformats.org/drawingml/2006/table">
            <a:tbl>
              <a:tblPr/>
              <a:tblGrid>
                <a:gridCol w="2880360"/>
                <a:gridCol w="764177"/>
                <a:gridCol w="764177"/>
                <a:gridCol w="764177"/>
                <a:gridCol w="764177"/>
                <a:gridCol w="764177"/>
                <a:gridCol w="764177"/>
                <a:gridCol w="764177"/>
              </a:tblGrid>
              <a:tr h="237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Irrigation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Applied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Cultivo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 Lost / </a:t>
                      </a:r>
                      <a:r>
                        <a:rPr lang="en-US" sz="15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Cuerda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Gandules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Pepinillo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Repollo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Sandia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Platanos y Guineos, Plantilla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Calabaza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265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Cebolla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543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369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490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Pimiento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519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Barenjena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757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514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264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Platanos y Guineos, Reton~o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1,006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684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388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945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Melon, Cantaloupe y Honeydew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1,027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698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Raices y Tuberculos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1,041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911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685800" y="6248400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defRPr/>
            </a:pPr>
            <a:r>
              <a:rPr lang="en-US" dirty="0" smtClean="0">
                <a:latin typeface="Arial"/>
                <a:cs typeface="Arial"/>
              </a:rPr>
              <a:t>*Based model budget data from the </a:t>
            </a:r>
            <a:r>
              <a:rPr lang="en-US" i="1" dirty="0" err="1" smtClean="0">
                <a:latin typeface="Arial"/>
                <a:cs typeface="Arial"/>
              </a:rPr>
              <a:t>Conjunto</a:t>
            </a:r>
            <a:r>
              <a:rPr lang="en-US" i="1" dirty="0" smtClean="0">
                <a:latin typeface="Arial"/>
                <a:cs typeface="Arial"/>
              </a:rPr>
              <a:t> </a:t>
            </a:r>
            <a:r>
              <a:rPr lang="en-US" i="1" dirty="0" err="1" smtClean="0">
                <a:latin typeface="Arial"/>
                <a:cs typeface="Arial"/>
              </a:rPr>
              <a:t>Tecnológico</a:t>
            </a:r>
            <a:r>
              <a:rPr lang="en-US" i="1" dirty="0" smtClean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UPR </a:t>
            </a:r>
            <a:r>
              <a:rPr lang="en-US" i="1" dirty="0" err="1">
                <a:latin typeface="Arial"/>
                <a:cs typeface="Arial"/>
              </a:rPr>
              <a:t>Experment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Station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05400" y="4800600"/>
            <a:ext cx="381001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79400"/>
            <a:ext cx="7821613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/>
          <p:nvPr/>
        </p:nvGraphicFramePr>
        <p:xfrm>
          <a:off x="674370" y="293370"/>
          <a:ext cx="7795260" cy="627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traight Connector 6"/>
          <p:cNvSpPr/>
          <p:nvPr/>
        </p:nvSpPr>
        <p:spPr>
          <a:xfrm>
            <a:off x="1600200" y="1371600"/>
            <a:ext cx="6019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6324600" y="6096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pitchFamily="34" charset="0"/>
              </a:rPr>
              <a:t>Field Capacity</a:t>
            </a:r>
          </a:p>
          <a:p>
            <a:pPr eaLnBrk="1" hangingPunct="1"/>
            <a:r>
              <a:rPr lang="en-US" sz="1600">
                <a:latin typeface="Calibri" pitchFamily="34" charset="0"/>
              </a:rPr>
              <a:t> Moisture Content, </a:t>
            </a:r>
            <a:r>
              <a:rPr lang="el-GR" sz="1600">
                <a:latin typeface="Calibri" pitchFamily="34" charset="0"/>
              </a:rPr>
              <a:t>θ</a:t>
            </a:r>
            <a:r>
              <a:rPr lang="en-US" sz="1600" baseline="-25000">
                <a:latin typeface="Calibri" pitchFamily="34" charset="0"/>
              </a:rPr>
              <a:t>FC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0" name="Straight Arrow Connector 9"/>
          <p:cNvSpPr/>
          <p:nvPr/>
        </p:nvSpPr>
        <p:spPr>
          <a:xfrm rot="10800000">
            <a:off x="2819400" y="38862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1752600" y="46482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Calibri" pitchFamily="34" charset="0"/>
              </a:rPr>
              <a:t>Crop is in stress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When moisture Content </a:t>
            </a:r>
          </a:p>
          <a:p>
            <a:pPr eaLnBrk="1" hangingPunct="1"/>
            <a:r>
              <a:rPr lang="en-US" sz="2400">
                <a:latin typeface="Calibri" pitchFamily="34" charset="0"/>
              </a:rPr>
              <a:t>is below this line!!</a:t>
            </a:r>
          </a:p>
        </p:txBody>
      </p:sp>
      <p:sp>
        <p:nvSpPr>
          <p:cNvPr id="14" name="Straight Arrow Connector 13"/>
          <p:cNvSpPr/>
          <p:nvPr/>
        </p:nvSpPr>
        <p:spPr>
          <a:xfrm rot="10800000" flipH="1">
            <a:off x="3276600" y="3505200"/>
            <a:ext cx="2743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ched Right Arrow 5"/>
          <p:cNvSpPr/>
          <p:nvPr/>
        </p:nvSpPr>
        <p:spPr>
          <a:xfrm rot="10800000">
            <a:off x="6248400" y="3429000"/>
            <a:ext cx="977900" cy="484188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7391400" y="3276600"/>
            <a:ext cx="1046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Calibri" pitchFamily="34" charset="0"/>
              </a:rPr>
              <a:t>Crop</a:t>
            </a:r>
          </a:p>
          <a:p>
            <a:pPr eaLnBrk="1" hangingPunct="1"/>
            <a:r>
              <a:rPr lang="en-US" sz="2400" b="1">
                <a:latin typeface="Calibri" pitchFamily="34" charset="0"/>
              </a:rPr>
              <a:t>Stress!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0825"/>
            <a:ext cx="40513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02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524000" y="304800"/>
            <a:ext cx="5838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Calibri" pitchFamily="34" charset="0"/>
              </a:rPr>
              <a:t>Irrigation Application Rate and Timing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6086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otched Right Arrow 6"/>
          <p:cNvSpPr/>
          <p:nvPr/>
        </p:nvSpPr>
        <p:spPr>
          <a:xfrm rot="10800000">
            <a:off x="7391400" y="4191000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533400" y="4191000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Conclusion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86200" y="2133600"/>
            <a:ext cx="4876800" cy="4144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5400" smtClean="0"/>
              <a:t>Maintain soil water between </a:t>
            </a:r>
          </a:p>
          <a:p>
            <a:pPr algn="ctr" eaLnBrk="1" hangingPunct="1">
              <a:buFont typeface="Arial" charset="0"/>
              <a:buNone/>
            </a:pPr>
            <a:r>
              <a:rPr lang="el-GR" sz="5400" smtClean="0"/>
              <a:t>θ</a:t>
            </a:r>
            <a:r>
              <a:rPr lang="en-US" sz="5400" baseline="-25000" smtClean="0"/>
              <a:t>FC</a:t>
            </a:r>
            <a:r>
              <a:rPr lang="en-US" sz="5400" smtClean="0"/>
              <a:t> and </a:t>
            </a:r>
            <a:r>
              <a:rPr lang="el-GR" sz="5400" smtClean="0"/>
              <a:t>θ</a:t>
            </a:r>
            <a:r>
              <a:rPr lang="en-US" sz="5400" baseline="-25000" smtClean="0"/>
              <a:t>t</a:t>
            </a:r>
            <a:endParaRPr lang="en-US" sz="5400" smtClean="0"/>
          </a:p>
        </p:txBody>
      </p:sp>
      <p:pic>
        <p:nvPicPr>
          <p:cNvPr id="29700" name="Picture 3" descr="Midi_Drip_Emitter_Pot10x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5941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1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Gracias!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 help with any of the methods covered in today’s presentation, please contact me by email at </a:t>
            </a:r>
            <a:r>
              <a:rPr lang="en-US" dirty="0" smtClean="0">
                <a:hlinkClick r:id="rId2"/>
              </a:rPr>
              <a:t>eric.harmsen@upr.edu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0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752600"/>
            <a:ext cx="84582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Arial"/>
                <a:cs typeface="Arial"/>
              </a:rPr>
              <a:t>To review several important soil and water concepts related to irrigation management</a:t>
            </a:r>
          </a:p>
          <a:p>
            <a:endParaRPr lang="en-US" sz="3600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To introduce several methods of scheduling irrigation</a:t>
            </a:r>
          </a:p>
          <a:p>
            <a:pPr marL="39319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8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389120"/>
          </a:xfrm>
          <a:prstGeom prst="leftArrow">
            <a:avLst>
              <a:gd name="adj1" fmla="val 50000"/>
              <a:gd name="adj2" fmla="val 20353"/>
            </a:avLst>
          </a:prstGeom>
        </p:spPr>
        <p:txBody>
          <a:bodyPr>
            <a:no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Experience Method</a:t>
            </a:r>
          </a:p>
          <a:p>
            <a:r>
              <a:rPr lang="en-US" sz="4000" dirty="0" smtClean="0">
                <a:latin typeface="Arial"/>
                <a:cs typeface="Arial"/>
              </a:rPr>
              <a:t>Water Supply Method</a:t>
            </a:r>
          </a:p>
          <a:p>
            <a:r>
              <a:rPr lang="en-US" sz="4000" dirty="0" smtClean="0">
                <a:latin typeface="Arial"/>
                <a:cs typeface="Arial"/>
              </a:rPr>
              <a:t>Evapotranspiration Method</a:t>
            </a:r>
          </a:p>
          <a:p>
            <a:r>
              <a:rPr lang="en-US" sz="4000" dirty="0" smtClean="0">
                <a:latin typeface="Arial"/>
                <a:cs typeface="Arial"/>
              </a:rPr>
              <a:t>Soil Moisture Method</a:t>
            </a:r>
          </a:p>
          <a:p>
            <a:r>
              <a:rPr lang="en-US" sz="4000" dirty="0" smtClean="0">
                <a:latin typeface="Arial"/>
                <a:cs typeface="Arial"/>
              </a:rPr>
              <a:t>Water balance method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086600" y="3962400"/>
            <a:ext cx="10668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  <a:outerShdw blurRad="57150" dist="38100" dir="5400000" algn="ctr" rotWithShape="0">
              <a:schemeClr val="accent1">
                <a:shade val="9000"/>
                <a:alpha val="48000"/>
                <a:satMod val="10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096000" y="4800600"/>
            <a:ext cx="10668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  <a:outerShdw blurRad="57150" dist="38100" dir="5400000" algn="ctr" rotWithShape="0">
              <a:schemeClr val="accent1">
                <a:shade val="9000"/>
                <a:alpha val="48000"/>
                <a:satMod val="10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Left Arrow 8"/>
          <p:cNvSpPr/>
          <p:nvPr/>
        </p:nvSpPr>
        <p:spPr>
          <a:xfrm>
            <a:off x="6096000" y="5486400"/>
            <a:ext cx="10668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  <a:outerShdw blurRad="57150" dist="38100" dir="5400000" algn="ctr" rotWithShape="0">
              <a:schemeClr val="accent1">
                <a:shade val="9000"/>
                <a:alpha val="48000"/>
                <a:satMod val="10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3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“I apply 1 inch of water to my crop every week.”</a:t>
            </a:r>
          </a:p>
          <a:p>
            <a:r>
              <a:rPr lang="en-US" sz="3200" dirty="0" smtClean="0">
                <a:latin typeface="Arial"/>
                <a:cs typeface="Arial"/>
              </a:rPr>
              <a:t>“The soil looks dry so I am going to irrigate.”</a:t>
            </a:r>
          </a:p>
          <a:p>
            <a:r>
              <a:rPr lang="en-US" sz="3200" dirty="0" smtClean="0">
                <a:latin typeface="Arial"/>
                <a:cs typeface="Arial"/>
              </a:rPr>
              <a:t>“The crop looks stressed so I am going to irrigate.”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837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4950</TotalTime>
  <Words>1892</Words>
  <Application>Microsoft Macintosh PowerPoint</Application>
  <PresentationFormat>On-screen Show (4:3)</PresentationFormat>
  <Paragraphs>435</Paragraphs>
  <Slides>64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Flow</vt:lpstr>
      <vt:lpstr>SmartSketch Document</vt:lpstr>
      <vt:lpstr>PowerPoint Presentation</vt:lpstr>
      <vt:lpstr>ACKNOWLEDGEMENT</vt:lpstr>
      <vt:lpstr>  Irrigation Scheduling - What is the problem? </vt:lpstr>
      <vt:lpstr>Definition</vt:lpstr>
      <vt:lpstr>Why do we care? </vt:lpstr>
      <vt:lpstr>How much money  are we talking about?</vt:lpstr>
      <vt:lpstr>PowerPoint Presentation</vt:lpstr>
      <vt:lpstr>METHODS</vt:lpstr>
      <vt:lpstr>Experience Method</vt:lpstr>
      <vt:lpstr>Water Supply Method</vt:lpstr>
      <vt:lpstr>Evapotranspiration (ET) Method  1. Simple method (if you are currently not doing anything).  http://www.fao.org/docrep/s2022e/s2022e02.htm</vt:lpstr>
      <vt:lpstr>PowerPoint Presentation</vt:lpstr>
      <vt:lpstr>PowerPoint Presentation</vt:lpstr>
      <vt:lpstr>PowerPoint Presentation</vt:lpstr>
      <vt:lpstr>PowerPoint Presentation</vt:lpstr>
      <vt:lpstr>Example of simple ET method</vt:lpstr>
      <vt:lpstr>PowerPoint Presentation</vt:lpstr>
      <vt:lpstr>PowerPoint Presentation</vt:lpstr>
      <vt:lpstr>Calculations</vt:lpstr>
      <vt:lpstr>Evapotranspiration Method  2. Web-based ET method</vt:lpstr>
      <vt:lpstr>PowerPoint Presentation</vt:lpstr>
      <vt:lpstr>Web-based method for irrigation scheduling in PR   </vt:lpstr>
      <vt:lpstr>Detailed Example </vt:lpstr>
      <vt:lpstr>PowerPoint Presentation</vt:lpstr>
      <vt:lpstr>PowerPoint Presentation</vt:lpstr>
      <vt:lpstr>Crop Coefficient</vt:lpstr>
      <vt:lpstr>Step 3. Rainfallhttp://academic.uprm.edu/hdc/GOES-PRWEB_RESULTS/rainfall/ </vt:lpstr>
      <vt:lpstr>Step 4. Reference Evapotranspiration (ETo)  http://academic.uprm.edu/hdc/GOES-PRWEB_RESULTS/reference_ET/ </vt:lpstr>
      <vt:lpstr>Step 5. Crop Water Requirement</vt:lpstr>
      <vt:lpstr>Step 6. Calculation of Irrigation Requirement and duration of pumping</vt:lpstr>
      <vt:lpstr>Web-based Irrigation Scheduling Tool</vt:lpstr>
      <vt:lpstr>Puerto Rico Evapotranspiration Computer Program</vt:lpstr>
      <vt:lpstr>PRET</vt:lpstr>
      <vt:lpstr>Soil Moisture Methods</vt:lpstr>
      <vt:lpstr>Soil Water Reservoir</vt:lpstr>
      <vt:lpstr>Water Volume</vt:lpstr>
      <vt:lpstr>Total Available Water</vt:lpstr>
      <vt:lpstr>The Soil Water Characteristic Curve</vt:lpstr>
      <vt:lpstr>Total Available Water</vt:lpstr>
      <vt:lpstr>Representative Physical Properties of Soils</vt:lpstr>
      <vt:lpstr>The Soil Water Characteristic Curve</vt:lpstr>
      <vt:lpstr>Readily Available Water </vt:lpstr>
      <vt:lpstr>Management Allowed Deficit (MAD)</vt:lpstr>
      <vt:lpstr>Threshold Moisture Content, θt </vt:lpstr>
      <vt:lpstr>The Soil Water Characteristic Curve</vt:lpstr>
      <vt:lpstr>PowerPoint Presentation</vt:lpstr>
      <vt:lpstr>Soil Moisture Method</vt:lpstr>
      <vt:lpstr>Gravimetric Soil Sampling</vt:lpstr>
      <vt:lpstr>Tensiometers</vt:lpstr>
      <vt:lpstr>TDR</vt:lpstr>
      <vt:lpstr>Capacitance Method</vt:lpstr>
      <vt:lpstr>PowerPoint Presentation</vt:lpstr>
      <vt:lpstr>Water Balance Method</vt:lpstr>
      <vt:lpstr>PowerPoint Presentation</vt:lpstr>
      <vt:lpstr>Soil Water Management Spreadsheet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Gracias!  For help with any of the methods covered in today’s presentation, please contact me by email at eric.harmsen@upr.edu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Agroclimatología y el Riego sustentable</dc:title>
  <dc:creator>Eric Harmsen</dc:creator>
  <cp:lastModifiedBy>eeaosi28394 uprm</cp:lastModifiedBy>
  <cp:revision>198</cp:revision>
  <cp:lastPrinted>2014-03-12T00:20:02Z</cp:lastPrinted>
  <dcterms:created xsi:type="dcterms:W3CDTF">2013-05-16T14:34:05Z</dcterms:created>
  <dcterms:modified xsi:type="dcterms:W3CDTF">2014-03-12T01:35:51Z</dcterms:modified>
</cp:coreProperties>
</file>