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288" r:id="rId3"/>
    <p:sldId id="290" r:id="rId4"/>
    <p:sldId id="295" r:id="rId5"/>
    <p:sldId id="296" r:id="rId6"/>
    <p:sldId id="297" r:id="rId7"/>
    <p:sldId id="298" r:id="rId8"/>
    <p:sldId id="299" r:id="rId9"/>
    <p:sldId id="257" r:id="rId10"/>
    <p:sldId id="270" r:id="rId11"/>
    <p:sldId id="268" r:id="rId12"/>
    <p:sldId id="284" r:id="rId13"/>
    <p:sldId id="282" r:id="rId14"/>
    <p:sldId id="269" r:id="rId15"/>
    <p:sldId id="275" r:id="rId16"/>
    <p:sldId id="281" r:id="rId17"/>
    <p:sldId id="283" r:id="rId18"/>
    <p:sldId id="279" r:id="rId19"/>
    <p:sldId id="277" r:id="rId20"/>
    <p:sldId id="278" r:id="rId21"/>
    <p:sldId id="273" r:id="rId22"/>
    <p:sldId id="274" r:id="rId23"/>
    <p:sldId id="292" r:id="rId24"/>
    <p:sldId id="293" r:id="rId25"/>
    <p:sldId id="294" r:id="rId26"/>
    <p:sldId id="262" r:id="rId27"/>
    <p:sldId id="264" r:id="rId28"/>
    <p:sldId id="285" r:id="rId29"/>
    <p:sldId id="276" r:id="rId30"/>
    <p:sldId id="301" r:id="rId31"/>
    <p:sldId id="300" r:id="rId32"/>
    <p:sldId id="286" r:id="rId33"/>
    <p:sldId id="259" r:id="rId34"/>
    <p:sldId id="305" r:id="rId35"/>
    <p:sldId id="260" r:id="rId36"/>
    <p:sldId id="287" r:id="rId37"/>
    <p:sldId id="271" r:id="rId38"/>
    <p:sldId id="306" r:id="rId39"/>
    <p:sldId id="303" r:id="rId40"/>
    <p:sldId id="304" r:id="rId41"/>
    <p:sldId id="272" r:id="rId42"/>
    <p:sldId id="261" r:id="rId43"/>
    <p:sldId id="265" r:id="rId44"/>
    <p:sldId id="308" r:id="rId45"/>
    <p:sldId id="266" r:id="rId46"/>
    <p:sldId id="267" r:id="rId47"/>
    <p:sldId id="307" r:id="rId48"/>
    <p:sldId id="313" r:id="rId49"/>
    <p:sldId id="309" r:id="rId50"/>
    <p:sldId id="310" r:id="rId51"/>
    <p:sldId id="311" r:id="rId52"/>
    <p:sldId id="312"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EF0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3" d="100"/>
          <a:sy n="93" d="100"/>
        </p:scale>
        <p:origin x="-2154" y="-74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B80071-793C-4C4D-A680-DD0FDB8BD4E7}" type="datetimeFigureOut">
              <a:rPr lang="en-US" smtClean="0"/>
              <a:t>5/17/2013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6EF870-7080-422C-AC3B-4292C27A8D0C}" type="slidenum">
              <a:rPr lang="en-US" smtClean="0"/>
              <a:t>‹#›</a:t>
            </a:fld>
            <a:endParaRPr lang="en-US"/>
          </a:p>
        </p:txBody>
      </p:sp>
    </p:spTree>
    <p:extLst>
      <p:ext uri="{BB962C8B-B14F-4D97-AF65-F5344CB8AC3E}">
        <p14:creationId xmlns:p14="http://schemas.microsoft.com/office/powerpoint/2010/main" val="1884208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1</a:t>
            </a:fld>
            <a:endParaRPr lang="en-US"/>
          </a:p>
        </p:txBody>
      </p:sp>
    </p:spTree>
    <p:extLst>
      <p:ext uri="{BB962C8B-B14F-4D97-AF65-F5344CB8AC3E}">
        <p14:creationId xmlns:p14="http://schemas.microsoft.com/office/powerpoint/2010/main" val="3880950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10</a:t>
            </a:fld>
            <a:endParaRPr lang="en-US"/>
          </a:p>
        </p:txBody>
      </p:sp>
    </p:spTree>
    <p:extLst>
      <p:ext uri="{BB962C8B-B14F-4D97-AF65-F5344CB8AC3E}">
        <p14:creationId xmlns:p14="http://schemas.microsoft.com/office/powerpoint/2010/main" val="2025976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11</a:t>
            </a:fld>
            <a:endParaRPr lang="en-US"/>
          </a:p>
        </p:txBody>
      </p:sp>
    </p:spTree>
    <p:extLst>
      <p:ext uri="{BB962C8B-B14F-4D97-AF65-F5344CB8AC3E}">
        <p14:creationId xmlns:p14="http://schemas.microsoft.com/office/powerpoint/2010/main" val="2025976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12</a:t>
            </a:fld>
            <a:endParaRPr lang="en-US"/>
          </a:p>
        </p:txBody>
      </p:sp>
    </p:spTree>
    <p:extLst>
      <p:ext uri="{BB962C8B-B14F-4D97-AF65-F5344CB8AC3E}">
        <p14:creationId xmlns:p14="http://schemas.microsoft.com/office/powerpoint/2010/main" val="2380176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13</a:t>
            </a:fld>
            <a:endParaRPr lang="en-US"/>
          </a:p>
        </p:txBody>
      </p:sp>
    </p:spTree>
    <p:extLst>
      <p:ext uri="{BB962C8B-B14F-4D97-AF65-F5344CB8AC3E}">
        <p14:creationId xmlns:p14="http://schemas.microsoft.com/office/powerpoint/2010/main" val="1638832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14</a:t>
            </a:fld>
            <a:endParaRPr lang="en-US"/>
          </a:p>
        </p:txBody>
      </p:sp>
    </p:spTree>
    <p:extLst>
      <p:ext uri="{BB962C8B-B14F-4D97-AF65-F5344CB8AC3E}">
        <p14:creationId xmlns:p14="http://schemas.microsoft.com/office/powerpoint/2010/main" val="2025976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15</a:t>
            </a:fld>
            <a:endParaRPr lang="en-US"/>
          </a:p>
        </p:txBody>
      </p:sp>
    </p:spTree>
    <p:extLst>
      <p:ext uri="{BB962C8B-B14F-4D97-AF65-F5344CB8AC3E}">
        <p14:creationId xmlns:p14="http://schemas.microsoft.com/office/powerpoint/2010/main" val="2069366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16</a:t>
            </a:fld>
            <a:endParaRPr lang="en-US"/>
          </a:p>
        </p:txBody>
      </p:sp>
    </p:spTree>
    <p:extLst>
      <p:ext uri="{BB962C8B-B14F-4D97-AF65-F5344CB8AC3E}">
        <p14:creationId xmlns:p14="http://schemas.microsoft.com/office/powerpoint/2010/main" val="265253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17</a:t>
            </a:fld>
            <a:endParaRPr lang="en-US"/>
          </a:p>
        </p:txBody>
      </p:sp>
    </p:spTree>
    <p:extLst>
      <p:ext uri="{BB962C8B-B14F-4D97-AF65-F5344CB8AC3E}">
        <p14:creationId xmlns:p14="http://schemas.microsoft.com/office/powerpoint/2010/main" val="1408843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18</a:t>
            </a:fld>
            <a:endParaRPr lang="en-US"/>
          </a:p>
        </p:txBody>
      </p:sp>
    </p:spTree>
    <p:extLst>
      <p:ext uri="{BB962C8B-B14F-4D97-AF65-F5344CB8AC3E}">
        <p14:creationId xmlns:p14="http://schemas.microsoft.com/office/powerpoint/2010/main" val="2738067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19</a:t>
            </a:fld>
            <a:endParaRPr lang="en-US"/>
          </a:p>
        </p:txBody>
      </p:sp>
    </p:spTree>
    <p:extLst>
      <p:ext uri="{BB962C8B-B14F-4D97-AF65-F5344CB8AC3E}">
        <p14:creationId xmlns:p14="http://schemas.microsoft.com/office/powerpoint/2010/main" val="1236121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2</a:t>
            </a:fld>
            <a:endParaRPr lang="en-US"/>
          </a:p>
        </p:txBody>
      </p:sp>
    </p:spTree>
    <p:extLst>
      <p:ext uri="{BB962C8B-B14F-4D97-AF65-F5344CB8AC3E}">
        <p14:creationId xmlns:p14="http://schemas.microsoft.com/office/powerpoint/2010/main" val="33385127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20</a:t>
            </a:fld>
            <a:endParaRPr lang="en-US"/>
          </a:p>
        </p:txBody>
      </p:sp>
    </p:spTree>
    <p:extLst>
      <p:ext uri="{BB962C8B-B14F-4D97-AF65-F5344CB8AC3E}">
        <p14:creationId xmlns:p14="http://schemas.microsoft.com/office/powerpoint/2010/main" val="24027673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21</a:t>
            </a:fld>
            <a:endParaRPr lang="en-US"/>
          </a:p>
        </p:txBody>
      </p:sp>
    </p:spTree>
    <p:extLst>
      <p:ext uri="{BB962C8B-B14F-4D97-AF65-F5344CB8AC3E}">
        <p14:creationId xmlns:p14="http://schemas.microsoft.com/office/powerpoint/2010/main" val="6909537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22</a:t>
            </a:fld>
            <a:endParaRPr lang="en-US"/>
          </a:p>
        </p:txBody>
      </p:sp>
    </p:spTree>
    <p:extLst>
      <p:ext uri="{BB962C8B-B14F-4D97-AF65-F5344CB8AC3E}">
        <p14:creationId xmlns:p14="http://schemas.microsoft.com/office/powerpoint/2010/main" val="18186058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421224-3A87-428D-8097-4B4E13CC1A86}" type="slidenum">
              <a:rPr lang="en-US" smtClean="0"/>
              <a:pPr/>
              <a:t>23</a:t>
            </a:fld>
            <a:endParaRPr lang="en-US"/>
          </a:p>
        </p:txBody>
      </p:sp>
    </p:spTree>
    <p:extLst>
      <p:ext uri="{BB962C8B-B14F-4D97-AF65-F5344CB8AC3E}">
        <p14:creationId xmlns:p14="http://schemas.microsoft.com/office/powerpoint/2010/main" val="35596787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421224-3A87-428D-8097-4B4E13CC1A86}" type="slidenum">
              <a:rPr lang="en-US" smtClean="0"/>
              <a:pPr/>
              <a:t>24</a:t>
            </a:fld>
            <a:endParaRPr lang="en-US"/>
          </a:p>
        </p:txBody>
      </p:sp>
    </p:spTree>
    <p:extLst>
      <p:ext uri="{BB962C8B-B14F-4D97-AF65-F5344CB8AC3E}">
        <p14:creationId xmlns:p14="http://schemas.microsoft.com/office/powerpoint/2010/main" val="23536681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421224-3A87-428D-8097-4B4E13CC1A86}" type="slidenum">
              <a:rPr lang="en-US" smtClean="0"/>
              <a:pPr/>
              <a:t>25</a:t>
            </a:fld>
            <a:endParaRPr lang="en-US"/>
          </a:p>
        </p:txBody>
      </p:sp>
    </p:spTree>
    <p:extLst>
      <p:ext uri="{BB962C8B-B14F-4D97-AF65-F5344CB8AC3E}">
        <p14:creationId xmlns:p14="http://schemas.microsoft.com/office/powerpoint/2010/main" val="22903519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26</a:t>
            </a:fld>
            <a:endParaRPr lang="en-US"/>
          </a:p>
        </p:txBody>
      </p:sp>
    </p:spTree>
    <p:extLst>
      <p:ext uri="{BB962C8B-B14F-4D97-AF65-F5344CB8AC3E}">
        <p14:creationId xmlns:p14="http://schemas.microsoft.com/office/powerpoint/2010/main" val="5486297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27</a:t>
            </a:fld>
            <a:endParaRPr lang="en-US"/>
          </a:p>
        </p:txBody>
      </p:sp>
    </p:spTree>
    <p:extLst>
      <p:ext uri="{BB962C8B-B14F-4D97-AF65-F5344CB8AC3E}">
        <p14:creationId xmlns:p14="http://schemas.microsoft.com/office/powerpoint/2010/main" val="5486297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28</a:t>
            </a:fld>
            <a:endParaRPr lang="en-US"/>
          </a:p>
        </p:txBody>
      </p:sp>
    </p:spTree>
    <p:extLst>
      <p:ext uri="{BB962C8B-B14F-4D97-AF65-F5344CB8AC3E}">
        <p14:creationId xmlns:p14="http://schemas.microsoft.com/office/powerpoint/2010/main" val="42762446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29</a:t>
            </a:fld>
            <a:endParaRPr lang="en-US"/>
          </a:p>
        </p:txBody>
      </p:sp>
    </p:spTree>
    <p:extLst>
      <p:ext uri="{BB962C8B-B14F-4D97-AF65-F5344CB8AC3E}">
        <p14:creationId xmlns:p14="http://schemas.microsoft.com/office/powerpoint/2010/main" val="2169991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3</a:t>
            </a:fld>
            <a:endParaRPr lang="en-US"/>
          </a:p>
        </p:txBody>
      </p:sp>
    </p:spTree>
    <p:extLst>
      <p:ext uri="{BB962C8B-B14F-4D97-AF65-F5344CB8AC3E}">
        <p14:creationId xmlns:p14="http://schemas.microsoft.com/office/powerpoint/2010/main" val="7959526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30</a:t>
            </a:fld>
            <a:endParaRPr lang="en-US"/>
          </a:p>
        </p:txBody>
      </p:sp>
    </p:spTree>
    <p:extLst>
      <p:ext uri="{BB962C8B-B14F-4D97-AF65-F5344CB8AC3E}">
        <p14:creationId xmlns:p14="http://schemas.microsoft.com/office/powerpoint/2010/main" val="39012393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31</a:t>
            </a:fld>
            <a:endParaRPr lang="en-US"/>
          </a:p>
        </p:txBody>
      </p:sp>
    </p:spTree>
    <p:extLst>
      <p:ext uri="{BB962C8B-B14F-4D97-AF65-F5344CB8AC3E}">
        <p14:creationId xmlns:p14="http://schemas.microsoft.com/office/powerpoint/2010/main" val="15550616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32</a:t>
            </a:fld>
            <a:endParaRPr lang="en-US"/>
          </a:p>
        </p:txBody>
      </p:sp>
    </p:spTree>
    <p:extLst>
      <p:ext uri="{BB962C8B-B14F-4D97-AF65-F5344CB8AC3E}">
        <p14:creationId xmlns:p14="http://schemas.microsoft.com/office/powerpoint/2010/main" val="800775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33</a:t>
            </a:fld>
            <a:endParaRPr lang="en-US"/>
          </a:p>
        </p:txBody>
      </p:sp>
    </p:spTree>
    <p:extLst>
      <p:ext uri="{BB962C8B-B14F-4D97-AF65-F5344CB8AC3E}">
        <p14:creationId xmlns:p14="http://schemas.microsoft.com/office/powerpoint/2010/main" val="5486297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34</a:t>
            </a:fld>
            <a:endParaRPr lang="en-US"/>
          </a:p>
        </p:txBody>
      </p:sp>
    </p:spTree>
    <p:extLst>
      <p:ext uri="{BB962C8B-B14F-4D97-AF65-F5344CB8AC3E}">
        <p14:creationId xmlns:p14="http://schemas.microsoft.com/office/powerpoint/2010/main" val="41071440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35</a:t>
            </a:fld>
            <a:endParaRPr lang="en-US"/>
          </a:p>
        </p:txBody>
      </p:sp>
    </p:spTree>
    <p:extLst>
      <p:ext uri="{BB962C8B-B14F-4D97-AF65-F5344CB8AC3E}">
        <p14:creationId xmlns:p14="http://schemas.microsoft.com/office/powerpoint/2010/main" val="5486297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36</a:t>
            </a:fld>
            <a:endParaRPr lang="en-US"/>
          </a:p>
        </p:txBody>
      </p:sp>
    </p:spTree>
    <p:extLst>
      <p:ext uri="{BB962C8B-B14F-4D97-AF65-F5344CB8AC3E}">
        <p14:creationId xmlns:p14="http://schemas.microsoft.com/office/powerpoint/2010/main" val="14643399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37</a:t>
            </a:fld>
            <a:endParaRPr lang="en-US"/>
          </a:p>
        </p:txBody>
      </p:sp>
    </p:spTree>
    <p:extLst>
      <p:ext uri="{BB962C8B-B14F-4D97-AF65-F5344CB8AC3E}">
        <p14:creationId xmlns:p14="http://schemas.microsoft.com/office/powerpoint/2010/main" val="12719581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38</a:t>
            </a:fld>
            <a:endParaRPr lang="en-US"/>
          </a:p>
        </p:txBody>
      </p:sp>
    </p:spTree>
    <p:extLst>
      <p:ext uri="{BB962C8B-B14F-4D97-AF65-F5344CB8AC3E}">
        <p14:creationId xmlns:p14="http://schemas.microsoft.com/office/powerpoint/2010/main" val="28945978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39</a:t>
            </a:fld>
            <a:endParaRPr lang="en-US"/>
          </a:p>
        </p:txBody>
      </p:sp>
    </p:spTree>
    <p:extLst>
      <p:ext uri="{BB962C8B-B14F-4D97-AF65-F5344CB8AC3E}">
        <p14:creationId xmlns:p14="http://schemas.microsoft.com/office/powerpoint/2010/main" val="202479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02189AB-1808-4C70-B938-CBF530D607C7}"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40</a:t>
            </a:fld>
            <a:endParaRPr lang="en-US"/>
          </a:p>
        </p:txBody>
      </p:sp>
    </p:spTree>
    <p:extLst>
      <p:ext uri="{BB962C8B-B14F-4D97-AF65-F5344CB8AC3E}">
        <p14:creationId xmlns:p14="http://schemas.microsoft.com/office/powerpoint/2010/main" val="12033093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41</a:t>
            </a:fld>
            <a:endParaRPr lang="en-US"/>
          </a:p>
        </p:txBody>
      </p:sp>
    </p:spTree>
    <p:extLst>
      <p:ext uri="{BB962C8B-B14F-4D97-AF65-F5344CB8AC3E}">
        <p14:creationId xmlns:p14="http://schemas.microsoft.com/office/powerpoint/2010/main" val="3858184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42</a:t>
            </a:fld>
            <a:endParaRPr lang="en-US"/>
          </a:p>
        </p:txBody>
      </p:sp>
    </p:spTree>
    <p:extLst>
      <p:ext uri="{BB962C8B-B14F-4D97-AF65-F5344CB8AC3E}">
        <p14:creationId xmlns:p14="http://schemas.microsoft.com/office/powerpoint/2010/main" val="5486297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43</a:t>
            </a:fld>
            <a:endParaRPr lang="en-US"/>
          </a:p>
        </p:txBody>
      </p:sp>
    </p:spTree>
    <p:extLst>
      <p:ext uri="{BB962C8B-B14F-4D97-AF65-F5344CB8AC3E}">
        <p14:creationId xmlns:p14="http://schemas.microsoft.com/office/powerpoint/2010/main" val="5486297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44</a:t>
            </a:fld>
            <a:endParaRPr lang="en-US"/>
          </a:p>
        </p:txBody>
      </p:sp>
    </p:spTree>
    <p:extLst>
      <p:ext uri="{BB962C8B-B14F-4D97-AF65-F5344CB8AC3E}">
        <p14:creationId xmlns:p14="http://schemas.microsoft.com/office/powerpoint/2010/main" val="25677387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45</a:t>
            </a:fld>
            <a:endParaRPr lang="en-US"/>
          </a:p>
        </p:txBody>
      </p:sp>
    </p:spTree>
    <p:extLst>
      <p:ext uri="{BB962C8B-B14F-4D97-AF65-F5344CB8AC3E}">
        <p14:creationId xmlns:p14="http://schemas.microsoft.com/office/powerpoint/2010/main" val="5486297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46</a:t>
            </a:fld>
            <a:endParaRPr lang="en-US"/>
          </a:p>
        </p:txBody>
      </p:sp>
    </p:spTree>
    <p:extLst>
      <p:ext uri="{BB962C8B-B14F-4D97-AF65-F5344CB8AC3E}">
        <p14:creationId xmlns:p14="http://schemas.microsoft.com/office/powerpoint/2010/main" val="5486297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47</a:t>
            </a:fld>
            <a:endParaRPr lang="en-US"/>
          </a:p>
        </p:txBody>
      </p:sp>
    </p:spTree>
    <p:extLst>
      <p:ext uri="{BB962C8B-B14F-4D97-AF65-F5344CB8AC3E}">
        <p14:creationId xmlns:p14="http://schemas.microsoft.com/office/powerpoint/2010/main" val="31250585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48</a:t>
            </a:fld>
            <a:endParaRPr lang="en-US"/>
          </a:p>
        </p:txBody>
      </p:sp>
    </p:spTree>
    <p:extLst>
      <p:ext uri="{BB962C8B-B14F-4D97-AF65-F5344CB8AC3E}">
        <p14:creationId xmlns:p14="http://schemas.microsoft.com/office/powerpoint/2010/main" val="33106680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49</a:t>
            </a:fld>
            <a:endParaRPr lang="en-US"/>
          </a:p>
        </p:txBody>
      </p:sp>
    </p:spTree>
    <p:extLst>
      <p:ext uri="{BB962C8B-B14F-4D97-AF65-F5344CB8AC3E}">
        <p14:creationId xmlns:p14="http://schemas.microsoft.com/office/powerpoint/2010/main" val="1637512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4F8B0D7-BD77-437B-88F8-A06ECDC0A10F}"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50</a:t>
            </a:fld>
            <a:endParaRPr lang="en-US"/>
          </a:p>
        </p:txBody>
      </p:sp>
    </p:spTree>
    <p:extLst>
      <p:ext uri="{BB962C8B-B14F-4D97-AF65-F5344CB8AC3E}">
        <p14:creationId xmlns:p14="http://schemas.microsoft.com/office/powerpoint/2010/main" val="7983488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51</a:t>
            </a:fld>
            <a:endParaRPr lang="en-US"/>
          </a:p>
        </p:txBody>
      </p:sp>
    </p:spTree>
    <p:extLst>
      <p:ext uri="{BB962C8B-B14F-4D97-AF65-F5344CB8AC3E}">
        <p14:creationId xmlns:p14="http://schemas.microsoft.com/office/powerpoint/2010/main" val="40131351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52</a:t>
            </a:fld>
            <a:endParaRPr lang="en-US"/>
          </a:p>
        </p:txBody>
      </p:sp>
    </p:spTree>
    <p:extLst>
      <p:ext uri="{BB962C8B-B14F-4D97-AF65-F5344CB8AC3E}">
        <p14:creationId xmlns:p14="http://schemas.microsoft.com/office/powerpoint/2010/main" val="2997076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9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EE318D8C-337D-40E3-BFC7-0097AE9D1AA9}"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3A86C78-F7C6-45F8-AC37-11A52E50768B}"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24F496C-0950-4752-B011-F98B177CC4EA}" type="slidenum">
              <a:rPr lang="en-US" smtClean="0"/>
              <a:pPr>
                <a:defRPr/>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6EF870-7080-422C-AC3B-4292C27A8D0C}" type="slidenum">
              <a:rPr lang="en-US" smtClean="0"/>
              <a:t>9</a:t>
            </a:fld>
            <a:endParaRPr lang="en-US"/>
          </a:p>
        </p:txBody>
      </p:sp>
    </p:spTree>
    <p:extLst>
      <p:ext uri="{BB962C8B-B14F-4D97-AF65-F5344CB8AC3E}">
        <p14:creationId xmlns:p14="http://schemas.microsoft.com/office/powerpoint/2010/main" val="548629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0A41FF1-0AD1-4060-B913-71282BBEB0CD}" type="datetimeFigureOut">
              <a:rPr lang="en-US" smtClean="0"/>
              <a:t>5/17/2013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0325F-BE10-4A2E-BA95-65BC6267B900}" type="slidenum">
              <a:rPr lang="en-US" smtClean="0"/>
              <a:t>‹#›</a:t>
            </a:fld>
            <a:endParaRPr lang="en-US"/>
          </a:p>
        </p:txBody>
      </p:sp>
    </p:spTree>
    <p:extLst>
      <p:ext uri="{BB962C8B-B14F-4D97-AF65-F5344CB8AC3E}">
        <p14:creationId xmlns:p14="http://schemas.microsoft.com/office/powerpoint/2010/main" val="1377913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A41FF1-0AD1-4060-B913-71282BBEB0CD}" type="datetimeFigureOut">
              <a:rPr lang="en-US" smtClean="0"/>
              <a:t>5/17/2013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0325F-BE10-4A2E-BA95-65BC6267B900}" type="slidenum">
              <a:rPr lang="en-US" smtClean="0"/>
              <a:t>‹#›</a:t>
            </a:fld>
            <a:endParaRPr lang="en-US"/>
          </a:p>
        </p:txBody>
      </p:sp>
    </p:spTree>
    <p:extLst>
      <p:ext uri="{BB962C8B-B14F-4D97-AF65-F5344CB8AC3E}">
        <p14:creationId xmlns:p14="http://schemas.microsoft.com/office/powerpoint/2010/main" val="2987866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A41FF1-0AD1-4060-B913-71282BBEB0CD}" type="datetimeFigureOut">
              <a:rPr lang="en-US" smtClean="0"/>
              <a:t>5/17/2013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0325F-BE10-4A2E-BA95-65BC6267B900}" type="slidenum">
              <a:rPr lang="en-US" smtClean="0"/>
              <a:t>‹#›</a:t>
            </a:fld>
            <a:endParaRPr lang="en-US"/>
          </a:p>
        </p:txBody>
      </p:sp>
    </p:spTree>
    <p:extLst>
      <p:ext uri="{BB962C8B-B14F-4D97-AF65-F5344CB8AC3E}">
        <p14:creationId xmlns:p14="http://schemas.microsoft.com/office/powerpoint/2010/main" val="4086679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1722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1722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172200"/>
            <a:ext cx="1905000" cy="457200"/>
          </a:xfrm>
        </p:spPr>
        <p:txBody>
          <a:bodyPr/>
          <a:lstStyle>
            <a:lvl1pPr>
              <a:defRPr/>
            </a:lvl1pPr>
          </a:lstStyle>
          <a:p>
            <a:pPr>
              <a:defRPr/>
            </a:pPr>
            <a:endParaRPr lang="en-US"/>
          </a:p>
        </p:txBody>
      </p:sp>
    </p:spTree>
    <p:extLst>
      <p:ext uri="{BB962C8B-B14F-4D97-AF65-F5344CB8AC3E}">
        <p14:creationId xmlns:p14="http://schemas.microsoft.com/office/powerpoint/2010/main" val="4046474302"/>
      </p:ext>
    </p:extLst>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A41FF1-0AD1-4060-B913-71282BBEB0CD}" type="datetimeFigureOut">
              <a:rPr lang="en-US" smtClean="0"/>
              <a:t>5/17/2013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0325F-BE10-4A2E-BA95-65BC6267B900}" type="slidenum">
              <a:rPr lang="en-US" smtClean="0"/>
              <a:t>‹#›</a:t>
            </a:fld>
            <a:endParaRPr lang="en-US"/>
          </a:p>
        </p:txBody>
      </p:sp>
    </p:spTree>
    <p:extLst>
      <p:ext uri="{BB962C8B-B14F-4D97-AF65-F5344CB8AC3E}">
        <p14:creationId xmlns:p14="http://schemas.microsoft.com/office/powerpoint/2010/main" val="1615638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A41FF1-0AD1-4060-B913-71282BBEB0CD}" type="datetimeFigureOut">
              <a:rPr lang="en-US" smtClean="0"/>
              <a:t>5/17/2013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0325F-BE10-4A2E-BA95-65BC6267B900}" type="slidenum">
              <a:rPr lang="en-US" smtClean="0"/>
              <a:t>‹#›</a:t>
            </a:fld>
            <a:endParaRPr lang="en-US"/>
          </a:p>
        </p:txBody>
      </p:sp>
    </p:spTree>
    <p:extLst>
      <p:ext uri="{BB962C8B-B14F-4D97-AF65-F5344CB8AC3E}">
        <p14:creationId xmlns:p14="http://schemas.microsoft.com/office/powerpoint/2010/main" val="1990972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0A41FF1-0AD1-4060-B913-71282BBEB0CD}" type="datetimeFigureOut">
              <a:rPr lang="en-US" smtClean="0"/>
              <a:t>5/17/2013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F0325F-BE10-4A2E-BA95-65BC6267B900}" type="slidenum">
              <a:rPr lang="en-US" smtClean="0"/>
              <a:t>‹#›</a:t>
            </a:fld>
            <a:endParaRPr lang="en-US"/>
          </a:p>
        </p:txBody>
      </p:sp>
    </p:spTree>
    <p:extLst>
      <p:ext uri="{BB962C8B-B14F-4D97-AF65-F5344CB8AC3E}">
        <p14:creationId xmlns:p14="http://schemas.microsoft.com/office/powerpoint/2010/main" val="2297919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0A41FF1-0AD1-4060-B913-71282BBEB0CD}" type="datetimeFigureOut">
              <a:rPr lang="en-US" smtClean="0"/>
              <a:t>5/17/2013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F0325F-BE10-4A2E-BA95-65BC6267B900}" type="slidenum">
              <a:rPr lang="en-US" smtClean="0"/>
              <a:t>‹#›</a:t>
            </a:fld>
            <a:endParaRPr lang="en-US"/>
          </a:p>
        </p:txBody>
      </p:sp>
    </p:spTree>
    <p:extLst>
      <p:ext uri="{BB962C8B-B14F-4D97-AF65-F5344CB8AC3E}">
        <p14:creationId xmlns:p14="http://schemas.microsoft.com/office/powerpoint/2010/main" val="3891969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0A41FF1-0AD1-4060-B913-71282BBEB0CD}" type="datetimeFigureOut">
              <a:rPr lang="en-US" smtClean="0"/>
              <a:t>5/17/2013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F0325F-BE10-4A2E-BA95-65BC6267B900}" type="slidenum">
              <a:rPr lang="en-US" smtClean="0"/>
              <a:t>‹#›</a:t>
            </a:fld>
            <a:endParaRPr lang="en-US"/>
          </a:p>
        </p:txBody>
      </p:sp>
    </p:spTree>
    <p:extLst>
      <p:ext uri="{BB962C8B-B14F-4D97-AF65-F5344CB8AC3E}">
        <p14:creationId xmlns:p14="http://schemas.microsoft.com/office/powerpoint/2010/main" val="1150653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A41FF1-0AD1-4060-B913-71282BBEB0CD}" type="datetimeFigureOut">
              <a:rPr lang="en-US" smtClean="0"/>
              <a:t>5/17/2013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F0325F-BE10-4A2E-BA95-65BC6267B900}" type="slidenum">
              <a:rPr lang="en-US" smtClean="0"/>
              <a:t>‹#›</a:t>
            </a:fld>
            <a:endParaRPr lang="en-US"/>
          </a:p>
        </p:txBody>
      </p:sp>
    </p:spTree>
    <p:extLst>
      <p:ext uri="{BB962C8B-B14F-4D97-AF65-F5344CB8AC3E}">
        <p14:creationId xmlns:p14="http://schemas.microsoft.com/office/powerpoint/2010/main" val="773472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A41FF1-0AD1-4060-B913-71282BBEB0CD}" type="datetimeFigureOut">
              <a:rPr lang="en-US" smtClean="0"/>
              <a:t>5/17/2013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F0325F-BE10-4A2E-BA95-65BC6267B900}" type="slidenum">
              <a:rPr lang="en-US" smtClean="0"/>
              <a:t>‹#›</a:t>
            </a:fld>
            <a:endParaRPr lang="en-US"/>
          </a:p>
        </p:txBody>
      </p:sp>
    </p:spTree>
    <p:extLst>
      <p:ext uri="{BB962C8B-B14F-4D97-AF65-F5344CB8AC3E}">
        <p14:creationId xmlns:p14="http://schemas.microsoft.com/office/powerpoint/2010/main" val="815648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A41FF1-0AD1-4060-B913-71282BBEB0CD}" type="datetimeFigureOut">
              <a:rPr lang="en-US" smtClean="0"/>
              <a:t>5/17/2013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F0325F-BE10-4A2E-BA95-65BC6267B900}" type="slidenum">
              <a:rPr lang="en-US" smtClean="0"/>
              <a:t>‹#›</a:t>
            </a:fld>
            <a:endParaRPr lang="en-US"/>
          </a:p>
        </p:txBody>
      </p:sp>
    </p:spTree>
    <p:extLst>
      <p:ext uri="{BB962C8B-B14F-4D97-AF65-F5344CB8AC3E}">
        <p14:creationId xmlns:p14="http://schemas.microsoft.com/office/powerpoint/2010/main" val="3325456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A41FF1-0AD1-4060-B913-71282BBEB0CD}" type="datetimeFigureOut">
              <a:rPr lang="en-US" smtClean="0"/>
              <a:t>5/17/2013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F0325F-BE10-4A2E-BA95-65BC6267B900}" type="slidenum">
              <a:rPr lang="en-US" smtClean="0"/>
              <a:t>‹#›</a:t>
            </a:fld>
            <a:endParaRPr lang="en-US"/>
          </a:p>
        </p:txBody>
      </p:sp>
    </p:spTree>
    <p:extLst>
      <p:ext uri="{BB962C8B-B14F-4D97-AF65-F5344CB8AC3E}">
        <p14:creationId xmlns:p14="http://schemas.microsoft.com/office/powerpoint/2010/main" val="1036901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gif"/><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gif"/><Relationship Id="rId4" Type="http://schemas.openxmlformats.org/officeDocument/2006/relationships/image" Target="../media/image24.jpeg"/><Relationship Id="rId9" Type="http://schemas.openxmlformats.org/officeDocument/2006/relationships/image" Target="../media/image29.jpeg"/></Relationships>
</file>

<file path=ppt/slides/_rels/slide1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3" Type="http://schemas.openxmlformats.org/officeDocument/2006/relationships/hyperlink" Target="mailto:info@tal-ya.com"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hyperlink" Target="http://www.aquaproholland.com/" TargetMode="External"/><Relationship Id="rId7" Type="http://schemas.openxmlformats.org/officeDocument/2006/relationships/image" Target="../media/image63.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hyperlink" Target="http://www.groasis.com/" TargetMode="External"/><Relationship Id="rId4" Type="http://schemas.openxmlformats.org/officeDocument/2006/relationships/image" Target="../media/image61.jpeg"/></Relationships>
</file>

<file path=ppt/slides/_rels/slide25.xml.rels><?xml version="1.0" encoding="UTF-8" standalone="yes"?>
<Relationships xmlns="http://schemas.openxmlformats.org/package/2006/relationships"><Relationship Id="rId3" Type="http://schemas.openxmlformats.org/officeDocument/2006/relationships/hyperlink" Target="http://www.foguest.org/"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66.jpeg"/><Relationship Id="rId4" Type="http://schemas.openxmlformats.org/officeDocument/2006/relationships/image" Target="../media/image65.jpe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gif"/></Relationships>
</file>

<file path=ppt/slides/_rels/slide27.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2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jpeg"/></Relationships>
</file>

<file path=ppt/slides/_rels/slide31.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3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3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98.jpeg"/><Relationship Id="rId13" Type="http://schemas.openxmlformats.org/officeDocument/2006/relationships/image" Target="../media/image103.jpeg"/><Relationship Id="rId3" Type="http://schemas.openxmlformats.org/officeDocument/2006/relationships/image" Target="../media/image93.jpeg"/><Relationship Id="rId7" Type="http://schemas.openxmlformats.org/officeDocument/2006/relationships/image" Target="../media/image97.jpeg"/><Relationship Id="rId12" Type="http://schemas.openxmlformats.org/officeDocument/2006/relationships/image" Target="../media/image102.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96.jpeg"/><Relationship Id="rId11" Type="http://schemas.openxmlformats.org/officeDocument/2006/relationships/image" Target="../media/image101.jpeg"/><Relationship Id="rId5" Type="http://schemas.openxmlformats.org/officeDocument/2006/relationships/image" Target="../media/image95.png"/><Relationship Id="rId10" Type="http://schemas.openxmlformats.org/officeDocument/2006/relationships/image" Target="../media/image100.jpeg"/><Relationship Id="rId4" Type="http://schemas.openxmlformats.org/officeDocument/2006/relationships/image" Target="../media/image94.jpeg"/><Relationship Id="rId9" Type="http://schemas.openxmlformats.org/officeDocument/2006/relationships/image" Target="../media/image99.jpeg"/></Relationships>
</file>

<file path=ppt/slides/_rels/slide37.xml.rels><?xml version="1.0" encoding="UTF-8" standalone="yes"?>
<Relationships xmlns="http://schemas.openxmlformats.org/package/2006/relationships"><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38.xml.rels><?xml version="1.0" encoding="UTF-8" standalone="yes"?>
<Relationships xmlns="http://schemas.openxmlformats.org/package/2006/relationships"><Relationship Id="rId3" Type="http://schemas.openxmlformats.org/officeDocument/2006/relationships/image" Target="../media/image109.jpeg"/><Relationship Id="rId7" Type="http://schemas.openxmlformats.org/officeDocument/2006/relationships/image" Target="../media/image113.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3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png"/></Relationships>
</file>

<file path=ppt/slides/_rels/slide4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emf"/><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s-ES" b="1" dirty="0" err="1"/>
              <a:t>Agroclimatología</a:t>
            </a:r>
            <a:r>
              <a:rPr lang="es-ES" b="1" dirty="0"/>
              <a:t> y el Riego sustentable</a:t>
            </a:r>
            <a:r>
              <a:rPr lang="es-ES" dirty="0" smtClean="0"/>
              <a:t/>
            </a:r>
            <a:br>
              <a:rPr lang="es-ES" dirty="0" smtClean="0"/>
            </a:br>
            <a:endParaRPr lang="en-US" dirty="0"/>
          </a:p>
        </p:txBody>
      </p:sp>
      <p:sp>
        <p:nvSpPr>
          <p:cNvPr id="3" name="Subtitle 2"/>
          <p:cNvSpPr>
            <a:spLocks noGrp="1"/>
          </p:cNvSpPr>
          <p:nvPr>
            <p:ph type="subTitle" idx="1"/>
          </p:nvPr>
        </p:nvSpPr>
        <p:spPr>
          <a:xfrm>
            <a:off x="1371600" y="3886200"/>
            <a:ext cx="6400800" cy="2743200"/>
          </a:xfrm>
        </p:spPr>
        <p:txBody>
          <a:bodyPr>
            <a:normAutofit fontScale="62500" lnSpcReduction="20000"/>
          </a:bodyPr>
          <a:lstStyle/>
          <a:p>
            <a:r>
              <a:rPr lang="en-US" dirty="0" smtClean="0"/>
              <a:t>Eric Harmsen, Ph.D.</a:t>
            </a:r>
          </a:p>
          <a:p>
            <a:r>
              <a:rPr lang="en-US" dirty="0" smtClean="0"/>
              <a:t>Professor, Dept. of Agricultural and Biosystems Engineering</a:t>
            </a:r>
          </a:p>
          <a:p>
            <a:r>
              <a:rPr lang="en-US" dirty="0" smtClean="0"/>
              <a:t>UPR-RUM</a:t>
            </a:r>
          </a:p>
          <a:p>
            <a:endParaRPr lang="en-US" dirty="0"/>
          </a:p>
          <a:p>
            <a:r>
              <a:rPr lang="en-US" dirty="0" smtClean="0"/>
              <a:t>This presentation is available at the following web address:</a:t>
            </a:r>
          </a:p>
          <a:p>
            <a:endParaRPr lang="en-US" dirty="0" smtClean="0"/>
          </a:p>
          <a:p>
            <a:r>
              <a:rPr lang="en-US" dirty="0"/>
              <a:t>http://academic.uprm.edu/hdc/http://</a:t>
            </a:r>
            <a:r>
              <a:rPr lang="en-US" dirty="0" smtClean="0"/>
              <a:t>academic.uprm.edu/hdc/documents/</a:t>
            </a:r>
            <a:r>
              <a:rPr lang="es-ES" dirty="0" smtClean="0"/>
              <a:t>Eric_Harmsen</a:t>
            </a:r>
            <a:r>
              <a:rPr lang="es-ES" dirty="0"/>
              <a:t>_</a:t>
            </a:r>
            <a:r>
              <a:rPr lang="es-ES" dirty="0" smtClean="0"/>
              <a:t>5-17-2003</a:t>
            </a:r>
            <a:endParaRPr lang="en-US" dirty="0"/>
          </a:p>
        </p:txBody>
      </p:sp>
    </p:spTree>
    <p:extLst>
      <p:ext uri="{BB962C8B-B14F-4D97-AF65-F5344CB8AC3E}">
        <p14:creationId xmlns:p14="http://schemas.microsoft.com/office/powerpoint/2010/main" val="41918901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Surface</a:t>
            </a:r>
            <a:endParaRPr lang="en-US" dirty="0"/>
          </a:p>
        </p:txBody>
      </p:sp>
      <p:pic>
        <p:nvPicPr>
          <p:cNvPr id="6148" name="Picture 4" descr="C:\Users\Eric Harmsen\Semesters\Spring 2013\1TMAG 4035\Irrigation photos\Pictures\irfurr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550" y="1901825"/>
            <a:ext cx="2857500" cy="2028825"/>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Eric Harmsen\Semesters\Spring 2013\1TMAG 4035\Irrigation photos\Pictures\irfloo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7853" y="1916241"/>
            <a:ext cx="2899538" cy="213201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Eric Harmsen\Semesters\Spring 2013\1TMAG 4035\Irrigation photos\Pictures\irrigation.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4333081"/>
            <a:ext cx="2743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C:\Users\Eric Harmsen\Semesters\Spring 2013\1TMAG 4035\Irrigation photos\Pictures\DSCN069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43400" y="4191000"/>
            <a:ext cx="3121025" cy="2341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6735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Sprinkler</a:t>
            </a:r>
            <a:endParaRPr lang="en-US" dirty="0"/>
          </a:p>
        </p:txBody>
      </p:sp>
      <p:pic>
        <p:nvPicPr>
          <p:cNvPr id="4" name="Picture 2" descr="C:\Users\Eric Harmsen\Semesters\Spring 2013\1TMAG 4035\Irrigation photos\Pictures\AA0293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472811"/>
            <a:ext cx="6362701" cy="2086965"/>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Users\Eric Harmsen\Semesters\Spring 2013\1TMAG 4035\Irrigation photos\Pictures\DSC0018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495800"/>
            <a:ext cx="2651897" cy="1988922"/>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Eric Harmsen\Semesters\Spring 2013\1TMAG 4035\Irrigation photos\Pictures\DSC0018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9146" y="4495800"/>
            <a:ext cx="2651896" cy="198892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Eric Harmsen\Semesters\Spring 2013\1TMAG 4035\Irrigation photos\Pictures\BAG001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399" y="4495801"/>
            <a:ext cx="2929409" cy="1950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4300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3.bp.blogspot.com/_DziNhZUeF0Y/TTL0kBgBIVI/AAAAAAAAAEA/0I69JoGyevs/s1600/Sprinkler-Irrigation-Syste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1000"/>
            <a:ext cx="2628900" cy="2628900"/>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http://plantem.com.au/wp-content/uploads/2012/02/landscape-sprinkler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1" y="3412658"/>
            <a:ext cx="2590800" cy="3245318"/>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http://us.123rf.com/400wm/400/400/satit_srihin/satit_srihin1210/satit_srihin121000015/15623766-sprinkler-irrigation-in-cauliflower-fiel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5199" y="3412658"/>
            <a:ext cx="4817003" cy="3216742"/>
          </a:xfrm>
          <a:prstGeom prst="rect">
            <a:avLst/>
          </a:prstGeom>
          <a:noFill/>
          <a:extLst>
            <a:ext uri="{909E8E84-426E-40DD-AFC4-6F175D3DCCD1}">
              <a14:hiddenFill xmlns:a14="http://schemas.microsoft.com/office/drawing/2010/main">
                <a:solidFill>
                  <a:srgbClr val="FFFFFF"/>
                </a:solidFill>
              </a14:hiddenFill>
            </a:ext>
          </a:extLst>
        </p:spPr>
      </p:pic>
      <p:pic>
        <p:nvPicPr>
          <p:cNvPr id="18442" name="Picture 10" descr="https://encrypted-tbn0.gstatic.com/images?q=tbn:ANd9GcTIPBcgqu5upsa-n11cjfxFwbOSMrPhWjGDGuaSAWmUa4O2jThnS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228600"/>
            <a:ext cx="2136953"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8444" name="Picture 12" descr="Sprinkler Irrigation for Sunflower in Southern France Stock Photo - 102221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52800" y="1181100"/>
            <a:ext cx="2739774"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8661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Eric Harmsen\Semesters\Spring 2013\1TMAG 4035\Irrigation photos\Pictures\DSCN069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722" y="1066800"/>
            <a:ext cx="3121026" cy="2341562"/>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Eric Harmsen\Semesters\Spring 2013\1TMAG 4035\Irrigation photos\Pictures\DSCN069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4114800"/>
            <a:ext cx="3121025" cy="2341563"/>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C:\Users\Eric Harmsen\Semesters\Spring 2013\1TMAG 4035\Irrigation photos\Pictures\irriga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381000"/>
            <a:ext cx="1905000" cy="2838450"/>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www.jains.com/irrigation/popups%20and%20sprinklers/images/Sprinkler_layou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3765765"/>
            <a:ext cx="4105275" cy="290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7997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Drip</a:t>
            </a:r>
            <a:endParaRPr lang="en-US" dirty="0"/>
          </a:p>
        </p:txBody>
      </p:sp>
      <p:pic>
        <p:nvPicPr>
          <p:cNvPr id="3078" name="Picture 6" descr="C:\Users\Eric Harmsen\Semesters\Spring 2013\1TMAG 4035\Irrigation photos\Pictures\irdrip.jpg"/>
          <p:cNvPicPr>
            <a:picLocks noChangeAspect="1" noChangeArrowheads="1"/>
          </p:cNvPicPr>
          <p:nvPr/>
        </p:nvPicPr>
        <p:blipFill rotWithShape="1">
          <a:blip r:embed="rId3">
            <a:extLst>
              <a:ext uri="{28A0092B-C50C-407E-A947-70E740481C1C}">
                <a14:useLocalDpi xmlns:a14="http://schemas.microsoft.com/office/drawing/2010/main" val="0"/>
              </a:ext>
            </a:extLst>
          </a:blip>
          <a:srcRect b="17936"/>
          <a:stretch/>
        </p:blipFill>
        <p:spPr bwMode="auto">
          <a:xfrm>
            <a:off x="228600" y="228600"/>
            <a:ext cx="2857501" cy="171964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www.unitechbusiness.com/Images/drip%20irrigation%20system%20arrangeme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7350" y="2591354"/>
            <a:ext cx="5734050" cy="3419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6735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4" descr="C:\Users\Eric Harmsen\Semesters\Spring 2013\1TMAG 4035\Irrigation photos\Pictures\30328_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676400"/>
            <a:ext cx="1066800" cy="11091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Eric Harmsen\Semesters\Spring 2013\1TMAG 4035\Irrigation photos\Pictures\30148_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2070100"/>
            <a:ext cx="1631950" cy="10223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Eric Harmsen\Semesters\Spring 2013\1TMAG 4035\Irrigation photos\Pictures\Ojet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100" y="2752582"/>
            <a:ext cx="635000" cy="130810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Eric Harmsen\Semesters\Spring 2013\1TMAG 4035\Irrigation photos\Pictures\ojet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3727450"/>
            <a:ext cx="1270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Eric Harmsen\Semesters\Spring 2013\1TMAG 4035\Irrigation photos\Pictures\P1-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3276600"/>
            <a:ext cx="1199744" cy="2996406"/>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Eric Harmsen\Semesters\Spring 2013\1TMAG 4035\Irrigation photos\Pictures\Midi_Dripper_Ground_10x1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024" y="4243173"/>
            <a:ext cx="2416176" cy="241617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Users\Eric Harmsen\Semesters\Spring 2013\1TMAG 4035\Irrigation photos\Pictures\Midi_Drip_Emitter_Pot10x1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43435" y="4001658"/>
            <a:ext cx="2657690" cy="265769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upload.wikimedia.org/wikipedia/commons/thumb/7/7b/Dripperwithdrop.gif/220px-Dripperwithdrop.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9598" y="1882631"/>
            <a:ext cx="2095500" cy="152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1239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Irrigation system accessories</a:t>
            </a:r>
            <a:endParaRPr lang="en-US" dirty="0"/>
          </a:p>
        </p:txBody>
      </p:sp>
      <p:pic>
        <p:nvPicPr>
          <p:cNvPr id="12290" name="Picture 2" descr="C:\Users\Eric Harmsen\Semesters\Spring 2013\1TMAG 4035\Irrigation photos\Pictures\PR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74" y="2316290"/>
            <a:ext cx="914400" cy="2073275"/>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Eric Harmsen\Semesters\Spring 2013\1TMAG 4035\Irrigation photos\Pictures\T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638" y="1331418"/>
            <a:ext cx="2259397" cy="1815886"/>
          </a:xfrm>
          <a:prstGeom prst="rect">
            <a:avLst/>
          </a:prstGeom>
          <a:noFill/>
          <a:extLst>
            <a:ext uri="{909E8E84-426E-40DD-AFC4-6F175D3DCCD1}">
              <a14:hiddenFill xmlns:a14="http://schemas.microsoft.com/office/drawing/2010/main">
                <a:solidFill>
                  <a:srgbClr val="FFFFFF"/>
                </a:solidFill>
              </a14:hiddenFill>
            </a:ext>
          </a:extLst>
        </p:spPr>
      </p:pic>
      <p:pic>
        <p:nvPicPr>
          <p:cNvPr id="12293" name="Picture 5" descr="C:\Users\Eric Harmsen\Semesters\Spring 2013\1TMAG 4035\Irrigation photos\Pictures\PIC0000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162" y="4648200"/>
            <a:ext cx="2800351" cy="2100263"/>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C:\Users\Eric Harmsen\Semesters\Spring 2013\1TMAG 4035\Irrigation photos\Pictures\media filter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9628" y="4648200"/>
            <a:ext cx="2743200" cy="18049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Eric Harmsen\Semesters\Spring 2013\1TMAG 4035\Irrigation photos\Pictures\1_5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99718" y="2823044"/>
            <a:ext cx="1470628" cy="1408048"/>
          </a:xfrm>
          <a:prstGeom prst="rect">
            <a:avLst/>
          </a:prstGeom>
          <a:noFill/>
          <a:extLst>
            <a:ext uri="{909E8E84-426E-40DD-AFC4-6F175D3DCCD1}">
              <a14:hiddenFill xmlns:a14="http://schemas.microsoft.com/office/drawing/2010/main">
                <a:solidFill>
                  <a:srgbClr val="FFFFFF"/>
                </a:solidFill>
              </a14:hiddenFill>
            </a:ext>
          </a:extLst>
        </p:spPr>
      </p:pic>
      <p:pic>
        <p:nvPicPr>
          <p:cNvPr id="12295" name="Picture 7" descr="C:\Users\Eric Harmsen\Semesters\Spring 2013\1TMAG 4035\Irrigation photos\Pictures\DSCN067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8000" y="4829969"/>
            <a:ext cx="1921282" cy="1441450"/>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C:\Users\Eric Harmsen\Semesters\Spring 2013\1TMAG 4035\Irrigation photos\Pictures\CV.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02828" y="2667000"/>
            <a:ext cx="1236459" cy="1564092"/>
          </a:xfrm>
          <a:prstGeom prst="rect">
            <a:avLst/>
          </a:prstGeom>
          <a:noFill/>
          <a:extLst>
            <a:ext uri="{909E8E84-426E-40DD-AFC4-6F175D3DCCD1}">
              <a14:hiddenFill xmlns:a14="http://schemas.microsoft.com/office/drawing/2010/main">
                <a:solidFill>
                  <a:srgbClr val="FFFFFF"/>
                </a:solidFill>
              </a14:hiddenFill>
            </a:ext>
          </a:extLst>
        </p:spPr>
      </p:pic>
      <p:pic>
        <p:nvPicPr>
          <p:cNvPr id="12297" name="Picture 9" descr="C:\Users\Eric Harmsen\Semesters\Spring 2013\1TMAG 4035\Irrigation photos\Pictures\brush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65663" y="1147763"/>
            <a:ext cx="2184400" cy="1435100"/>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C:\Users\Eric Harmsen\Semesters\Spring 2013\1TMAG 4035\Irrigation photos\Pictures\CHKV.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01332" y="1100137"/>
            <a:ext cx="1377950" cy="1414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3218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Fertigation</a:t>
            </a:r>
            <a:endParaRPr lang="en-US" dirty="0"/>
          </a:p>
        </p:txBody>
      </p:sp>
      <p:pic>
        <p:nvPicPr>
          <p:cNvPr id="153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304800"/>
            <a:ext cx="2462213" cy="1828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611" y="2721781"/>
            <a:ext cx="1884106" cy="169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599" y="4876800"/>
            <a:ext cx="2462213" cy="1831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1155592"/>
            <a:ext cx="5600700" cy="521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0400" y="252412"/>
            <a:ext cx="1866900" cy="254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68851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Drip Irrigation Laboratory at UPRM</a:t>
            </a:r>
            <a:endParaRPr lang="en-US" dirty="0"/>
          </a:p>
        </p:txBody>
      </p:sp>
      <p:pic>
        <p:nvPicPr>
          <p:cNvPr id="11266" name="Picture 2" descr="C:\Users\Eric Harmsen\Semesters\Spring 2013\1TMAG 4035\Irrigation photos\Pictures\P31200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1676400"/>
            <a:ext cx="2743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Eric Harmsen\Semesters\Spring 2013\1TMAG 4035\Irrigation photos\Pictures\P312005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685668"/>
            <a:ext cx="2679357" cy="200951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Users\Eric Harmsen\Semesters\Spring 2013\1TMAG 4035\Irrigation photos\Pictures\P312004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1800" y="1685668"/>
            <a:ext cx="2743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descr="C:\Users\Eric Harmsen\Semesters\Spring 2013\1TMAG 4035\Irrigation photos\Pictures\P312005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800" y="4038600"/>
            <a:ext cx="3581400" cy="2686051"/>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C:\Users\Eric Harmsen\Semesters\Spring 2013\1TMAG 4035\Irrigation photos\Pictures\P312005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8200" y="4000499"/>
            <a:ext cx="3683002" cy="2762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6495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Drip Distribution Uniformity</a:t>
            </a:r>
            <a:endParaRPr lang="en-US" dirty="0"/>
          </a:p>
        </p:txBody>
      </p:sp>
      <p:pic>
        <p:nvPicPr>
          <p:cNvPr id="7171" name="Picture 3" descr="C:\Users\Eric Harmsen\Semesters\Spring 2013\1TMAG 4035\Irrigation photos\Pictures\DSCN067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4578" y="3581400"/>
            <a:ext cx="2341562" cy="312102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Eric Harmsen\Semesters\Spring 2013\1TMAG 4035\Irrigation photos\Pictures\DSCN067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3991725"/>
            <a:ext cx="3121025" cy="23415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3401" y="1408670"/>
            <a:ext cx="8153400" cy="3046988"/>
          </a:xfrm>
          <a:prstGeom prst="rect">
            <a:avLst/>
          </a:prstGeom>
          <a:noFill/>
        </p:spPr>
        <p:txBody>
          <a:bodyPr wrap="square" rtlCol="0">
            <a:spAutoFit/>
          </a:bodyPr>
          <a:lstStyle/>
          <a:p>
            <a:pPr marL="342900" indent="-342900">
              <a:buFont typeface="Arial" pitchFamily="34" charset="0"/>
              <a:buChar char="•"/>
            </a:pPr>
            <a:r>
              <a:rPr lang="en-US" sz="2400" dirty="0" smtClean="0"/>
              <a:t>Distribution Uniformity is critically important in Drip Irrigation</a:t>
            </a:r>
          </a:p>
          <a:p>
            <a:pPr marL="342900" indent="-342900">
              <a:buFont typeface="Arial" pitchFamily="34" charset="0"/>
              <a:buChar char="•"/>
            </a:pPr>
            <a:r>
              <a:rPr lang="en-US" sz="2400" dirty="0" smtClean="0"/>
              <a:t>Why?</a:t>
            </a:r>
          </a:p>
          <a:p>
            <a:pPr marL="800100" lvl="1" indent="-342900">
              <a:buFont typeface="Arial" pitchFamily="34" charset="0"/>
              <a:buChar char="•"/>
            </a:pPr>
            <a:r>
              <a:rPr lang="en-US" sz="2400" dirty="0" smtClean="0"/>
              <a:t>Sometimes a plant only has one emitter.  If the emitter is plugged, then the plant may die.</a:t>
            </a:r>
          </a:p>
          <a:p>
            <a:pPr marL="800100" lvl="1" indent="-342900">
              <a:buFont typeface="Arial" pitchFamily="34" charset="0"/>
              <a:buChar char="•"/>
            </a:pPr>
            <a:r>
              <a:rPr lang="en-US" sz="2400" dirty="0" smtClean="0"/>
              <a:t>If water is applied non-uniformly, then fertilizer will also be applied non-uniformly.</a:t>
            </a:r>
          </a:p>
          <a:p>
            <a:pPr marL="800100" lvl="1" indent="-342900">
              <a:buFont typeface="Arial" pitchFamily="34" charset="0"/>
              <a:buChar char="•"/>
            </a:pPr>
            <a:endParaRPr lang="en-US" sz="2400" dirty="0" smtClean="0"/>
          </a:p>
          <a:p>
            <a:endParaRPr lang="en-US" sz="2400" dirty="0"/>
          </a:p>
        </p:txBody>
      </p:sp>
      <p:pic>
        <p:nvPicPr>
          <p:cNvPr id="7174" name="Picture 6" descr="C:\Users\Eric Harmsen\Semesters\Spring 2013\1TMAG 4035\Irrigation photos\Pictures\DSCN067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3799" y="4601325"/>
            <a:ext cx="2308501" cy="1731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6777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is the problem and why do I care?</a:t>
            </a:r>
            <a:endParaRPr lang="en-US" dirty="0"/>
          </a:p>
        </p:txBody>
      </p:sp>
      <p:sp>
        <p:nvSpPr>
          <p:cNvPr id="3" name="Content Placeholder 2"/>
          <p:cNvSpPr>
            <a:spLocks noGrp="1"/>
          </p:cNvSpPr>
          <p:nvPr>
            <p:ph idx="1"/>
          </p:nvPr>
        </p:nvSpPr>
        <p:spPr>
          <a:xfrm>
            <a:off x="304800" y="1600200"/>
            <a:ext cx="8534400" cy="5029200"/>
          </a:xfrm>
        </p:spPr>
        <p:txBody>
          <a:bodyPr>
            <a:normAutofit fontScale="77500" lnSpcReduction="20000"/>
          </a:bodyPr>
          <a:lstStyle/>
          <a:p>
            <a:r>
              <a:rPr lang="en-US" dirty="0" smtClean="0"/>
              <a:t>There is antidotal evidence that many farmers throughout the world do not employ scientific methods for scheduling irrigation for their crops.  </a:t>
            </a:r>
          </a:p>
          <a:p>
            <a:r>
              <a:rPr lang="en-US" dirty="0" smtClean="0"/>
              <a:t>Instead, the water supply is turned on for an arbitrary amount of time without knowing whether the amount of water applied is too much or too little.  </a:t>
            </a:r>
          </a:p>
          <a:p>
            <a:r>
              <a:rPr lang="en-US" dirty="0" smtClean="0"/>
              <a:t>Over application of water can lead to the waste of water, energy, chemicals and money, and also may lead to the contamination of ground and surface waters.  Over application of water can further lead to leaching of fertilizers past the root zone and water logging, which will result in lower crop yields.   </a:t>
            </a:r>
          </a:p>
          <a:p>
            <a:r>
              <a:rPr lang="en-US" dirty="0" smtClean="0"/>
              <a:t>Under-application of irrigation water can lead to water stress with reduced crop yields and a loss of revenue to the grower. </a:t>
            </a:r>
          </a:p>
          <a:p>
            <a:endParaRPr lang="en-US" dirty="0"/>
          </a:p>
        </p:txBody>
      </p:sp>
    </p:spTree>
    <p:extLst>
      <p:ext uri="{BB962C8B-B14F-4D97-AF65-F5344CB8AC3E}">
        <p14:creationId xmlns:p14="http://schemas.microsoft.com/office/powerpoint/2010/main" val="6553176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msoF10DD"/>
          <p:cNvPicPr>
            <a:picLocks noChangeAspect="1" noChangeArrowheads="1"/>
          </p:cNvPicPr>
          <p:nvPr/>
        </p:nvPicPr>
        <p:blipFill>
          <a:blip r:embed="rId3">
            <a:extLst>
              <a:ext uri="{28A0092B-C50C-407E-A947-70E740481C1C}">
                <a14:useLocalDpi xmlns:a14="http://schemas.microsoft.com/office/drawing/2010/main" val="0"/>
              </a:ext>
            </a:extLst>
          </a:blip>
          <a:srcRect l="11009" b="-650"/>
          <a:stretch>
            <a:fillRect/>
          </a:stretch>
        </p:blipFill>
        <p:spPr bwMode="auto">
          <a:xfrm>
            <a:off x="1524000" y="0"/>
            <a:ext cx="5910468"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3935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Subsurface</a:t>
            </a:r>
            <a:endParaRPr lang="en-US" dirty="0"/>
          </a:p>
        </p:txBody>
      </p:sp>
      <p:pic>
        <p:nvPicPr>
          <p:cNvPr id="30722" name="Picture 2" descr="https://encrypted-tbn1.gstatic.com/images?q=tbn:ANd9GcSYbChpBE9wzxSiOKm5DZPBcbecNAVEHxLFeKStGB5w7SB_kmPd5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2009" y="1524000"/>
            <a:ext cx="3305175" cy="1952625"/>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http://www.agriculture.com/uploads/assets/articles/2012/02/large/img_4f3d724fa5dcf_2229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0596" y="4267200"/>
            <a:ext cx="3048000" cy="23241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27" name="Picture 7" descr="63F3897E"/>
          <p:cNvPicPr>
            <a:picLocks noChangeAspect="1" noChangeArrowheads="1"/>
          </p:cNvPicPr>
          <p:nvPr/>
        </p:nvPicPr>
        <p:blipFill>
          <a:blip r:embed="rId5">
            <a:extLst>
              <a:ext uri="{28A0092B-C50C-407E-A947-70E740481C1C}">
                <a14:useLocalDpi xmlns:a14="http://schemas.microsoft.com/office/drawing/2010/main" val="0"/>
              </a:ext>
            </a:extLst>
          </a:blip>
          <a:srcRect l="48041" t="37701" r="12329" b="22527"/>
          <a:stretch>
            <a:fillRect/>
          </a:stretch>
        </p:blipFill>
        <p:spPr bwMode="auto">
          <a:xfrm>
            <a:off x="457200" y="1179084"/>
            <a:ext cx="4114800" cy="5678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6194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Condensation</a:t>
            </a:r>
            <a:endParaRPr lang="en-US" dirty="0"/>
          </a:p>
        </p:txBody>
      </p:sp>
      <p:pic>
        <p:nvPicPr>
          <p:cNvPr id="4" name="Picture 3" descr="E:\experiment fotos\100_2941.JPG"/>
          <p:cNvPicPr/>
          <p:nvPr/>
        </p:nvPicPr>
        <p:blipFill>
          <a:blip r:embed="rId3" cstate="print">
            <a:lum/>
          </a:blip>
          <a:srcRect/>
          <a:stretch>
            <a:fillRect/>
          </a:stretch>
        </p:blipFill>
        <p:spPr bwMode="auto">
          <a:xfrm>
            <a:off x="304800" y="1524000"/>
            <a:ext cx="4075430" cy="2886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E:\experiment fotos\100_2956.JPG"/>
          <p:cNvPicPr/>
          <p:nvPr/>
        </p:nvPicPr>
        <p:blipFill>
          <a:blip r:embed="rId4" cstate="print"/>
          <a:srcRect/>
          <a:stretch>
            <a:fillRect/>
          </a:stretch>
        </p:blipFill>
        <p:spPr bwMode="auto">
          <a:xfrm>
            <a:off x="4800600" y="1524001"/>
            <a:ext cx="4057650" cy="28860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977934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smtClean="0"/>
              <a:t>Commercial dew condensation in (Israel)</a:t>
            </a:r>
            <a:endParaRPr lang="en-US" sz="3000" dirty="0"/>
          </a:p>
        </p:txBody>
      </p:sp>
      <p:sp>
        <p:nvSpPr>
          <p:cNvPr id="3" name="Content Placeholder 2"/>
          <p:cNvSpPr>
            <a:spLocks noGrp="1"/>
          </p:cNvSpPr>
          <p:nvPr>
            <p:ph idx="1"/>
          </p:nvPr>
        </p:nvSpPr>
        <p:spPr>
          <a:xfrm>
            <a:off x="457200" y="1600200"/>
            <a:ext cx="8229600" cy="5257800"/>
          </a:xfrm>
        </p:spPr>
        <p:txBody>
          <a:bodyPr>
            <a:normAutofit fontScale="32500" lnSpcReduction="20000"/>
          </a:bodyPr>
          <a:lstStyle/>
          <a:p>
            <a:pPr>
              <a:buFont typeface="Wingdings" pitchFamily="2" charset="2"/>
              <a:buChar char="Ø"/>
            </a:pPr>
            <a:r>
              <a:rPr lang="en-US" sz="6800" dirty="0" smtClean="0"/>
              <a:t>To reduce the amount of irrigation water by as much as 50 to 90%</a:t>
            </a:r>
          </a:p>
          <a:p>
            <a:endParaRPr lang="en-US" sz="6800"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pPr>
              <a:buNone/>
            </a:pPr>
            <a:r>
              <a:rPr lang="en-US" sz="6200" dirty="0" smtClean="0"/>
              <a:t>Tal-</a:t>
            </a:r>
            <a:r>
              <a:rPr lang="en-US" sz="6200" dirty="0" err="1" smtClean="0"/>
              <a:t>Ya</a:t>
            </a:r>
            <a:r>
              <a:rPr lang="en-US" sz="6200" dirty="0" smtClean="0"/>
              <a:t> Water Technologies, Inc. </a:t>
            </a:r>
            <a:r>
              <a:rPr lang="en-US" sz="6600" u="sng" dirty="0" smtClean="0">
                <a:hlinkClick r:id="rId3"/>
              </a:rPr>
              <a:t> info@tal-ya.com</a:t>
            </a:r>
            <a:endParaRPr lang="en-US" sz="6200" u="sng" dirty="0" smtClean="0"/>
          </a:p>
          <a:p>
            <a:pPr>
              <a:buNone/>
            </a:pPr>
            <a:endParaRPr lang="en-US" sz="6200" dirty="0"/>
          </a:p>
        </p:txBody>
      </p:sp>
      <p:pic>
        <p:nvPicPr>
          <p:cNvPr id="4" name="Picture 3" descr="http://www.tal-ya.com/images/Articles_02.jpg"/>
          <p:cNvPicPr/>
          <p:nvPr/>
        </p:nvPicPr>
        <p:blipFill>
          <a:blip r:embed="rId4" cstate="print"/>
          <a:srcRect/>
          <a:stretch>
            <a:fillRect/>
          </a:stretch>
        </p:blipFill>
        <p:spPr bwMode="auto">
          <a:xfrm>
            <a:off x="4788024" y="2276872"/>
            <a:ext cx="4104456" cy="3744416"/>
          </a:xfrm>
          <a:prstGeom prst="rect">
            <a:avLst/>
          </a:prstGeom>
          <a:noFill/>
          <a:ln w="9525">
            <a:noFill/>
            <a:miter lim="800000"/>
            <a:headEnd/>
            <a:tailEnd/>
          </a:ln>
        </p:spPr>
      </p:pic>
      <p:pic>
        <p:nvPicPr>
          <p:cNvPr id="5" name="Picture 4" descr="http://www.tal-ya.com/images/Solutions_02.jpg"/>
          <p:cNvPicPr/>
          <p:nvPr/>
        </p:nvPicPr>
        <p:blipFill>
          <a:blip r:embed="rId5" cstate="print"/>
          <a:srcRect/>
          <a:stretch>
            <a:fillRect/>
          </a:stretch>
        </p:blipFill>
        <p:spPr bwMode="auto">
          <a:xfrm>
            <a:off x="395536" y="2276872"/>
            <a:ext cx="4392488" cy="3744416"/>
          </a:xfrm>
          <a:prstGeom prst="rect">
            <a:avLst/>
          </a:prstGeom>
          <a:noFill/>
          <a:ln w="9525">
            <a:noFill/>
            <a:miter lim="800000"/>
            <a:headEnd/>
            <a:tailEnd/>
          </a:ln>
        </p:spPr>
      </p:pic>
    </p:spTree>
    <p:extLst>
      <p:ext uri="{BB962C8B-B14F-4D97-AF65-F5344CB8AC3E}">
        <p14:creationId xmlns:p14="http://schemas.microsoft.com/office/powerpoint/2010/main" val="37594648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smtClean="0"/>
              <a:t>Commercially available dew condenser (Holland)</a:t>
            </a:r>
            <a:endParaRPr lang="en-US" sz="3000" dirty="0"/>
          </a:p>
        </p:txBody>
      </p:sp>
      <p:sp>
        <p:nvSpPr>
          <p:cNvPr id="3" name="Content Placeholder 2"/>
          <p:cNvSpPr>
            <a:spLocks noGrp="1"/>
          </p:cNvSpPr>
          <p:nvPr>
            <p:ph idx="1"/>
          </p:nvPr>
        </p:nvSpPr>
        <p:spPr/>
        <p:txBody>
          <a:bodyPr>
            <a:normAutofit fontScale="25000" lnSpcReduction="20000"/>
          </a:bodyPr>
          <a:lstStyle/>
          <a:p>
            <a:endParaRPr lang="en-US" sz="9600" dirty="0" smtClean="0"/>
          </a:p>
          <a:p>
            <a:endParaRPr lang="en-US" sz="9600" dirty="0" smtClean="0"/>
          </a:p>
          <a:p>
            <a:endParaRPr lang="en-US" sz="9600" dirty="0" smtClean="0"/>
          </a:p>
          <a:p>
            <a:endParaRPr lang="en-US" sz="9600" dirty="0" smtClean="0"/>
          </a:p>
          <a:p>
            <a:endParaRPr lang="en-US" sz="9600" dirty="0" smtClean="0"/>
          </a:p>
          <a:p>
            <a:endParaRPr lang="en-US" sz="9600" dirty="0" smtClean="0"/>
          </a:p>
          <a:p>
            <a:endParaRPr lang="en-US" sz="9600" dirty="0" smtClean="0"/>
          </a:p>
          <a:p>
            <a:endParaRPr lang="en-US" sz="9600" dirty="0" smtClean="0"/>
          </a:p>
          <a:p>
            <a:endParaRPr lang="en-US" sz="9600" dirty="0" smtClean="0"/>
          </a:p>
          <a:p>
            <a:endParaRPr lang="en-US" sz="9600" dirty="0" smtClean="0"/>
          </a:p>
          <a:p>
            <a:endParaRPr lang="en-US" sz="9600" dirty="0" smtClean="0"/>
          </a:p>
          <a:p>
            <a:endParaRPr lang="en-US" sz="9600" dirty="0" smtClean="0"/>
          </a:p>
          <a:p>
            <a:r>
              <a:rPr lang="en-US" sz="9600" dirty="0" err="1" smtClean="0"/>
              <a:t>Broasis</a:t>
            </a:r>
            <a:r>
              <a:rPr lang="en-US" sz="9600" dirty="0" smtClean="0"/>
              <a:t> </a:t>
            </a:r>
            <a:r>
              <a:rPr lang="en-US" sz="9600" dirty="0" err="1" smtClean="0"/>
              <a:t>waterboxx</a:t>
            </a:r>
            <a:r>
              <a:rPr lang="en-US" sz="9600" dirty="0" smtClean="0"/>
              <a:t>        </a:t>
            </a:r>
            <a:r>
              <a:rPr lang="en-US" sz="9600" dirty="0" smtClean="0">
                <a:hlinkClick r:id="rId3"/>
              </a:rPr>
              <a:t>www.aquaproholland.com</a:t>
            </a:r>
            <a:endParaRPr lang="en-US" dirty="0"/>
          </a:p>
        </p:txBody>
      </p:sp>
      <p:pic>
        <p:nvPicPr>
          <p:cNvPr id="4" name="Picture 3" descr="http://antenna.sciencemuseum.org.uk/waterwars/wp-content/uploads/2011/09/Slide-1_WB.jpg"/>
          <p:cNvPicPr/>
          <p:nvPr/>
        </p:nvPicPr>
        <p:blipFill>
          <a:blip r:embed="rId4" cstate="print"/>
          <a:srcRect/>
          <a:stretch>
            <a:fillRect/>
          </a:stretch>
        </p:blipFill>
        <p:spPr bwMode="auto">
          <a:xfrm>
            <a:off x="539552" y="1268760"/>
            <a:ext cx="4354317" cy="4320480"/>
          </a:xfrm>
          <a:prstGeom prst="rect">
            <a:avLst/>
          </a:prstGeom>
          <a:noFill/>
        </p:spPr>
      </p:pic>
      <p:pic>
        <p:nvPicPr>
          <p:cNvPr id="5" name="Picture 4" descr="The children study the whole planting process with high interest">
            <a:hlinkClick r:id="rId5"/>
          </p:cNvPr>
          <p:cNvPicPr/>
          <p:nvPr/>
        </p:nvPicPr>
        <p:blipFill>
          <a:blip r:embed="rId6" cstate="print"/>
          <a:srcRect/>
          <a:stretch>
            <a:fillRect/>
          </a:stretch>
        </p:blipFill>
        <p:spPr bwMode="auto">
          <a:xfrm>
            <a:off x="4860032" y="1268760"/>
            <a:ext cx="3888432" cy="2304256"/>
          </a:xfrm>
          <a:prstGeom prst="rect">
            <a:avLst/>
          </a:prstGeom>
          <a:noFill/>
          <a:ln w="9525">
            <a:noFill/>
            <a:miter lim="800000"/>
            <a:headEnd/>
            <a:tailEnd/>
          </a:ln>
        </p:spPr>
      </p:pic>
      <p:pic>
        <p:nvPicPr>
          <p:cNvPr id="6" name="Picture 5" descr="The Groasis planting team near Salalah Dhofar Oman welcomes you to come and visit the planting place">
            <a:hlinkClick r:id="rId5"/>
          </p:cNvPr>
          <p:cNvPicPr/>
          <p:nvPr/>
        </p:nvPicPr>
        <p:blipFill>
          <a:blip r:embed="rId7" cstate="print"/>
          <a:srcRect/>
          <a:stretch>
            <a:fillRect/>
          </a:stretch>
        </p:blipFill>
        <p:spPr bwMode="auto">
          <a:xfrm>
            <a:off x="6804248" y="3573016"/>
            <a:ext cx="1944216" cy="2016224"/>
          </a:xfrm>
          <a:prstGeom prst="rect">
            <a:avLst/>
          </a:prstGeom>
          <a:noFill/>
          <a:ln w="9525">
            <a:noFill/>
            <a:miter lim="800000"/>
            <a:headEnd/>
            <a:tailEnd/>
          </a:ln>
        </p:spPr>
      </p:pic>
      <p:pic>
        <p:nvPicPr>
          <p:cNvPr id="7" name="Picture 6" descr="The wick alongside the carton cardboard and the windprotectors plugged in">
            <a:hlinkClick r:id="rId5"/>
          </p:cNvPr>
          <p:cNvPicPr/>
          <p:nvPr/>
        </p:nvPicPr>
        <p:blipFill>
          <a:blip r:embed="rId8" cstate="print"/>
          <a:srcRect/>
          <a:stretch>
            <a:fillRect/>
          </a:stretch>
        </p:blipFill>
        <p:spPr bwMode="auto">
          <a:xfrm>
            <a:off x="4860032" y="3573016"/>
            <a:ext cx="1944216" cy="2016224"/>
          </a:xfrm>
          <a:prstGeom prst="rect">
            <a:avLst/>
          </a:prstGeom>
          <a:noFill/>
          <a:ln w="9525">
            <a:noFill/>
            <a:miter lim="800000"/>
            <a:headEnd/>
            <a:tailEnd/>
          </a:ln>
        </p:spPr>
      </p:pic>
    </p:spTree>
    <p:extLst>
      <p:ext uri="{BB962C8B-B14F-4D97-AF65-F5344CB8AC3E}">
        <p14:creationId xmlns:p14="http://schemas.microsoft.com/office/powerpoint/2010/main" val="39748407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smtClean="0"/>
              <a:t>Fog collection projects</a:t>
            </a:r>
            <a:endParaRPr lang="en-US" sz="3000" dirty="0"/>
          </a:p>
        </p:txBody>
      </p:sp>
      <p:sp>
        <p:nvSpPr>
          <p:cNvPr id="3" name="Content Placeholder 2"/>
          <p:cNvSpPr>
            <a:spLocks noGrp="1"/>
          </p:cNvSpPr>
          <p:nvPr>
            <p:ph sz="half" idx="1"/>
          </p:nvPr>
        </p:nvSpPr>
        <p:spPr>
          <a:xfrm>
            <a:off x="457200" y="1600200"/>
            <a:ext cx="4038600" cy="4781128"/>
          </a:xfrm>
        </p:spPr>
        <p:txBody>
          <a:bodyPr>
            <a:normAutofit fontScale="55000" lnSpcReduction="20000"/>
          </a:bodyPr>
          <a:lstStyle/>
          <a:p>
            <a:pPr>
              <a:buNone/>
            </a:pPr>
            <a:endParaRPr lang="en-US" dirty="0" smtClean="0">
              <a:hlinkClick r:id="rId3"/>
            </a:endParaRPr>
          </a:p>
          <a:p>
            <a:pPr>
              <a:buNone/>
            </a:pPr>
            <a:endParaRPr lang="en-US" dirty="0" smtClean="0">
              <a:hlinkClick r:id="rId3"/>
            </a:endParaRPr>
          </a:p>
          <a:p>
            <a:pPr>
              <a:buNone/>
            </a:pPr>
            <a:endParaRPr lang="en-US" dirty="0" smtClean="0">
              <a:hlinkClick r:id="rId3"/>
            </a:endParaRPr>
          </a:p>
          <a:p>
            <a:pPr>
              <a:buNone/>
            </a:pPr>
            <a:endParaRPr lang="en-US" dirty="0" smtClean="0">
              <a:hlinkClick r:id="rId3"/>
            </a:endParaRPr>
          </a:p>
          <a:p>
            <a:pPr>
              <a:buNone/>
            </a:pPr>
            <a:endParaRPr lang="en-US" dirty="0" smtClean="0">
              <a:hlinkClick r:id="rId3"/>
            </a:endParaRPr>
          </a:p>
          <a:p>
            <a:pPr>
              <a:buNone/>
            </a:pPr>
            <a:endParaRPr lang="en-US" dirty="0" smtClean="0">
              <a:hlinkClick r:id="rId3"/>
            </a:endParaRPr>
          </a:p>
          <a:p>
            <a:pPr>
              <a:buNone/>
            </a:pPr>
            <a:endParaRPr lang="en-US" dirty="0" smtClean="0">
              <a:hlinkClick r:id="rId3"/>
            </a:endParaRPr>
          </a:p>
          <a:p>
            <a:pPr>
              <a:buNone/>
            </a:pPr>
            <a:endParaRPr lang="en-US" dirty="0" smtClean="0">
              <a:hlinkClick r:id="rId3"/>
            </a:endParaRPr>
          </a:p>
          <a:p>
            <a:pPr>
              <a:buNone/>
            </a:pPr>
            <a:endParaRPr lang="en-US" dirty="0" smtClean="0">
              <a:hlinkClick r:id="rId3"/>
            </a:endParaRPr>
          </a:p>
          <a:p>
            <a:pPr>
              <a:buNone/>
            </a:pPr>
            <a:endParaRPr lang="en-US" dirty="0" smtClean="0">
              <a:hlinkClick r:id="rId3"/>
            </a:endParaRPr>
          </a:p>
          <a:p>
            <a:pPr>
              <a:buNone/>
            </a:pPr>
            <a:endParaRPr lang="en-US" dirty="0" smtClean="0">
              <a:hlinkClick r:id="rId3"/>
            </a:endParaRPr>
          </a:p>
          <a:p>
            <a:pPr>
              <a:buNone/>
            </a:pPr>
            <a:endParaRPr lang="en-US" dirty="0" smtClean="0">
              <a:hlinkClick r:id="rId3"/>
            </a:endParaRPr>
          </a:p>
          <a:p>
            <a:pPr>
              <a:buNone/>
            </a:pPr>
            <a:endParaRPr lang="en-US" dirty="0" smtClean="0">
              <a:hlinkClick r:id="rId3"/>
            </a:endParaRPr>
          </a:p>
          <a:p>
            <a:pPr>
              <a:buNone/>
            </a:pPr>
            <a:endParaRPr lang="en-US" dirty="0" smtClean="0">
              <a:hlinkClick r:id="rId3"/>
            </a:endParaRPr>
          </a:p>
          <a:p>
            <a:pPr>
              <a:buNone/>
            </a:pPr>
            <a:endParaRPr lang="en-US" dirty="0" smtClean="0">
              <a:hlinkClick r:id="rId3"/>
            </a:endParaRPr>
          </a:p>
          <a:p>
            <a:pPr>
              <a:buNone/>
            </a:pPr>
            <a:endParaRPr lang="en-US" dirty="0" smtClean="0">
              <a:hlinkClick r:id="rId3"/>
            </a:endParaRPr>
          </a:p>
          <a:p>
            <a:pPr>
              <a:buNone/>
            </a:pPr>
            <a:endParaRPr lang="en-US" dirty="0" smtClean="0">
              <a:hlinkClick r:id="rId3"/>
            </a:endParaRPr>
          </a:p>
          <a:p>
            <a:pPr>
              <a:buNone/>
            </a:pPr>
            <a:r>
              <a:rPr lang="en-US" dirty="0" smtClean="0">
                <a:hlinkClick r:id="rId3"/>
              </a:rPr>
              <a:t>www.foguest.org</a:t>
            </a:r>
            <a:r>
              <a:rPr lang="en-US" dirty="0" smtClean="0"/>
              <a:t> </a:t>
            </a:r>
          </a:p>
          <a:p>
            <a:pPr>
              <a:buFont typeface="Wingdings" pitchFamily="2" charset="2"/>
              <a:buChar char="§"/>
            </a:pPr>
            <a:r>
              <a:rPr lang="en-US" dirty="0" smtClean="0"/>
              <a:t>Chile ( </a:t>
            </a:r>
            <a:r>
              <a:rPr lang="en-US" dirty="0" err="1" smtClean="0"/>
              <a:t>fanel</a:t>
            </a:r>
            <a:r>
              <a:rPr lang="en-US" dirty="0" smtClean="0"/>
              <a:t> 150  to 750  liters  of  water a  day) with 100 fog collectors = 15, 000 L/ year</a:t>
            </a:r>
          </a:p>
          <a:p>
            <a:endParaRPr lang="en-US" dirty="0"/>
          </a:p>
        </p:txBody>
      </p:sp>
      <p:sp>
        <p:nvSpPr>
          <p:cNvPr id="4" name="Content Placeholder 3"/>
          <p:cNvSpPr>
            <a:spLocks noGrp="1"/>
          </p:cNvSpPr>
          <p:nvPr>
            <p:ph sz="half" idx="2"/>
          </p:nvPr>
        </p:nvSpPr>
        <p:spPr/>
        <p:txBody>
          <a:bodyPr>
            <a:normAutofit fontScale="55000" lnSpcReduction="20000"/>
          </a:bodyPr>
          <a:lstStyle/>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r>
              <a:rPr lang="en-US" sz="1800" dirty="0" smtClean="0"/>
              <a:t> </a:t>
            </a:r>
            <a:r>
              <a:rPr lang="en-US" dirty="0" smtClean="0"/>
              <a:t>Peru ( 2271  liters  of water a day )with 7 fog collectors.</a:t>
            </a:r>
            <a:endParaRPr lang="en-US" dirty="0"/>
          </a:p>
        </p:txBody>
      </p:sp>
      <p:pic>
        <p:nvPicPr>
          <p:cNvPr id="5" name="Picture 4" descr="http://blogs.ei.columbia.edu/wp-content/uploads/2011/03/FogQuest9s.jpg"/>
          <p:cNvPicPr/>
          <p:nvPr/>
        </p:nvPicPr>
        <p:blipFill>
          <a:blip r:embed="rId4" cstate="print"/>
          <a:srcRect/>
          <a:stretch>
            <a:fillRect/>
          </a:stretch>
        </p:blipFill>
        <p:spPr bwMode="auto">
          <a:xfrm>
            <a:off x="539552" y="1628800"/>
            <a:ext cx="3816424" cy="3672408"/>
          </a:xfrm>
          <a:prstGeom prst="rect">
            <a:avLst/>
          </a:prstGeom>
          <a:noFill/>
          <a:ln w="9525">
            <a:noFill/>
            <a:miter lim="800000"/>
            <a:headEnd/>
            <a:tailEnd/>
          </a:ln>
        </p:spPr>
      </p:pic>
      <p:pic>
        <p:nvPicPr>
          <p:cNvPr id="6" name="Picture 5" descr="Photo: Fog catchers"/>
          <p:cNvPicPr/>
          <p:nvPr/>
        </p:nvPicPr>
        <p:blipFill>
          <a:blip r:embed="rId5" cstate="print"/>
          <a:srcRect/>
          <a:stretch>
            <a:fillRect/>
          </a:stretch>
        </p:blipFill>
        <p:spPr bwMode="auto">
          <a:xfrm>
            <a:off x="4716016" y="1628800"/>
            <a:ext cx="4104456" cy="3672408"/>
          </a:xfrm>
          <a:prstGeom prst="rect">
            <a:avLst/>
          </a:prstGeom>
          <a:noFill/>
          <a:ln w="9525">
            <a:noFill/>
            <a:miter lim="800000"/>
            <a:headEnd/>
            <a:tailEnd/>
          </a:ln>
        </p:spPr>
      </p:pic>
    </p:spTree>
    <p:extLst>
      <p:ext uri="{BB962C8B-B14F-4D97-AF65-F5344CB8AC3E}">
        <p14:creationId xmlns:p14="http://schemas.microsoft.com/office/powerpoint/2010/main" val="16492648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Appropriate Technology</a:t>
            </a:r>
            <a:r>
              <a:rPr lang="en-US" dirty="0" smtClean="0"/>
              <a:t/>
            </a:r>
            <a:br>
              <a:rPr lang="en-US" dirty="0" smtClean="0"/>
            </a:b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962400"/>
            <a:ext cx="3052762" cy="170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www.developmentart.com/images/watering_ca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055696"/>
            <a:ext cx="2772663" cy="23427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932695"/>
            <a:ext cx="3500438" cy="2143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51449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9458" name="Picture 2" descr="http://www.developmentart.com/images/drip_irrigatio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81" y="838200"/>
            <a:ext cx="9191625" cy="561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1449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2" name="Picture 2" descr="http://geographyfieldwork.com/riceterrace_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70062"/>
            <a:ext cx="4038600" cy="2791122"/>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http://www.csmonitor.com/var/ezflow_site/storage/images/media/content/2012/0808cawaterforcitiesagriculture2/13401754-1-eng-US/0808CAWaterforCitiesAgriculture_full_6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850325"/>
            <a:ext cx="4021864" cy="2681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7482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Supply</a:t>
            </a:r>
            <a:endParaRPr lang="en-US" dirty="0"/>
          </a:p>
        </p:txBody>
      </p:sp>
      <p:pic>
        <p:nvPicPr>
          <p:cNvPr id="4" name="Picture 3" descr="C:\Users\Eric Harmsen\Semesters\Spring 2013\1TMAG 4035\Irrigation photos\Pictures\Blossoms_and_Canal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618" y="1524000"/>
            <a:ext cx="3276600" cy="2386457"/>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http://www.wcc.nrcs.usda.gov/factpub/fig_1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571" y="4038600"/>
            <a:ext cx="3200400" cy="2406316"/>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https://encrypted-tbn1.gstatic.com/images?q=tbn:ANd9GcR2grX5ECL89_oV47x0sP4QdJU2Yh2ZpL-AzDBZn3bkI1MUKPMzf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3456" y="1981198"/>
            <a:ext cx="2880487" cy="1929257"/>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descr="https://encrypted-tbn0.gstatic.com/images?q=tbn:ANd9GcQ61QunIneZnw6o4cTexO1tFpxrSuNyxq1FMVCKR6JcaHLaWGk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4343400"/>
            <a:ext cx="3160173" cy="2101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6624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66800"/>
            <a:ext cx="7391400" cy="1143000"/>
          </a:xfrm>
        </p:spPr>
        <p:txBody>
          <a:bodyPr>
            <a:normAutofit fontScale="90000"/>
          </a:bodyPr>
          <a:lstStyle/>
          <a:p>
            <a:r>
              <a:rPr lang="en-US" dirty="0" smtClean="0"/>
              <a:t>How much water and money </a:t>
            </a:r>
            <a:br>
              <a:rPr lang="en-US" dirty="0" smtClean="0"/>
            </a:br>
            <a:r>
              <a:rPr lang="en-US" dirty="0" smtClean="0"/>
              <a:t>are we talking about?</a:t>
            </a:r>
            <a:endParaRPr lang="en-US" dirty="0"/>
          </a:p>
        </p:txBody>
      </p:sp>
      <p:pic>
        <p:nvPicPr>
          <p:cNvPr id="4" name="Picture 2" descr="http://www.home-water-works.org/sites/default/files/img/hose-mone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1342" y="4114800"/>
            <a:ext cx="3657600" cy="13115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encrypted-tbn1.gstatic.com/images?q=tbn:ANd9GcSKzZlYgG1BKbYvaNt4KS903H7M6Hn5E8kN4nPzK7o3PWzWUPH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200400"/>
            <a:ext cx="2958503"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604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Groundwater</a:t>
            </a:r>
            <a:endParaRPr lang="en-US" dirty="0"/>
          </a:p>
        </p:txBody>
      </p:sp>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501372"/>
            <a:ext cx="7543800" cy="4204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8" descr="http://i00.i.aliimg.com/photo/v1/110637994/Submersible_Pumpset_Pump_Motor_for_Irrigation_Wat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70" y="609600"/>
            <a:ext cx="2481263" cy="17554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00" y="2365072"/>
            <a:ext cx="832728" cy="369332"/>
          </a:xfrm>
          <a:prstGeom prst="rect">
            <a:avLst/>
          </a:prstGeom>
          <a:noFill/>
        </p:spPr>
        <p:txBody>
          <a:bodyPr wrap="none" rtlCol="0">
            <a:spAutoFit/>
          </a:bodyPr>
          <a:lstStyle/>
          <a:p>
            <a:r>
              <a:rPr lang="en-US" b="1" dirty="0" smtClean="0"/>
              <a:t>Pumps</a:t>
            </a:r>
            <a:endParaRPr lang="en-US" b="1" dirty="0"/>
          </a:p>
        </p:txBody>
      </p:sp>
      <p:pic>
        <p:nvPicPr>
          <p:cNvPr id="41988" name="Picture 4" descr="http://www.nationalpumpcompany.com/images/Products/DeepWell/DeepWellProd.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76" t="2237" r="50000" b="1718"/>
          <a:stretch/>
        </p:blipFill>
        <p:spPr bwMode="auto">
          <a:xfrm>
            <a:off x="65343" y="3505200"/>
            <a:ext cx="1635405" cy="2725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2243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Irrigation Ponds</a:t>
            </a:r>
            <a:endParaRPr lang="en-US" dirty="0"/>
          </a:p>
        </p:txBody>
      </p:sp>
      <p:pic>
        <p:nvPicPr>
          <p:cNvPr id="30722" name="Picture 2" descr="http://upload.wikimedia.org/wikipedia/commons/8/82/Irrigation_Pond_Angmering_-_geograph.org.uk_-_691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95773"/>
            <a:ext cx="2968625" cy="2226469"/>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http://coofweb.deza.admin.ch/pictures/nepal/rural_infra/en_irrigation_po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724187"/>
            <a:ext cx="2974974" cy="2231231"/>
          </a:xfrm>
          <a:prstGeom prst="rect">
            <a:avLst/>
          </a:prstGeom>
          <a:noFill/>
          <a:extLst>
            <a:ext uri="{909E8E84-426E-40DD-AFC4-6F175D3DCCD1}">
              <a14:hiddenFill xmlns:a14="http://schemas.microsoft.com/office/drawing/2010/main">
                <a:solidFill>
                  <a:srgbClr val="FFFFFF"/>
                </a:solidFill>
              </a14:hiddenFill>
            </a:ext>
          </a:extLst>
        </p:spPr>
      </p:pic>
      <p:pic>
        <p:nvPicPr>
          <p:cNvPr id="30726" name="Picture 6" descr="https://encrypted-tbn3.gstatic.com/images?q=tbn:ANd9GcT84bn_XIWhkRBY3w_WlZSxlPw3tJUiyqbEEXPkg6qrKiyRw8R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134173"/>
            <a:ext cx="2977211" cy="1981200"/>
          </a:xfrm>
          <a:prstGeom prst="rect">
            <a:avLst/>
          </a:prstGeom>
          <a:noFill/>
          <a:extLst>
            <a:ext uri="{909E8E84-426E-40DD-AFC4-6F175D3DCCD1}">
              <a14:hiddenFill xmlns:a14="http://schemas.microsoft.com/office/drawing/2010/main">
                <a:solidFill>
                  <a:srgbClr val="FFFFFF"/>
                </a:solidFill>
              </a14:hiddenFill>
            </a:ext>
          </a:extLst>
        </p:spPr>
      </p:pic>
      <p:pic>
        <p:nvPicPr>
          <p:cNvPr id="30728" name="Picture 8" descr="https://encrypted-tbn3.gstatic.com/images?q=tbn:ANd9GcTGT_NqVoa-JK7vud0dYs9eDCs5wSS-3Txayl11QTKC1anCLWW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4153546"/>
            <a:ext cx="2955672" cy="1961827"/>
          </a:xfrm>
          <a:prstGeom prst="rect">
            <a:avLst/>
          </a:prstGeom>
          <a:noFill/>
          <a:extLst>
            <a:ext uri="{909E8E84-426E-40DD-AFC4-6F175D3DCCD1}">
              <a14:hiddenFill xmlns:a14="http://schemas.microsoft.com/office/drawing/2010/main">
                <a:solidFill>
                  <a:srgbClr val="FFFFFF"/>
                </a:solidFill>
              </a14:hiddenFill>
            </a:ext>
          </a:extLst>
        </p:spPr>
      </p:pic>
      <p:pic>
        <p:nvPicPr>
          <p:cNvPr id="30730" name="Picture 10" descr="https://encrypted-tbn0.gstatic.com/images?q=tbn:ANd9GcQZa3zEYvwxyrz5T_Tuzm8saucN4cm03lcvmkxxZvFg0naiMTKrs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2209800"/>
            <a:ext cx="2476500" cy="1615109"/>
          </a:xfrm>
          <a:prstGeom prst="rect">
            <a:avLst/>
          </a:prstGeom>
          <a:noFill/>
          <a:extLst>
            <a:ext uri="{909E8E84-426E-40DD-AFC4-6F175D3DCCD1}">
              <a14:hiddenFill xmlns:a14="http://schemas.microsoft.com/office/drawing/2010/main">
                <a:solidFill>
                  <a:srgbClr val="FFFFFF"/>
                </a:solidFill>
              </a14:hiddenFill>
            </a:ext>
          </a:extLst>
        </p:spPr>
      </p:pic>
      <p:pic>
        <p:nvPicPr>
          <p:cNvPr id="30732" name="Picture 12" descr="https://encrypted-tbn1.gstatic.com/images?q=tbn:ANd9GcSESBtN7B4hdUEB-hW7cHMH1d7RhFzf9-vGz7VGLb1hMGUYgvG8I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87694" y="4391186"/>
            <a:ext cx="2442006" cy="1467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7293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Technologies</a:t>
            </a:r>
            <a:endParaRPr lang="en-US" dirty="0"/>
          </a:p>
        </p:txBody>
      </p:sp>
      <p:pic>
        <p:nvPicPr>
          <p:cNvPr id="21506" name="Picture 2" descr="http://standardtimespress.org/WP/wp-content/uploads/2011/09/1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676400"/>
            <a:ext cx="3276600" cy="24584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www.ewtec.org.et/phase2/image/img_rp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676400"/>
            <a:ext cx="33528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http://external.ak.fbcdn.net/safe_image.php?d=AQAVl343s2i4GzaE&amp;url=http%3A%2F%2Fvthumb.ak.fbcdn.net%2Fhvthumb-ak-prn1%2Fs403x403%2F574068_490088947672675_490088544339382_27673_731_b.jpg&amp;jq=1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156" y="4267199"/>
            <a:ext cx="3254644" cy="2438965"/>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ttp://blogs.cfr.org/development-channel/files/2012/08/Africa-KickStart-Pump-Coleman-Irrigation-Technology-Drough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4267199"/>
            <a:ext cx="3362325" cy="2463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2531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r>
              <a:rPr lang="en-US" dirty="0"/>
              <a:t>How much water should I </a:t>
            </a:r>
            <a:r>
              <a:rPr lang="en-US" dirty="0" smtClean="0"/>
              <a:t>apply?</a:t>
            </a:r>
            <a:br>
              <a:rPr lang="en-US" dirty="0" smtClean="0"/>
            </a:br>
            <a:endParaRPr lang="en-US" dirty="0"/>
          </a:p>
        </p:txBody>
      </p:sp>
      <p:sp>
        <p:nvSpPr>
          <p:cNvPr id="3" name="Content Placeholder 2"/>
          <p:cNvSpPr>
            <a:spLocks noGrp="1"/>
          </p:cNvSpPr>
          <p:nvPr>
            <p:ph idx="1"/>
          </p:nvPr>
        </p:nvSpPr>
        <p:spPr>
          <a:xfrm>
            <a:off x="457200" y="1600200"/>
            <a:ext cx="8458200" cy="4953000"/>
          </a:xfrm>
        </p:spPr>
        <p:txBody>
          <a:bodyPr>
            <a:normAutofit/>
          </a:bodyPr>
          <a:lstStyle/>
          <a:p>
            <a:r>
              <a:rPr lang="en-US" dirty="0" smtClean="0"/>
              <a:t>Evapotranspiration = </a:t>
            </a:r>
            <a:r>
              <a:rPr lang="en-US" b="1" dirty="0" smtClean="0"/>
              <a:t>evaporation</a:t>
            </a:r>
            <a:r>
              <a:rPr lang="en-US" dirty="0" smtClean="0"/>
              <a:t> from soil and wet surfaces + </a:t>
            </a:r>
            <a:r>
              <a:rPr lang="en-US" b="1" dirty="0" smtClean="0"/>
              <a:t>transpiration</a:t>
            </a:r>
            <a:r>
              <a:rPr lang="en-US" dirty="0" smtClean="0"/>
              <a:t> from leaves</a:t>
            </a:r>
          </a:p>
          <a:p>
            <a:endParaRPr lang="en-US" dirty="0"/>
          </a:p>
          <a:p>
            <a:endParaRPr lang="en-US" dirty="0" smtClean="0"/>
          </a:p>
          <a:p>
            <a:endParaRPr lang="en-US" dirty="0"/>
          </a:p>
          <a:p>
            <a:endParaRPr lang="en-US" dirty="0" smtClean="0"/>
          </a:p>
          <a:p>
            <a:endParaRPr lang="en-US" dirty="0" smtClean="0"/>
          </a:p>
          <a:p>
            <a:r>
              <a:rPr lang="en-US" b="1" dirty="0" smtClean="0">
                <a:solidFill>
                  <a:srgbClr val="7EF030"/>
                </a:solidFill>
                <a:effectLst>
                  <a:outerShdw dist="25400" dir="20220000" algn="tl">
                    <a:schemeClr val="tx1">
                      <a:alpha val="99000"/>
                    </a:schemeClr>
                  </a:outerShdw>
                </a:effectLst>
              </a:rPr>
              <a:t>Evapotranspiration = plant water requirement</a:t>
            </a:r>
          </a:p>
        </p:txBody>
      </p:sp>
      <p:pic>
        <p:nvPicPr>
          <p:cNvPr id="430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2667000"/>
            <a:ext cx="4114800" cy="2744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51449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I Care? (reminder)</a:t>
            </a:r>
            <a:endParaRPr lang="en-US" dirty="0"/>
          </a:p>
        </p:txBody>
      </p:sp>
      <p:sp>
        <p:nvSpPr>
          <p:cNvPr id="3" name="Content Placeholder 2"/>
          <p:cNvSpPr>
            <a:spLocks noGrp="1"/>
          </p:cNvSpPr>
          <p:nvPr>
            <p:ph idx="1"/>
          </p:nvPr>
        </p:nvSpPr>
        <p:spPr>
          <a:xfrm>
            <a:off x="457200" y="1600200"/>
            <a:ext cx="3962400" cy="4525963"/>
          </a:xfrm>
        </p:spPr>
        <p:txBody>
          <a:bodyPr>
            <a:normAutofit fontScale="70000" lnSpcReduction="20000"/>
          </a:bodyPr>
          <a:lstStyle/>
          <a:p>
            <a:pPr marL="0" indent="0">
              <a:buNone/>
            </a:pPr>
            <a:r>
              <a:rPr lang="en-US" b="1" dirty="0" smtClean="0"/>
              <a:t>Over application of water </a:t>
            </a:r>
          </a:p>
          <a:p>
            <a:pPr marL="0" indent="0">
              <a:buNone/>
            </a:pPr>
            <a:endParaRPr lang="en-US" dirty="0"/>
          </a:p>
          <a:p>
            <a:r>
              <a:rPr lang="en-US" dirty="0" smtClean="0"/>
              <a:t>Waste of </a:t>
            </a:r>
          </a:p>
          <a:p>
            <a:pPr lvl="1"/>
            <a:r>
              <a:rPr lang="en-US" dirty="0" smtClean="0"/>
              <a:t>Water</a:t>
            </a:r>
          </a:p>
          <a:p>
            <a:pPr lvl="1"/>
            <a:r>
              <a:rPr lang="en-US" dirty="0" smtClean="0"/>
              <a:t>energy</a:t>
            </a:r>
          </a:p>
          <a:p>
            <a:pPr lvl="1"/>
            <a:r>
              <a:rPr lang="en-US" dirty="0" smtClean="0"/>
              <a:t>chemicals </a:t>
            </a:r>
          </a:p>
          <a:p>
            <a:pPr lvl="1"/>
            <a:r>
              <a:rPr lang="en-US" dirty="0" smtClean="0"/>
              <a:t>money, </a:t>
            </a:r>
          </a:p>
          <a:p>
            <a:pPr lvl="1"/>
            <a:r>
              <a:rPr lang="en-US" dirty="0" smtClean="0"/>
              <a:t>may lead to the contamination of ground and surface waters.  </a:t>
            </a:r>
          </a:p>
          <a:p>
            <a:pPr lvl="1"/>
            <a:r>
              <a:rPr lang="en-US" dirty="0" smtClean="0"/>
              <a:t>leaching of fertilizers past the root zone</a:t>
            </a:r>
          </a:p>
          <a:p>
            <a:pPr lvl="1"/>
            <a:r>
              <a:rPr lang="en-US" dirty="0" smtClean="0"/>
              <a:t>water logging</a:t>
            </a:r>
          </a:p>
          <a:p>
            <a:pPr lvl="1"/>
            <a:r>
              <a:rPr lang="en-US" dirty="0" smtClean="0"/>
              <a:t>lower crop yields.   </a:t>
            </a:r>
          </a:p>
        </p:txBody>
      </p:sp>
      <p:sp>
        <p:nvSpPr>
          <p:cNvPr id="4" name="Content Placeholder 2"/>
          <p:cNvSpPr txBox="1">
            <a:spLocks/>
          </p:cNvSpPr>
          <p:nvPr/>
        </p:nvSpPr>
        <p:spPr>
          <a:xfrm>
            <a:off x="5029200" y="1676401"/>
            <a:ext cx="3581400" cy="2514599"/>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smtClean="0"/>
              <a:t>Under-application of water</a:t>
            </a:r>
          </a:p>
          <a:p>
            <a:pPr marL="0" indent="0">
              <a:buNone/>
            </a:pPr>
            <a:endParaRPr lang="en-US" b="1" dirty="0" smtClean="0"/>
          </a:p>
          <a:p>
            <a:r>
              <a:rPr lang="en-US" dirty="0" smtClean="0"/>
              <a:t>Lead to </a:t>
            </a:r>
          </a:p>
          <a:p>
            <a:pPr lvl="1"/>
            <a:r>
              <a:rPr lang="en-US" dirty="0" smtClean="0"/>
              <a:t>Crop water stress </a:t>
            </a:r>
          </a:p>
          <a:p>
            <a:pPr lvl="1"/>
            <a:r>
              <a:rPr lang="en-US" dirty="0" smtClean="0"/>
              <a:t>reduced crop yields </a:t>
            </a:r>
          </a:p>
          <a:p>
            <a:pPr lvl="1"/>
            <a:r>
              <a:rPr lang="en-US" dirty="0" smtClean="0"/>
              <a:t>loss of revenue to the grower</a:t>
            </a:r>
            <a:endParaRPr lang="en-US" dirty="0"/>
          </a:p>
        </p:txBody>
      </p:sp>
      <p:pic>
        <p:nvPicPr>
          <p:cNvPr id="5" name="Picture 2" descr="http://www.home-water-works.org/sites/default/files/img/hose-mone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5867400"/>
            <a:ext cx="2438400" cy="874349"/>
          </a:xfrm>
          <a:prstGeom prst="rect">
            <a:avLst/>
          </a:prstGeom>
          <a:noFill/>
          <a:extLst>
            <a:ext uri="{909E8E84-426E-40DD-AFC4-6F175D3DCCD1}">
              <a14:hiddenFill xmlns:a14="http://schemas.microsoft.com/office/drawing/2010/main">
                <a:solidFill>
                  <a:srgbClr val="FFFFFF"/>
                </a:solidFill>
              </a14:hiddenFill>
            </a:ext>
          </a:extLst>
        </p:spPr>
      </p:pic>
      <p:pic>
        <p:nvPicPr>
          <p:cNvPr id="46082" name="Picture 2" descr="http://photoblog.statesman.com/wp-content/uploads/2011/08/drought-0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42917" y="4038600"/>
            <a:ext cx="3153966" cy="2057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615258" y="6172200"/>
            <a:ext cx="4409284" cy="369332"/>
          </a:xfrm>
          <a:prstGeom prst="rect">
            <a:avLst/>
          </a:prstGeom>
          <a:noFill/>
        </p:spPr>
        <p:txBody>
          <a:bodyPr wrap="none" rtlCol="0">
            <a:spAutoFit/>
          </a:bodyPr>
          <a:lstStyle/>
          <a:p>
            <a:r>
              <a:rPr lang="en-US" dirty="0" smtClean="0"/>
              <a:t>“I wish I would have applied more irrigation.”</a:t>
            </a:r>
            <a:endParaRPr lang="en-US" dirty="0"/>
          </a:p>
        </p:txBody>
      </p:sp>
    </p:spTree>
    <p:extLst>
      <p:ext uri="{BB962C8B-B14F-4D97-AF65-F5344CB8AC3E}">
        <p14:creationId xmlns:p14="http://schemas.microsoft.com/office/powerpoint/2010/main" val="1345640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Intro to </a:t>
            </a:r>
            <a:r>
              <a:rPr lang="en-US" dirty="0" err="1"/>
              <a:t>Agroclimatology</a:t>
            </a:r>
            <a:r>
              <a:rPr lang="en-US" dirty="0" smtClean="0"/>
              <a:t/>
            </a:r>
            <a:br>
              <a:rPr lang="en-US" dirty="0" smtClean="0"/>
            </a:br>
            <a:endParaRPr lang="en-US" dirty="0"/>
          </a:p>
        </p:txBody>
      </p:sp>
      <p:sp>
        <p:nvSpPr>
          <p:cNvPr id="3" name="Content Placeholder 2"/>
          <p:cNvSpPr>
            <a:spLocks noGrp="1"/>
          </p:cNvSpPr>
          <p:nvPr>
            <p:ph idx="1"/>
          </p:nvPr>
        </p:nvSpPr>
        <p:spPr>
          <a:xfrm>
            <a:off x="457200" y="1600200"/>
            <a:ext cx="5562600" cy="4525963"/>
          </a:xfrm>
        </p:spPr>
        <p:txBody>
          <a:bodyPr>
            <a:normAutofit fontScale="92500" lnSpcReduction="20000"/>
          </a:bodyPr>
          <a:lstStyle/>
          <a:p>
            <a:r>
              <a:rPr lang="en-US" dirty="0" smtClean="0"/>
              <a:t>Definition of climate, weather meteorology</a:t>
            </a:r>
          </a:p>
          <a:p>
            <a:r>
              <a:rPr lang="en-US" dirty="0" smtClean="0"/>
              <a:t>Weather parameters</a:t>
            </a:r>
          </a:p>
          <a:p>
            <a:pPr lvl="1"/>
            <a:r>
              <a:rPr lang="en-US" dirty="0" smtClean="0"/>
              <a:t>Temperature</a:t>
            </a:r>
          </a:p>
          <a:p>
            <a:pPr lvl="1"/>
            <a:r>
              <a:rPr lang="en-US" dirty="0" smtClean="0"/>
              <a:t>Humidity</a:t>
            </a:r>
          </a:p>
          <a:p>
            <a:pPr lvl="1"/>
            <a:r>
              <a:rPr lang="en-US" dirty="0" smtClean="0"/>
              <a:t>Wind speed and direction</a:t>
            </a:r>
          </a:p>
          <a:p>
            <a:pPr lvl="1"/>
            <a:r>
              <a:rPr lang="en-US" dirty="0" smtClean="0"/>
              <a:t>Solar radiation</a:t>
            </a:r>
          </a:p>
          <a:p>
            <a:pPr lvl="1"/>
            <a:r>
              <a:rPr lang="en-US" dirty="0" smtClean="0"/>
              <a:t>Optional parameters that can be measured by weather stations</a:t>
            </a:r>
          </a:p>
          <a:p>
            <a:pPr lvl="2"/>
            <a:r>
              <a:rPr lang="en-US" dirty="0" smtClean="0"/>
              <a:t>Soil moisture, leaf wetness, net radiation, soil heat flux</a:t>
            </a:r>
          </a:p>
          <a:p>
            <a:pPr lvl="2"/>
            <a:endParaRPr lang="en-US" dirty="0"/>
          </a:p>
        </p:txBody>
      </p:sp>
      <p:pic>
        <p:nvPicPr>
          <p:cNvPr id="13314" name="Picture 2" descr="C:\Users\Eric Harmsen\Semesters\Spring 2013\1TMAG 4035\Irrigation photos\Pictures\weath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905000"/>
            <a:ext cx="1676400" cy="3075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1449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Weather Station Sensors</a:t>
            </a:r>
            <a:endParaRPr lang="en-US" dirty="0"/>
          </a:p>
        </p:txBody>
      </p:sp>
      <p:pic>
        <p:nvPicPr>
          <p:cNvPr id="23555" name="Picture 3" descr="cm10-w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23953"/>
            <a:ext cx="13716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ut930_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117975"/>
            <a:ext cx="15811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1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1609402"/>
            <a:ext cx="20288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descr="cs5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2544036"/>
            <a:ext cx="10572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7" descr="CS105 Barometric Pressure Sens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8950" y="1295400"/>
            <a:ext cx="16764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8" descr="cm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00990" y="4800600"/>
            <a:ext cx="1333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9" descr="014 anemomet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81600" y="4376737"/>
            <a:ext cx="14287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10" descr="te52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81800" y="4808350"/>
            <a:ext cx="13335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11" descr="li190sb"/>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97071" y="6019800"/>
            <a:ext cx="19050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4" name="Picture 12" descr="034b wind se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19600" y="1887698"/>
            <a:ext cx="2543175"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13" descr="cs616-v"/>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29600" y="3505200"/>
            <a:ext cx="7239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88788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Eric Harmsen\Semesters\Spring 2013\1TMAG 4035\Irrigation photos\Pictures\P711005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0" y="561974"/>
            <a:ext cx="1752601" cy="2336801"/>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Eric Harmsen\Semesters\Spring 2013\1TMAG 4035\Irrigation photos\Pictures\P71100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944" y="555625"/>
            <a:ext cx="3124200" cy="234315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Users\Eric Harmsen\Semesters\Spring 2013\1TMAG 4035\Irrigation photos\Pictures\P711006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564270"/>
            <a:ext cx="3101145" cy="2325859"/>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C:\Users\Eric Harmsen\Semesters\Spring 2013\1TMAG 4035\Irrigation photos\Pictures\P711005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657600"/>
            <a:ext cx="3141663" cy="2356247"/>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C:\Users\Eric Harmsen\Semesters\Spring 2013\1TMAG 4035\Irrigation photos\Pictures\PIC0004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76800" y="3657600"/>
            <a:ext cx="32512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9529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Many weather stations will </a:t>
            </a:r>
            <a:r>
              <a:rPr lang="en-US" dirty="0" err="1" smtClean="0"/>
              <a:t>calcuate</a:t>
            </a:r>
            <a:r>
              <a:rPr lang="en-US" dirty="0" smtClean="0"/>
              <a:t> the daily Evapotranspiration</a:t>
            </a:r>
            <a:endParaRPr lang="en-US" dirty="0"/>
          </a:p>
        </p:txBody>
      </p:sp>
      <p:pic>
        <p:nvPicPr>
          <p:cNvPr id="47106" name="Picture 2" descr="WatchDog 2900ET Weather Station"/>
          <p:cNvPicPr>
            <a:picLocks noChangeAspect="1" noChangeArrowheads="1"/>
          </p:cNvPicPr>
          <p:nvPr/>
        </p:nvPicPr>
        <p:blipFill rotWithShape="1">
          <a:blip r:embed="rId3">
            <a:extLst>
              <a:ext uri="{28A0092B-C50C-407E-A947-70E740481C1C}">
                <a14:useLocalDpi xmlns:a14="http://schemas.microsoft.com/office/drawing/2010/main" val="0"/>
              </a:ext>
            </a:extLst>
          </a:blip>
          <a:srcRect l="20932" r="20903"/>
          <a:stretch/>
        </p:blipFill>
        <p:spPr bwMode="auto">
          <a:xfrm>
            <a:off x="1759308" y="2286000"/>
            <a:ext cx="3498491" cy="4503106"/>
          </a:xfrm>
          <a:prstGeom prst="rect">
            <a:avLst/>
          </a:prstGeom>
          <a:noFill/>
          <a:extLst>
            <a:ext uri="{909E8E84-426E-40DD-AFC4-6F175D3DCCD1}">
              <a14:hiddenFill xmlns:a14="http://schemas.microsoft.com/office/drawing/2010/main">
                <a:solidFill>
                  <a:srgbClr val="FFFFFF"/>
                </a:solidFill>
              </a14:hiddenFill>
            </a:ext>
          </a:extLst>
        </p:spPr>
      </p:pic>
      <p:pic>
        <p:nvPicPr>
          <p:cNvPr id="47108" name="Picture 4" descr="WatchDog 2900ET Weather St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8403" y="1828800"/>
            <a:ext cx="2020380" cy="1512603"/>
          </a:xfrm>
          <a:prstGeom prst="rect">
            <a:avLst/>
          </a:prstGeom>
          <a:noFill/>
          <a:extLst>
            <a:ext uri="{909E8E84-426E-40DD-AFC4-6F175D3DCCD1}">
              <a14:hiddenFill xmlns:a14="http://schemas.microsoft.com/office/drawing/2010/main">
                <a:solidFill>
                  <a:srgbClr val="FFFFFF"/>
                </a:solidFill>
              </a14:hiddenFill>
            </a:ext>
          </a:extLst>
        </p:spPr>
      </p:pic>
      <p:pic>
        <p:nvPicPr>
          <p:cNvPr id="47110" name="Picture 6" descr="WatchDog 2900ET Weather Station"/>
          <p:cNvPicPr>
            <a:picLocks noChangeAspect="1" noChangeArrowheads="1"/>
          </p:cNvPicPr>
          <p:nvPr/>
        </p:nvPicPr>
        <p:blipFill rotWithShape="1">
          <a:blip r:embed="rId5">
            <a:extLst>
              <a:ext uri="{28A0092B-C50C-407E-A947-70E740481C1C}">
                <a14:useLocalDpi xmlns:a14="http://schemas.microsoft.com/office/drawing/2010/main" val="0"/>
              </a:ext>
            </a:extLst>
          </a:blip>
          <a:srcRect r="30040"/>
          <a:stretch/>
        </p:blipFill>
        <p:spPr bwMode="auto">
          <a:xfrm>
            <a:off x="-1600199" y="3262872"/>
            <a:ext cx="3359508" cy="3595127"/>
          </a:xfrm>
          <a:prstGeom prst="rect">
            <a:avLst/>
          </a:prstGeom>
          <a:noFill/>
          <a:extLst>
            <a:ext uri="{909E8E84-426E-40DD-AFC4-6F175D3DCCD1}">
              <a14:hiddenFill xmlns:a14="http://schemas.microsoft.com/office/drawing/2010/main">
                <a:solidFill>
                  <a:srgbClr val="FFFFFF"/>
                </a:solidFill>
              </a14:hiddenFill>
            </a:ext>
          </a:extLst>
        </p:spPr>
      </p:pic>
      <p:pic>
        <p:nvPicPr>
          <p:cNvPr id="47112" name="Picture 8" descr="WatchDog 2900ET Weather St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1810407"/>
            <a:ext cx="2536825" cy="1899251"/>
          </a:xfrm>
          <a:prstGeom prst="rect">
            <a:avLst/>
          </a:prstGeom>
          <a:noFill/>
          <a:extLst>
            <a:ext uri="{909E8E84-426E-40DD-AFC4-6F175D3DCCD1}">
              <a14:hiddenFill xmlns:a14="http://schemas.microsoft.com/office/drawing/2010/main">
                <a:solidFill>
                  <a:srgbClr val="FFFFFF"/>
                </a:solidFill>
              </a14:hiddenFill>
            </a:ext>
          </a:extLst>
        </p:spPr>
      </p:pic>
      <p:pic>
        <p:nvPicPr>
          <p:cNvPr id="47114" name="Picture 10" descr="WatchDog 2900ET Weather Stat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71015" y="3733800"/>
            <a:ext cx="4172986"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7471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Natural Resource Conservation Service</a:t>
            </a:r>
            <a:br>
              <a:rPr lang="en-US" dirty="0" smtClean="0"/>
            </a:br>
            <a:r>
              <a:rPr lang="en-US" dirty="0" smtClean="0"/>
              <a:t>SCAN Stations</a:t>
            </a:r>
            <a:endParaRPr lang="en-US" dirty="0"/>
          </a:p>
        </p:txBody>
      </p:sp>
      <p:pic>
        <p:nvPicPr>
          <p:cNvPr id="44035" name="Picture 3" descr="Photograph of the Combate SCAN S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4778644"/>
            <a:ext cx="2286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637654"/>
            <a:ext cx="5105400" cy="2560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066800" y="4127104"/>
            <a:ext cx="6553200" cy="369332"/>
          </a:xfrm>
          <a:prstGeom prst="rect">
            <a:avLst/>
          </a:prstGeom>
        </p:spPr>
        <p:txBody>
          <a:bodyPr wrap="square">
            <a:spAutoFit/>
          </a:bodyPr>
          <a:lstStyle/>
          <a:p>
            <a:r>
              <a:rPr lang="en-US" dirty="0" smtClean="0"/>
              <a:t>http://www.wcc.nrcs.usda.gov/scan/Puerto_Rico/puerto_rico.html</a:t>
            </a:r>
            <a:endParaRPr lang="en-US" dirty="0"/>
          </a:p>
        </p:txBody>
      </p:sp>
    </p:spTree>
    <p:extLst>
      <p:ext uri="{BB962C8B-B14F-4D97-AF65-F5344CB8AC3E}">
        <p14:creationId xmlns:p14="http://schemas.microsoft.com/office/powerpoint/2010/main" val="7033862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381000" y="304800"/>
            <a:ext cx="8458200" cy="1143000"/>
          </a:xfrm>
        </p:spPr>
        <p:txBody>
          <a:bodyPr>
            <a:normAutofit fontScale="90000"/>
          </a:bodyPr>
          <a:lstStyle/>
          <a:p>
            <a:r>
              <a:rPr lang="en-US" smtClean="0"/>
              <a:t>The Cost of Over-Applying Irrigation Water</a:t>
            </a:r>
          </a:p>
        </p:txBody>
      </p:sp>
      <p:sp>
        <p:nvSpPr>
          <p:cNvPr id="110595" name="Rectangle 3"/>
          <p:cNvSpPr>
            <a:spLocks noGrp="1" noChangeArrowheads="1"/>
          </p:cNvSpPr>
          <p:nvPr>
            <p:ph type="body" sz="half" idx="1"/>
          </p:nvPr>
        </p:nvSpPr>
        <p:spPr>
          <a:xfrm>
            <a:off x="609600" y="1447800"/>
            <a:ext cx="8229600" cy="5181600"/>
          </a:xfrm>
        </p:spPr>
        <p:txBody>
          <a:bodyPr>
            <a:normAutofit lnSpcReduction="10000"/>
          </a:bodyPr>
          <a:lstStyle/>
          <a:p>
            <a:pPr>
              <a:defRPr/>
            </a:pPr>
            <a:r>
              <a:rPr lang="en-US" dirty="0" smtClean="0"/>
              <a:t>Assume the following:</a:t>
            </a:r>
          </a:p>
          <a:p>
            <a:pPr lvl="2">
              <a:buFont typeface="Wingdings" pitchFamily="2" charset="2"/>
              <a:buChar char="n"/>
              <a:defRPr/>
            </a:pPr>
            <a:r>
              <a:rPr lang="en-US" dirty="0" smtClean="0"/>
              <a:t> Small 10-acre farm grows pumpkin</a:t>
            </a:r>
          </a:p>
          <a:p>
            <a:pPr lvl="2">
              <a:buFont typeface="Wingdings" pitchFamily="2" charset="2"/>
              <a:buChar char="n"/>
              <a:defRPr/>
            </a:pPr>
            <a:r>
              <a:rPr lang="en-US" dirty="0" smtClean="0"/>
              <a:t> Estimated </a:t>
            </a:r>
            <a:r>
              <a:rPr lang="en-US" b="1" dirty="0" smtClean="0"/>
              <a:t>consumptive use (CU) </a:t>
            </a:r>
            <a:r>
              <a:rPr lang="en-US" dirty="0" smtClean="0"/>
              <a:t>for season = 500 mm</a:t>
            </a:r>
          </a:p>
          <a:p>
            <a:pPr lvl="2">
              <a:buFont typeface="Wingdings" pitchFamily="2" charset="2"/>
              <a:buChar char="n"/>
              <a:defRPr/>
            </a:pPr>
            <a:r>
              <a:rPr lang="en-US" dirty="0" smtClean="0"/>
              <a:t> Actual potential CU for season = 400 mm</a:t>
            </a:r>
          </a:p>
          <a:p>
            <a:pPr lvl="2">
              <a:buFont typeface="Wingdings" pitchFamily="2" charset="2"/>
              <a:buChar char="n"/>
              <a:defRPr/>
            </a:pPr>
            <a:r>
              <a:rPr lang="en-US" dirty="0" smtClean="0"/>
              <a:t> Overall cost of water = $30/acre-</a:t>
            </a:r>
            <a:r>
              <a:rPr lang="en-US" dirty="0" err="1" smtClean="0"/>
              <a:t>ft</a:t>
            </a:r>
            <a:r>
              <a:rPr lang="en-US" dirty="0" smtClean="0"/>
              <a:t>   (considering only:  cost of water and electricity) </a:t>
            </a:r>
          </a:p>
          <a:p>
            <a:pPr lvl="2">
              <a:buFont typeface="Wingdings" pitchFamily="2" charset="2"/>
              <a:buChar char="n"/>
              <a:defRPr/>
            </a:pPr>
            <a:r>
              <a:rPr lang="en-US" dirty="0" smtClean="0"/>
              <a:t> Assume the normalized yield vs. CU curve in the next slide is applicable.</a:t>
            </a:r>
          </a:p>
          <a:p>
            <a:pPr lvl="2">
              <a:buFont typeface="Wingdings" pitchFamily="2" charset="2"/>
              <a:buChar char="n"/>
              <a:defRPr/>
            </a:pPr>
            <a:r>
              <a:rPr lang="en-US" dirty="0" smtClean="0"/>
              <a:t> Value of a typical </a:t>
            </a:r>
            <a:r>
              <a:rPr lang="en-US" dirty="0" err="1" smtClean="0"/>
              <a:t>Calibaza</a:t>
            </a:r>
            <a:r>
              <a:rPr lang="en-US" dirty="0" smtClean="0"/>
              <a:t> crop                                      (net income)* = $1,243/acre.</a:t>
            </a:r>
          </a:p>
          <a:p>
            <a:pPr marL="914400" lvl="2" indent="0">
              <a:buFont typeface="Arial" charset="0"/>
              <a:buNone/>
              <a:defRPr/>
            </a:pPr>
            <a:endParaRPr lang="en-US" sz="900" dirty="0" smtClean="0"/>
          </a:p>
          <a:p>
            <a:pPr marL="914400" lvl="2" indent="0">
              <a:buFont typeface="Arial" charset="0"/>
              <a:buNone/>
              <a:defRPr/>
            </a:pPr>
            <a:r>
              <a:rPr lang="en-US" dirty="0"/>
              <a:t>*</a:t>
            </a:r>
            <a:r>
              <a:rPr lang="en-US" i="1" dirty="0" err="1" smtClean="0"/>
              <a:t>Conjunto</a:t>
            </a:r>
            <a:r>
              <a:rPr lang="en-US" i="1" dirty="0" smtClean="0"/>
              <a:t> </a:t>
            </a:r>
            <a:r>
              <a:rPr lang="en-US" i="1" dirty="0" err="1" smtClean="0"/>
              <a:t>Tecnol</a:t>
            </a:r>
            <a:r>
              <a:rPr lang="en-US" i="1" dirty="0" err="1" smtClean="0">
                <a:latin typeface="Times New Roman"/>
                <a:cs typeface="Times New Roman"/>
              </a:rPr>
              <a:t>ógico</a:t>
            </a:r>
            <a:r>
              <a:rPr lang="en-US" i="1" dirty="0" smtClean="0">
                <a:latin typeface="Times New Roman"/>
                <a:cs typeface="Times New Roman"/>
              </a:rPr>
              <a:t> </a:t>
            </a:r>
            <a:r>
              <a:rPr lang="en-US" i="1" dirty="0" err="1" smtClean="0">
                <a:latin typeface="Times New Roman"/>
                <a:cs typeface="Times New Roman"/>
              </a:rPr>
              <a:t>para</a:t>
            </a:r>
            <a:r>
              <a:rPr lang="en-US" i="1" dirty="0" smtClean="0">
                <a:latin typeface="Times New Roman"/>
                <a:cs typeface="Times New Roman"/>
              </a:rPr>
              <a:t> la </a:t>
            </a:r>
            <a:r>
              <a:rPr lang="en-US" i="1" dirty="0" err="1" smtClean="0">
                <a:latin typeface="Times New Roman"/>
                <a:cs typeface="Times New Roman"/>
              </a:rPr>
              <a:t>producción</a:t>
            </a:r>
            <a:r>
              <a:rPr lang="en-US" i="1" dirty="0" smtClean="0">
                <a:latin typeface="Times New Roman"/>
                <a:cs typeface="Times New Roman"/>
              </a:rPr>
              <a:t> de </a:t>
            </a:r>
            <a:r>
              <a:rPr lang="en-US" i="1" dirty="0" err="1" smtClean="0">
                <a:latin typeface="Times New Roman"/>
                <a:cs typeface="Times New Roman"/>
              </a:rPr>
              <a:t>Calabaza</a:t>
            </a:r>
            <a:r>
              <a:rPr lang="en-US" i="1" dirty="0" smtClean="0">
                <a:latin typeface="Times New Roman"/>
                <a:cs typeface="Times New Roman"/>
              </a:rPr>
              <a:t>, UPR </a:t>
            </a:r>
            <a:r>
              <a:rPr lang="en-US" i="1" dirty="0" err="1" smtClean="0">
                <a:latin typeface="Times New Roman"/>
                <a:cs typeface="Times New Roman"/>
              </a:rPr>
              <a:t>Experment</a:t>
            </a:r>
            <a:r>
              <a:rPr lang="en-US" i="1" dirty="0" smtClean="0">
                <a:latin typeface="Times New Roman"/>
                <a:cs typeface="Times New Roman"/>
              </a:rPr>
              <a:t> Station, Publication 155, revised 2012</a:t>
            </a:r>
            <a:endParaRPr lang="en-US" dirty="0" smtClean="0"/>
          </a:p>
          <a:p>
            <a:pPr>
              <a:buFont typeface="Wingdings" pitchFamily="2" charset="2"/>
              <a:buChar char="n"/>
              <a:defRPr/>
            </a:pPr>
            <a:endParaRPr lang="en-US" sz="2800" dirty="0" smtClean="0"/>
          </a:p>
          <a:p>
            <a:pPr>
              <a:buFont typeface="Wingdings" pitchFamily="2" charset="2"/>
              <a:buChar char="n"/>
              <a:defRPr/>
            </a:pPr>
            <a:endParaRPr lang="en-US" sz="2800" dirty="0" smtClean="0"/>
          </a:p>
        </p:txBody>
      </p:sp>
    </p:spTree>
    <p:extLst>
      <p:ext uri="{BB962C8B-B14F-4D97-AF65-F5344CB8AC3E}">
        <p14:creationId xmlns:p14="http://schemas.microsoft.com/office/powerpoint/2010/main" val="2506863926"/>
      </p:ext>
    </p:extLst>
  </p:cSld>
  <p:clrMapOvr>
    <a:masterClrMapping/>
  </p:clrMapOvr>
  <p:transition spd="med">
    <p:rand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National Weather Service – San Juan</a:t>
            </a:r>
            <a:br>
              <a:rPr lang="en-US" dirty="0" smtClean="0"/>
            </a:br>
            <a:r>
              <a:rPr lang="en-US" sz="2700" dirty="0" smtClean="0"/>
              <a:t>http://www.srh.noaa.gov/sju/</a:t>
            </a:r>
            <a:endParaRPr lang="en-US" sz="2700" dirty="0"/>
          </a:p>
        </p:txBody>
      </p:sp>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143000"/>
            <a:ext cx="4114800" cy="3780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59" name="Picture 3" descr="prvi_historic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75" y="5257800"/>
            <a:ext cx="4667250" cy="127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descr="cli3020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5029200"/>
            <a:ext cx="2830896"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60079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Soils</a:t>
            </a:r>
            <a:endParaRPr lang="en-US" dirty="0"/>
          </a:p>
        </p:txBody>
      </p:sp>
      <p:pic>
        <p:nvPicPr>
          <p:cNvPr id="4" name="Picture 2" descr="C:\Users\Eric Harmsen\Semesters\SPRING 2012\1TMAG 4035 SPRING 2012\photos\IMG_074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2209800"/>
            <a:ext cx="2495550" cy="3327400"/>
          </a:xfrm>
          <a:prstGeom prst="rect">
            <a:avLst/>
          </a:prstGeom>
          <a:noFill/>
          <a:extLst>
            <a:ext uri="{909E8E84-426E-40DD-AFC4-6F175D3DCCD1}">
              <a14:hiddenFill xmlns:a14="http://schemas.microsoft.com/office/drawing/2010/main">
                <a:solidFill>
                  <a:srgbClr val="FFFFFF"/>
                </a:solidFill>
              </a14:hiddenFill>
            </a:ext>
          </a:extLst>
        </p:spPr>
      </p:pic>
      <p:pic>
        <p:nvPicPr>
          <p:cNvPr id="17409" name="Picture 1" descr="C:\Users\Eric Harmsen\Semesters\Fall 2011\1TMAG 4019 Fall 2011\Pictures\DSC0018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6267" y="2286000"/>
            <a:ext cx="4334933" cy="3251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21374" y="1804283"/>
            <a:ext cx="634148" cy="369332"/>
          </a:xfrm>
          <a:prstGeom prst="rect">
            <a:avLst/>
          </a:prstGeom>
          <a:noFill/>
        </p:spPr>
        <p:txBody>
          <a:bodyPr wrap="none" rtlCol="0">
            <a:spAutoFit/>
          </a:bodyPr>
          <a:lstStyle/>
          <a:p>
            <a:r>
              <a:rPr lang="en-US" b="1" dirty="0" smtClean="0"/>
              <a:t>Clay</a:t>
            </a:r>
            <a:r>
              <a:rPr lang="en-US" dirty="0" smtClean="0"/>
              <a:t> </a:t>
            </a:r>
            <a:endParaRPr lang="en-US" dirty="0"/>
          </a:p>
        </p:txBody>
      </p:sp>
      <p:sp>
        <p:nvSpPr>
          <p:cNvPr id="7" name="TextBox 6"/>
          <p:cNvSpPr txBox="1"/>
          <p:nvPr/>
        </p:nvSpPr>
        <p:spPr>
          <a:xfrm>
            <a:off x="5804205" y="1915398"/>
            <a:ext cx="654346" cy="369332"/>
          </a:xfrm>
          <a:prstGeom prst="rect">
            <a:avLst/>
          </a:prstGeom>
          <a:noFill/>
        </p:spPr>
        <p:txBody>
          <a:bodyPr wrap="none" rtlCol="0">
            <a:spAutoFit/>
          </a:bodyPr>
          <a:lstStyle/>
          <a:p>
            <a:r>
              <a:rPr lang="en-US" b="1" dirty="0" smtClean="0"/>
              <a:t>Sand</a:t>
            </a:r>
            <a:endParaRPr lang="en-US" b="1" dirty="0"/>
          </a:p>
        </p:txBody>
      </p:sp>
      <p:sp>
        <p:nvSpPr>
          <p:cNvPr id="8" name="TextBox 7"/>
          <p:cNvSpPr txBox="1"/>
          <p:nvPr/>
        </p:nvSpPr>
        <p:spPr>
          <a:xfrm>
            <a:off x="510204" y="5791200"/>
            <a:ext cx="2869888" cy="369332"/>
          </a:xfrm>
          <a:prstGeom prst="rect">
            <a:avLst/>
          </a:prstGeom>
          <a:noFill/>
        </p:spPr>
        <p:txBody>
          <a:bodyPr wrap="none" rtlCol="0">
            <a:spAutoFit/>
          </a:bodyPr>
          <a:lstStyle/>
          <a:p>
            <a:r>
              <a:rPr lang="en-US" dirty="0" smtClean="0"/>
              <a:t>High Water Holding Capacity</a:t>
            </a:r>
            <a:endParaRPr lang="en-US" dirty="0"/>
          </a:p>
        </p:txBody>
      </p:sp>
      <p:sp>
        <p:nvSpPr>
          <p:cNvPr id="9" name="TextBox 8"/>
          <p:cNvSpPr txBox="1"/>
          <p:nvPr/>
        </p:nvSpPr>
        <p:spPr>
          <a:xfrm>
            <a:off x="4713714" y="5758934"/>
            <a:ext cx="2825710" cy="369332"/>
          </a:xfrm>
          <a:prstGeom prst="rect">
            <a:avLst/>
          </a:prstGeom>
          <a:noFill/>
        </p:spPr>
        <p:txBody>
          <a:bodyPr wrap="none" rtlCol="0">
            <a:spAutoFit/>
          </a:bodyPr>
          <a:lstStyle/>
          <a:p>
            <a:r>
              <a:rPr lang="en-US" dirty="0" smtClean="0"/>
              <a:t>Low Water Holding Capacity</a:t>
            </a:r>
            <a:endParaRPr lang="en-US" dirty="0"/>
          </a:p>
        </p:txBody>
      </p:sp>
    </p:spTree>
    <p:extLst>
      <p:ext uri="{BB962C8B-B14F-4D97-AF65-F5344CB8AC3E}">
        <p14:creationId xmlns:p14="http://schemas.microsoft.com/office/powerpoint/2010/main" val="35439114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Autofit/>
          </a:bodyPr>
          <a:lstStyle/>
          <a:p>
            <a:r>
              <a:rPr lang="en-US" sz="3200" b="1" dirty="0" smtClean="0"/>
              <a:t>So how can I determine the crop water requirement and then apply the correct amount of irrigation?</a:t>
            </a:r>
            <a:r>
              <a:rPr lang="en-US" sz="3200" b="1" dirty="0"/>
              <a:t> </a:t>
            </a:r>
            <a:r>
              <a:rPr lang="en-US" sz="3200" b="1" dirty="0" smtClean="0"/>
              <a:t/>
            </a:r>
            <a:br>
              <a:rPr lang="en-US" sz="3200" b="1" dirty="0" smtClean="0"/>
            </a:br>
            <a:endParaRPr lang="en-US" sz="3200" b="1" dirty="0"/>
          </a:p>
        </p:txBody>
      </p:sp>
      <p:sp>
        <p:nvSpPr>
          <p:cNvPr id="3" name="Content Placeholder 2"/>
          <p:cNvSpPr>
            <a:spLocks noGrp="1"/>
          </p:cNvSpPr>
          <p:nvPr>
            <p:ph idx="1"/>
          </p:nvPr>
        </p:nvSpPr>
        <p:spPr/>
        <p:txBody>
          <a:bodyPr>
            <a:normAutofit fontScale="85000" lnSpcReduction="20000"/>
          </a:bodyPr>
          <a:lstStyle/>
          <a:p>
            <a:r>
              <a:rPr lang="en-US" dirty="0" smtClean="0"/>
              <a:t>Here is a web-based method that can be used anywhere within Puerto Rico</a:t>
            </a:r>
          </a:p>
          <a:p>
            <a:r>
              <a:rPr lang="en-US" dirty="0" smtClean="0"/>
              <a:t>The method will be introduced by way of an example</a:t>
            </a:r>
          </a:p>
          <a:p>
            <a:endParaRPr lang="en-US" dirty="0"/>
          </a:p>
          <a:p>
            <a:r>
              <a:rPr lang="en-US" dirty="0" smtClean="0"/>
              <a:t>Detailed Example :  Determine the irrigation requirement for the 5 day period, February 15-19, 2012, for a tomato crop in Juana Diaz, Puerto Rico.  </a:t>
            </a:r>
            <a:r>
              <a:rPr lang="en-US" b="1" dirty="0" smtClean="0"/>
              <a:t>Table 1 </a:t>
            </a:r>
            <a:r>
              <a:rPr lang="en-US" dirty="0" smtClean="0"/>
              <a:t>summarizes the information used in the example problem. </a:t>
            </a:r>
            <a:r>
              <a:rPr lang="en-US" b="1" dirty="0" smtClean="0"/>
              <a:t>Table 2 </a:t>
            </a:r>
            <a:r>
              <a:rPr lang="en-US" dirty="0" smtClean="0"/>
              <a:t>provides the important web addresses necessary for obtaining data for use in the example problem. </a:t>
            </a:r>
            <a:r>
              <a:rPr lang="en-US" b="1" dirty="0" smtClean="0"/>
              <a:t>Table 3</a:t>
            </a:r>
            <a:r>
              <a:rPr lang="en-US" dirty="0" smtClean="0"/>
              <a:t> shows the crop growth stage and crop coefficient (</a:t>
            </a:r>
            <a:r>
              <a:rPr lang="en-US" dirty="0" err="1" smtClean="0"/>
              <a:t>K</a:t>
            </a:r>
            <a:r>
              <a:rPr lang="en-US" baseline="-25000" dirty="0" err="1" smtClean="0"/>
              <a:t>c</a:t>
            </a:r>
            <a:r>
              <a:rPr lang="en-US" dirty="0" smtClean="0"/>
              <a:t>) data for the example problem.</a:t>
            </a:r>
            <a:endParaRPr lang="en-US" sz="3600" dirty="0" smtClean="0"/>
          </a:p>
          <a:p>
            <a:endParaRPr lang="en-US" dirty="0"/>
          </a:p>
        </p:txBody>
      </p:sp>
    </p:spTree>
    <p:extLst>
      <p:ext uri="{BB962C8B-B14F-4D97-AF65-F5344CB8AC3E}">
        <p14:creationId xmlns:p14="http://schemas.microsoft.com/office/powerpoint/2010/main" val="15151449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2310" y="762000"/>
            <a:ext cx="4384038" cy="1991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276600"/>
            <a:ext cx="8275007"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4953000"/>
            <a:ext cx="4651733"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940366" y="392668"/>
            <a:ext cx="5496944" cy="369332"/>
          </a:xfrm>
          <a:prstGeom prst="rect">
            <a:avLst/>
          </a:prstGeom>
          <a:noFill/>
        </p:spPr>
        <p:txBody>
          <a:bodyPr wrap="square" rtlCol="0">
            <a:spAutoFit/>
          </a:bodyPr>
          <a:lstStyle/>
          <a:p>
            <a:r>
              <a:rPr lang="en-US" sz="1800" b="1" dirty="0" smtClean="0"/>
              <a:t>Table 1.  </a:t>
            </a:r>
            <a:r>
              <a:rPr lang="en-US" sz="1800" dirty="0" smtClean="0"/>
              <a:t>Information used in example problem. </a:t>
            </a:r>
            <a:endParaRPr lang="en-US" sz="1800" dirty="0"/>
          </a:p>
        </p:txBody>
      </p:sp>
      <p:sp>
        <p:nvSpPr>
          <p:cNvPr id="9" name="TextBox 8"/>
          <p:cNvSpPr txBox="1"/>
          <p:nvPr/>
        </p:nvSpPr>
        <p:spPr>
          <a:xfrm>
            <a:off x="1969996" y="2846281"/>
            <a:ext cx="4978940" cy="369332"/>
          </a:xfrm>
          <a:prstGeom prst="rect">
            <a:avLst/>
          </a:prstGeom>
          <a:noFill/>
        </p:spPr>
        <p:txBody>
          <a:bodyPr wrap="square" rtlCol="0">
            <a:spAutoFit/>
          </a:bodyPr>
          <a:lstStyle/>
          <a:p>
            <a:r>
              <a:rPr lang="en-US" sz="1800" b="1" dirty="0" smtClean="0"/>
              <a:t>Table 2. </a:t>
            </a:r>
            <a:r>
              <a:rPr lang="en-US" sz="1800" dirty="0" smtClean="0"/>
              <a:t>Internet URLs for example problem.</a:t>
            </a:r>
            <a:endParaRPr lang="en-US" sz="1800" dirty="0"/>
          </a:p>
        </p:txBody>
      </p:sp>
      <p:sp>
        <p:nvSpPr>
          <p:cNvPr id="10" name="TextBox 9"/>
          <p:cNvSpPr txBox="1"/>
          <p:nvPr/>
        </p:nvSpPr>
        <p:spPr>
          <a:xfrm>
            <a:off x="726438" y="4552204"/>
            <a:ext cx="7924800" cy="369332"/>
          </a:xfrm>
          <a:prstGeom prst="rect">
            <a:avLst/>
          </a:prstGeom>
          <a:noFill/>
        </p:spPr>
        <p:txBody>
          <a:bodyPr wrap="square" rtlCol="0">
            <a:spAutoFit/>
          </a:bodyPr>
          <a:lstStyle/>
          <a:p>
            <a:r>
              <a:rPr lang="en-US" sz="1800" b="1" dirty="0" smtClean="0"/>
              <a:t>Table 3. </a:t>
            </a:r>
            <a:r>
              <a:rPr lang="en-US" sz="1800" dirty="0" smtClean="0"/>
              <a:t>Crop growth stage and crop coefficient data for example problem. </a:t>
            </a:r>
            <a:endParaRPr lang="en-US" sz="1800" dirty="0"/>
          </a:p>
        </p:txBody>
      </p:sp>
    </p:spTree>
    <p:extLst>
      <p:ext uri="{BB962C8B-B14F-4D97-AF65-F5344CB8AC3E}">
        <p14:creationId xmlns:p14="http://schemas.microsoft.com/office/powerpoint/2010/main" val="15151449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Determine Crop Water Requirement</a:t>
            </a:r>
            <a:endParaRPr lang="en-US" dirty="0"/>
          </a:p>
        </p:txBody>
      </p:sp>
      <p:sp>
        <p:nvSpPr>
          <p:cNvPr id="3" name="Content Placeholder 2"/>
          <p:cNvSpPr>
            <a:spLocks noGrp="1"/>
          </p:cNvSpPr>
          <p:nvPr>
            <p:ph idx="1"/>
          </p:nvPr>
        </p:nvSpPr>
        <p:spPr/>
        <p:txBody>
          <a:bodyPr>
            <a:normAutofit/>
          </a:bodyPr>
          <a:lstStyle/>
          <a:p>
            <a:pPr marL="0" indent="0" algn="ctr">
              <a:buNone/>
            </a:pPr>
            <a:r>
              <a:rPr lang="en-US" sz="6000" dirty="0" smtClean="0"/>
              <a:t>ET = </a:t>
            </a:r>
            <a:r>
              <a:rPr lang="en-US" sz="6000" dirty="0" err="1" smtClean="0"/>
              <a:t>K</a:t>
            </a:r>
            <a:r>
              <a:rPr lang="en-US" sz="6000" baseline="-25000" dirty="0" err="1" smtClean="0"/>
              <a:t>c</a:t>
            </a:r>
            <a:r>
              <a:rPr lang="en-US" sz="6000" dirty="0" smtClean="0"/>
              <a:t> </a:t>
            </a:r>
            <a:r>
              <a:rPr lang="en-US" sz="6000" dirty="0" err="1" smtClean="0"/>
              <a:t>ET</a:t>
            </a:r>
            <a:r>
              <a:rPr lang="en-US" sz="6000" baseline="-25000" dirty="0" err="1" smtClean="0"/>
              <a:t>o</a:t>
            </a:r>
            <a:endParaRPr lang="en-US" sz="6000" baseline="-25000" dirty="0" smtClean="0"/>
          </a:p>
          <a:p>
            <a:pPr marL="0" indent="0">
              <a:buNone/>
            </a:pPr>
            <a:r>
              <a:rPr lang="en-US" sz="2800" dirty="0" smtClean="0"/>
              <a:t>where </a:t>
            </a:r>
          </a:p>
          <a:p>
            <a:pPr marL="0" indent="0">
              <a:buNone/>
            </a:pPr>
            <a:r>
              <a:rPr lang="en-US" sz="2800" dirty="0" smtClean="0"/>
              <a:t>ET = evapotranspiration = crop water requirement</a:t>
            </a:r>
          </a:p>
          <a:p>
            <a:pPr marL="0" indent="0">
              <a:buNone/>
            </a:pPr>
            <a:r>
              <a:rPr lang="en-US" sz="2800" dirty="0" err="1" smtClean="0"/>
              <a:t>K</a:t>
            </a:r>
            <a:r>
              <a:rPr lang="en-US" sz="2800" baseline="-25000" dirty="0" err="1" smtClean="0"/>
              <a:t>c</a:t>
            </a:r>
            <a:r>
              <a:rPr lang="en-US" sz="2800" dirty="0" smtClean="0"/>
              <a:t> = Crop Coefficient (unique for every crop)</a:t>
            </a:r>
          </a:p>
          <a:p>
            <a:pPr marL="0" indent="0">
              <a:buNone/>
            </a:pPr>
            <a:r>
              <a:rPr lang="en-US" sz="2800" dirty="0" err="1" smtClean="0"/>
              <a:t>ET</a:t>
            </a:r>
            <a:r>
              <a:rPr lang="en-US" sz="2800" baseline="-25000" dirty="0" err="1" smtClean="0"/>
              <a:t>o</a:t>
            </a:r>
            <a:r>
              <a:rPr lang="en-US" sz="2800" dirty="0" smtClean="0"/>
              <a:t> = Reference Evapotranspiration </a:t>
            </a:r>
          </a:p>
        </p:txBody>
      </p:sp>
    </p:spTree>
    <p:extLst>
      <p:ext uri="{BB962C8B-B14F-4D97-AF65-F5344CB8AC3E}">
        <p14:creationId xmlns:p14="http://schemas.microsoft.com/office/powerpoint/2010/main" val="4643735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Rainfall</a:t>
            </a:r>
            <a:endParaRPr lang="en-US" dirty="0"/>
          </a:p>
        </p:txBody>
      </p:sp>
      <p:sp>
        <p:nvSpPr>
          <p:cNvPr id="4" name="Rectangle 3"/>
          <p:cNvSpPr/>
          <p:nvPr/>
        </p:nvSpPr>
        <p:spPr>
          <a:xfrm>
            <a:off x="228600" y="2133601"/>
            <a:ext cx="8001000" cy="3108543"/>
          </a:xfrm>
          <a:prstGeom prst="rect">
            <a:avLst/>
          </a:prstGeom>
        </p:spPr>
        <p:txBody>
          <a:bodyPr wrap="square">
            <a:spAutoFit/>
          </a:bodyPr>
          <a:lstStyle/>
          <a:p>
            <a:pPr algn="just"/>
            <a:r>
              <a:rPr lang="en-US" sz="2800" dirty="0" smtClean="0"/>
              <a:t>A rain gauge is not available on or near the farm; therefore, it is necessary to obtain rainfall information from the NEXRAD radar.  Inspection of the rainfall maps at the URL provided in Table 2 indicates that there was no rainfall during the five day period.  Therefore, all of the crop water requirement will have to be satisfied with irrigation.</a:t>
            </a:r>
          </a:p>
        </p:txBody>
      </p:sp>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1" y="152401"/>
            <a:ext cx="1967768"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4787733"/>
            <a:ext cx="3300413" cy="2067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51449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Reference Evapotranspiration (</a:t>
            </a:r>
            <a:r>
              <a:rPr lang="en-US" dirty="0" err="1" smtClean="0"/>
              <a:t>ET</a:t>
            </a:r>
            <a:r>
              <a:rPr lang="en-US" baseline="-25000" dirty="0" err="1" smtClean="0"/>
              <a:t>o</a:t>
            </a:r>
            <a:r>
              <a:rPr lang="en-US" dirty="0"/>
              <a:t>)</a:t>
            </a:r>
          </a:p>
        </p:txBody>
      </p:sp>
      <p:sp>
        <p:nvSpPr>
          <p:cNvPr id="4" name="Content Placeholder 3"/>
          <p:cNvSpPr>
            <a:spLocks noGrp="1"/>
          </p:cNvSpPr>
          <p:nvPr>
            <p:ph idx="1"/>
          </p:nvPr>
        </p:nvSpPr>
        <p:spPr>
          <a:xfrm>
            <a:off x="457200" y="1600200"/>
            <a:ext cx="8229600" cy="4302716"/>
          </a:xfrm>
          <a:prstGeom prst="rect">
            <a:avLst/>
          </a:prstGeom>
        </p:spPr>
        <p:txBody>
          <a:bodyPr wrap="square">
            <a:spAutoFit/>
          </a:bodyPr>
          <a:lstStyle/>
          <a:p>
            <a:pPr algn="just"/>
            <a:r>
              <a:rPr lang="en-US" sz="2400" dirty="0" smtClean="0"/>
              <a:t>The next step is to determine the reference evapotranspiration (</a:t>
            </a:r>
            <a:r>
              <a:rPr lang="en-US" sz="2400" dirty="0" err="1" smtClean="0"/>
              <a:t>ET</a:t>
            </a:r>
            <a:r>
              <a:rPr lang="en-US" sz="2400" baseline="-25000" dirty="0" err="1" smtClean="0"/>
              <a:t>o</a:t>
            </a:r>
            <a:r>
              <a:rPr lang="en-US" sz="2400" dirty="0" smtClean="0"/>
              <a:t>) for the five day period. The next slide shows the estimated reference evapotranspiration for Puerto Rico on February 15, 2012 obtained from the web address provided in Table 2.  </a:t>
            </a:r>
          </a:p>
          <a:p>
            <a:pPr algn="just"/>
            <a:r>
              <a:rPr lang="en-US" sz="2400" dirty="0" smtClean="0"/>
              <a:t>The estimated </a:t>
            </a:r>
            <a:r>
              <a:rPr lang="en-US" sz="2400" dirty="0" err="1" smtClean="0"/>
              <a:t>ET</a:t>
            </a:r>
            <a:r>
              <a:rPr lang="en-US" sz="2400" baseline="-25000" dirty="0" err="1" smtClean="0"/>
              <a:t>o</a:t>
            </a:r>
            <a:r>
              <a:rPr lang="en-US" sz="2400" dirty="0" smtClean="0"/>
              <a:t> for the site location on 15 Feb., 2012 is 2.95 mm.  </a:t>
            </a:r>
          </a:p>
          <a:p>
            <a:pPr algn="just"/>
            <a:r>
              <a:rPr lang="en-US" sz="2400" dirty="0" smtClean="0"/>
              <a:t>Using a similar procedure, the </a:t>
            </a:r>
            <a:r>
              <a:rPr lang="en-US" sz="2400" dirty="0" err="1" smtClean="0"/>
              <a:t>ET</a:t>
            </a:r>
            <a:r>
              <a:rPr lang="en-US" sz="2400" baseline="-25000" dirty="0" err="1" smtClean="0"/>
              <a:t>o</a:t>
            </a:r>
            <a:r>
              <a:rPr lang="en-US" sz="2400" dirty="0" smtClean="0"/>
              <a:t> values for Feb. 16, 17, 18 and 19 are 2.8 mm, 3.1 mm, 3.5 mm and 3.7 mm, respectively.  Summing up the </a:t>
            </a:r>
            <a:r>
              <a:rPr lang="en-US" sz="2400" dirty="0" err="1" smtClean="0"/>
              <a:t>ET</a:t>
            </a:r>
            <a:r>
              <a:rPr lang="en-US" sz="2400" baseline="-25000" dirty="0" err="1" smtClean="0"/>
              <a:t>o</a:t>
            </a:r>
            <a:r>
              <a:rPr lang="en-US" sz="2400" dirty="0" smtClean="0"/>
              <a:t> values comes to a total reference evapotranspiration (for the five days) of 16.1 mm. </a:t>
            </a:r>
          </a:p>
        </p:txBody>
      </p:sp>
    </p:spTree>
    <p:extLst>
      <p:ext uri="{BB962C8B-B14F-4D97-AF65-F5344CB8AC3E}">
        <p14:creationId xmlns:p14="http://schemas.microsoft.com/office/powerpoint/2010/main" val="15151449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 Evapotranspiration</a:t>
            </a:r>
            <a:endParaRPr lang="en-US" dirty="0"/>
          </a:p>
        </p:txBody>
      </p:sp>
      <p:pic>
        <p:nvPicPr>
          <p:cNvPr id="5"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95400"/>
            <a:ext cx="7912118"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71944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Crop Coefficient</a:t>
            </a:r>
            <a:endParaRPr lang="en-US" dirty="0"/>
          </a:p>
        </p:txBody>
      </p:sp>
      <p:sp>
        <p:nvSpPr>
          <p:cNvPr id="3" name="Content Placeholder 2"/>
          <p:cNvSpPr>
            <a:spLocks noGrp="1"/>
          </p:cNvSpPr>
          <p:nvPr>
            <p:ph idx="1"/>
          </p:nvPr>
        </p:nvSpPr>
        <p:spPr>
          <a:xfrm>
            <a:off x="457200" y="1371600"/>
            <a:ext cx="8229600" cy="4525963"/>
          </a:xfrm>
        </p:spPr>
        <p:txBody>
          <a:bodyPr/>
          <a:lstStyle/>
          <a:p>
            <a:r>
              <a:rPr lang="en-US" dirty="0" smtClean="0"/>
              <a:t>The </a:t>
            </a:r>
            <a:r>
              <a:rPr lang="en-US" dirty="0" err="1" smtClean="0"/>
              <a:t>K</a:t>
            </a:r>
            <a:r>
              <a:rPr lang="en-US" baseline="-25000" dirty="0" err="1" smtClean="0"/>
              <a:t>c</a:t>
            </a:r>
            <a:r>
              <a:rPr lang="en-US" dirty="0" smtClean="0"/>
              <a:t> value  of 0.85 was obtained from the figure in the next slide. </a:t>
            </a:r>
            <a:endParaRPr lang="en-US" dirty="0"/>
          </a:p>
        </p:txBody>
      </p:sp>
      <p:pic>
        <p:nvPicPr>
          <p:cNvPr id="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667000"/>
            <a:ext cx="4970400" cy="3326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28600" y="5993016"/>
            <a:ext cx="8915400" cy="923330"/>
          </a:xfrm>
          <a:prstGeom prst="rect">
            <a:avLst/>
          </a:prstGeom>
        </p:spPr>
        <p:txBody>
          <a:bodyPr wrap="square">
            <a:spAutoFit/>
          </a:bodyPr>
          <a:lstStyle/>
          <a:p>
            <a:pPr algn="ctr"/>
            <a:r>
              <a:rPr lang="en-US" dirty="0" smtClean="0"/>
              <a:t>Crop coefficient curve for the example problem.  The heavy dashed line applies to the example problem with day of season 46-50 (i.e., Feb 15-19) corresponding to an approximate crop coefficient of 0.85 (vertical axis). </a:t>
            </a:r>
            <a:endParaRPr lang="en-US" dirty="0"/>
          </a:p>
        </p:txBody>
      </p:sp>
    </p:spTree>
    <p:extLst>
      <p:ext uri="{BB962C8B-B14F-4D97-AF65-F5344CB8AC3E}">
        <p14:creationId xmlns:p14="http://schemas.microsoft.com/office/powerpoint/2010/main" val="1290387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Crop Water Requirement</a:t>
            </a:r>
            <a:endParaRPr lang="en-US" dirty="0"/>
          </a:p>
        </p:txBody>
      </p:sp>
      <p:sp>
        <p:nvSpPr>
          <p:cNvPr id="4" name="Rectangle 3"/>
          <p:cNvSpPr/>
          <p:nvPr/>
        </p:nvSpPr>
        <p:spPr>
          <a:xfrm>
            <a:off x="533400" y="1166843"/>
            <a:ext cx="8229600" cy="4093428"/>
          </a:xfrm>
          <a:prstGeom prst="rect">
            <a:avLst/>
          </a:prstGeom>
        </p:spPr>
        <p:txBody>
          <a:bodyPr wrap="square">
            <a:spAutoFit/>
          </a:bodyPr>
          <a:lstStyle/>
          <a:p>
            <a:pPr algn="just"/>
            <a:endParaRPr lang="en-US" sz="2400" dirty="0" smtClean="0"/>
          </a:p>
          <a:p>
            <a:pPr marL="342900" indent="-342900" algn="just">
              <a:buFont typeface="Arial" pitchFamily="34" charset="0"/>
              <a:buChar char="•"/>
            </a:pPr>
            <a:endParaRPr lang="en-US" sz="2400" dirty="0" smtClean="0"/>
          </a:p>
          <a:p>
            <a:pPr marL="342900" indent="-342900" algn="just">
              <a:buFont typeface="Arial" pitchFamily="34" charset="0"/>
              <a:buChar char="•"/>
            </a:pPr>
            <a:endParaRPr lang="en-US" sz="2400" dirty="0"/>
          </a:p>
          <a:p>
            <a:pPr algn="ctr"/>
            <a:r>
              <a:rPr lang="en-US" sz="4400" dirty="0" smtClean="0"/>
              <a:t>ET = </a:t>
            </a:r>
            <a:r>
              <a:rPr lang="en-US" sz="4400" dirty="0" err="1" smtClean="0"/>
              <a:t>K</a:t>
            </a:r>
            <a:r>
              <a:rPr lang="en-US" sz="4400" baseline="-25000" dirty="0" err="1" smtClean="0"/>
              <a:t>c</a:t>
            </a:r>
            <a:r>
              <a:rPr lang="en-US" sz="4400" dirty="0" smtClean="0"/>
              <a:t> </a:t>
            </a:r>
            <a:r>
              <a:rPr lang="en-US" sz="4400" dirty="0" err="1" smtClean="0"/>
              <a:t>ET</a:t>
            </a:r>
            <a:r>
              <a:rPr lang="en-US" sz="4400" baseline="-25000" dirty="0" err="1" smtClean="0"/>
              <a:t>o</a:t>
            </a:r>
            <a:endParaRPr lang="en-US" sz="4400" baseline="-25000" dirty="0" smtClean="0"/>
          </a:p>
          <a:p>
            <a:pPr marL="342900" indent="-342900" algn="just">
              <a:buFont typeface="Arial" pitchFamily="34" charset="0"/>
              <a:buChar char="•"/>
            </a:pPr>
            <a:endParaRPr lang="en-US" sz="2400" dirty="0" smtClean="0"/>
          </a:p>
          <a:p>
            <a:pPr marL="342900" indent="-342900" algn="just">
              <a:buFont typeface="Arial" pitchFamily="34" charset="0"/>
              <a:buChar char="•"/>
            </a:pPr>
            <a:endParaRPr lang="en-US" sz="2400" dirty="0"/>
          </a:p>
          <a:p>
            <a:pPr marL="342900" indent="-342900" algn="just">
              <a:buFont typeface="Arial" pitchFamily="34" charset="0"/>
              <a:buChar char="•"/>
            </a:pPr>
            <a:endParaRPr lang="en-US" sz="2400" dirty="0" smtClean="0"/>
          </a:p>
          <a:p>
            <a:pPr marL="342900" indent="-342900" algn="just">
              <a:buFont typeface="Arial" pitchFamily="34" charset="0"/>
              <a:buChar char="•"/>
            </a:pPr>
            <a:r>
              <a:rPr lang="en-US" sz="2400" dirty="0" smtClean="0"/>
              <a:t>The crop water requirement (ET) for the time period can now be estimated as follows:  ET</a:t>
            </a:r>
            <a:r>
              <a:rPr lang="en-US" sz="2400" baseline="-25000" dirty="0" smtClean="0"/>
              <a:t>c</a:t>
            </a:r>
            <a:r>
              <a:rPr lang="en-US" sz="2400" dirty="0" smtClean="0"/>
              <a:t> = </a:t>
            </a:r>
            <a:r>
              <a:rPr lang="en-US" sz="2400" dirty="0" err="1" smtClean="0"/>
              <a:t>K</a:t>
            </a:r>
            <a:r>
              <a:rPr lang="en-US" sz="2400" baseline="-25000" dirty="0" err="1" smtClean="0"/>
              <a:t>c</a:t>
            </a:r>
            <a:r>
              <a:rPr lang="en-US" sz="2400" dirty="0" smtClean="0"/>
              <a:t> </a:t>
            </a:r>
            <a:r>
              <a:rPr lang="en-US" sz="2400" dirty="0" err="1" smtClean="0"/>
              <a:t>ET</a:t>
            </a:r>
            <a:r>
              <a:rPr lang="en-US" sz="2400" baseline="-25000" dirty="0" err="1" smtClean="0"/>
              <a:t>o</a:t>
            </a:r>
            <a:r>
              <a:rPr lang="en-US" sz="2400" dirty="0" smtClean="0"/>
              <a:t> = (0.85)(16.1 mm) = 13. 7 mm.  </a:t>
            </a:r>
          </a:p>
        </p:txBody>
      </p:sp>
    </p:spTree>
    <p:extLst>
      <p:ext uri="{BB962C8B-B14F-4D97-AF65-F5344CB8AC3E}">
        <p14:creationId xmlns:p14="http://schemas.microsoft.com/office/powerpoint/2010/main" val="39921140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1618" name="Object 2"/>
          <p:cNvGraphicFramePr>
            <a:graphicFrameLocks noChangeAspect="1"/>
          </p:cNvGraphicFramePr>
          <p:nvPr/>
        </p:nvGraphicFramePr>
        <p:xfrm>
          <a:off x="0" y="44450"/>
          <a:ext cx="9144000" cy="6769100"/>
        </p:xfrm>
        <a:graphic>
          <a:graphicData uri="http://schemas.openxmlformats.org/presentationml/2006/ole">
            <mc:AlternateContent xmlns:mc="http://schemas.openxmlformats.org/markup-compatibility/2006">
              <mc:Choice xmlns:v="urn:schemas-microsoft-com:vml" Requires="v">
                <p:oleObj spid="_x0000_s29718" name="Chart" r:id="rId4" imgW="3886561" imgH="2877032" progId="Excel.Chart.8">
                  <p:embed/>
                </p:oleObj>
              </mc:Choice>
              <mc:Fallback>
                <p:oleObj name="Chart" r:id="rId4" imgW="3886561" imgH="2877032"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4450"/>
                        <a:ext cx="9144000" cy="676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839693313"/>
      </p:ext>
    </p:extLst>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Crop Coefficient Curve for Tomato</a:t>
            </a:r>
            <a:endParaRPr lang="en-US" dirty="0"/>
          </a:p>
        </p:txBody>
      </p:sp>
      <p:pic>
        <p:nvPicPr>
          <p:cNvPr id="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295400"/>
            <a:ext cx="6646800" cy="4447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57200" y="5743203"/>
            <a:ext cx="8382000" cy="923330"/>
          </a:xfrm>
          <a:prstGeom prst="rect">
            <a:avLst/>
          </a:prstGeom>
        </p:spPr>
        <p:txBody>
          <a:bodyPr wrap="square">
            <a:spAutoFit/>
          </a:bodyPr>
          <a:lstStyle/>
          <a:p>
            <a:r>
              <a:rPr lang="en-US" dirty="0" smtClean="0"/>
              <a:t>Crop coefficient curve for the example problem.  The heavy dashed line applies to the example problem with day of season 46-50 (i.e., Feb 15-19) corresponding to an approximate crop coefficient of 0.85 (vertical axis). </a:t>
            </a:r>
            <a:endParaRPr lang="en-US" dirty="0"/>
          </a:p>
        </p:txBody>
      </p:sp>
    </p:spTree>
    <p:extLst>
      <p:ext uri="{BB962C8B-B14F-4D97-AF65-F5344CB8AC3E}">
        <p14:creationId xmlns:p14="http://schemas.microsoft.com/office/powerpoint/2010/main" val="34498835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Number of hours to run the pump to satisfy the crop water requirement</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The final step is to determine the number of hours that the pump should be run to apply the 13.7 mm of water.  </a:t>
            </a:r>
          </a:p>
          <a:p>
            <a:r>
              <a:rPr lang="en-US" dirty="0" smtClean="0"/>
              <a:t>A form of the well-known irrigation equation (</a:t>
            </a:r>
            <a:r>
              <a:rPr lang="en-US" dirty="0" err="1" smtClean="0"/>
              <a:t>Fangmeier</a:t>
            </a:r>
            <a:r>
              <a:rPr lang="en-US" dirty="0" smtClean="0"/>
              <a:t> et al., 2005) can be used:  </a:t>
            </a:r>
          </a:p>
          <a:p>
            <a:pPr marL="0" indent="0">
              <a:buNone/>
            </a:pPr>
            <a:endParaRPr lang="en-US" dirty="0" smtClean="0"/>
          </a:p>
          <a:p>
            <a:pPr marL="0" indent="0" algn="ctr">
              <a:buNone/>
            </a:pPr>
            <a:r>
              <a:rPr lang="en-US" dirty="0" smtClean="0"/>
              <a:t>T = 17.817 x [D x A]/[Q x </a:t>
            </a:r>
            <a:r>
              <a:rPr lang="en-US" dirty="0" err="1" smtClean="0"/>
              <a:t>eff</a:t>
            </a:r>
            <a:r>
              <a:rPr lang="en-US" dirty="0" smtClean="0"/>
              <a:t>]</a:t>
            </a:r>
          </a:p>
          <a:p>
            <a:pPr marL="0" indent="0">
              <a:buNone/>
            </a:pPr>
            <a:endParaRPr lang="en-US" dirty="0"/>
          </a:p>
          <a:p>
            <a:r>
              <a:rPr lang="en-US" dirty="0" smtClean="0"/>
              <a:t>where T is time in hours, D is depth of irrigation water in mm, A is effective field area in acres, Q is flow rate in gallons per minute  and </a:t>
            </a:r>
            <a:r>
              <a:rPr lang="en-US" dirty="0" err="1" smtClean="0"/>
              <a:t>eff</a:t>
            </a:r>
            <a:r>
              <a:rPr lang="en-US" dirty="0" smtClean="0"/>
              <a:t> is irrigation system efficiency.   </a:t>
            </a:r>
          </a:p>
          <a:p>
            <a:r>
              <a:rPr lang="en-US" dirty="0" smtClean="0"/>
              <a:t>Using D = 16.1 mm, A = 10 acres, Q = 300 gallons per minute and </a:t>
            </a:r>
            <a:r>
              <a:rPr lang="en-US" dirty="0" err="1" smtClean="0"/>
              <a:t>eff</a:t>
            </a:r>
            <a:r>
              <a:rPr lang="en-US" dirty="0" smtClean="0"/>
              <a:t> = 0.85, yields:  T = 17.817 x [16.1 x 10] / [300 x 0.85] = </a:t>
            </a:r>
            <a:r>
              <a:rPr lang="en-US" b="1" dirty="0" smtClean="0"/>
              <a:t>11.25 hours</a:t>
            </a:r>
            <a:r>
              <a:rPr lang="en-US" dirty="0" smtClean="0"/>
              <a:t>.</a:t>
            </a:r>
          </a:p>
          <a:p>
            <a:endParaRPr lang="en-US" dirty="0"/>
          </a:p>
        </p:txBody>
      </p:sp>
      <p:sp>
        <p:nvSpPr>
          <p:cNvPr id="9" name="Rectangle 8"/>
          <p:cNvSpPr/>
          <p:nvPr/>
        </p:nvSpPr>
        <p:spPr>
          <a:xfrm>
            <a:off x="304800" y="5105400"/>
            <a:ext cx="8458200" cy="1143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eft Arrow 16"/>
          <p:cNvSpPr/>
          <p:nvPr/>
        </p:nvSpPr>
        <p:spPr>
          <a:xfrm>
            <a:off x="3932434" y="5753100"/>
            <a:ext cx="1676400" cy="3810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718116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Conclusion</a:t>
            </a:r>
            <a:endParaRPr lang="en-US" dirty="0"/>
          </a:p>
        </p:txBody>
      </p:sp>
      <p:sp>
        <p:nvSpPr>
          <p:cNvPr id="3" name="Content Placeholder 2"/>
          <p:cNvSpPr>
            <a:spLocks noGrp="1"/>
          </p:cNvSpPr>
          <p:nvPr>
            <p:ph idx="1"/>
          </p:nvPr>
        </p:nvSpPr>
        <p:spPr/>
        <p:txBody>
          <a:bodyPr/>
          <a:lstStyle/>
          <a:p>
            <a:pPr algn="just"/>
            <a:r>
              <a:rPr lang="en-US" dirty="0"/>
              <a:t>O</a:t>
            </a:r>
            <a:r>
              <a:rPr lang="en-US" dirty="0" smtClean="0"/>
              <a:t>perating the pump for 11.25 hours will satisfy the crop water requirement.  </a:t>
            </a:r>
          </a:p>
          <a:p>
            <a:pPr algn="just"/>
            <a:r>
              <a:rPr lang="en-US" dirty="0" smtClean="0"/>
              <a:t>The approach presented here is relatively simple and the near-real time data is available to any farmer in Puerto Rico with internet access.</a:t>
            </a:r>
          </a:p>
          <a:p>
            <a:pPr algn="just"/>
            <a:endParaRPr lang="en-US" sz="3600" dirty="0" smtClean="0"/>
          </a:p>
          <a:p>
            <a:endParaRPr lang="en-US" dirty="0"/>
          </a:p>
        </p:txBody>
      </p:sp>
    </p:spTree>
    <p:extLst>
      <p:ext uri="{BB962C8B-B14F-4D97-AF65-F5344CB8AC3E}">
        <p14:creationId xmlns:p14="http://schemas.microsoft.com/office/powerpoint/2010/main" val="40753345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dirty="0" smtClean="0"/>
              <a:t>Example continued</a:t>
            </a:r>
          </a:p>
        </p:txBody>
      </p:sp>
      <p:sp>
        <p:nvSpPr>
          <p:cNvPr id="112643" name="Rectangle 3"/>
          <p:cNvSpPr>
            <a:spLocks noGrp="1" noChangeArrowheads="1"/>
          </p:cNvSpPr>
          <p:nvPr>
            <p:ph type="body" idx="1"/>
          </p:nvPr>
        </p:nvSpPr>
        <p:spPr>
          <a:xfrm>
            <a:off x="457200" y="1600200"/>
            <a:ext cx="7467600" cy="4873625"/>
          </a:xfrm>
          <a:noFill/>
        </p:spPr>
        <p:txBody>
          <a:bodyPr/>
          <a:lstStyle/>
          <a:p>
            <a:r>
              <a:rPr lang="en-US" dirty="0" smtClean="0"/>
              <a:t>Results:</a:t>
            </a:r>
          </a:p>
          <a:p>
            <a:pPr lvl="2">
              <a:buFont typeface="Wingdings" pitchFamily="2" charset="2"/>
              <a:buChar char="n"/>
            </a:pPr>
            <a:r>
              <a:rPr lang="en-US" dirty="0" smtClean="0"/>
              <a:t> </a:t>
            </a:r>
            <a:r>
              <a:rPr lang="en-US" b="1" u="sng" dirty="0" smtClean="0"/>
              <a:t>Excess</a:t>
            </a:r>
            <a:r>
              <a:rPr lang="en-US" dirty="0" smtClean="0"/>
              <a:t> water applied = 100 mm = 1.07million gallons = 3 acre-</a:t>
            </a:r>
            <a:r>
              <a:rPr lang="en-US" dirty="0" err="1" smtClean="0"/>
              <a:t>ft</a:t>
            </a:r>
            <a:r>
              <a:rPr lang="en-US" baseline="30000" dirty="0" smtClean="0"/>
              <a:t>  </a:t>
            </a:r>
            <a:r>
              <a:rPr lang="en-US" dirty="0" smtClean="0"/>
              <a:t>(lost to groundwater)</a:t>
            </a:r>
          </a:p>
          <a:p>
            <a:pPr lvl="2">
              <a:buFont typeface="Wingdings" pitchFamily="2" charset="2"/>
              <a:buChar char="n"/>
            </a:pPr>
            <a:r>
              <a:rPr lang="en-US" dirty="0" smtClean="0"/>
              <a:t> Normalized CU = 1.25, therefore normalized yield = 0.9 (or 0.1 loss)</a:t>
            </a:r>
          </a:p>
          <a:p>
            <a:pPr lvl="2">
              <a:buFont typeface="Wingdings" pitchFamily="2" charset="2"/>
              <a:buChar char="n"/>
            </a:pPr>
            <a:r>
              <a:rPr lang="en-US" u="sng" dirty="0" smtClean="0"/>
              <a:t> Potential $ LOST = cost of water + lost yield                   = 3 ac-</a:t>
            </a:r>
            <a:r>
              <a:rPr lang="en-US" u="sng" dirty="0" err="1" smtClean="0"/>
              <a:t>ft</a:t>
            </a:r>
            <a:r>
              <a:rPr lang="en-US" u="sng" dirty="0" smtClean="0"/>
              <a:t> x $30/ac-</a:t>
            </a:r>
            <a:r>
              <a:rPr lang="en-US" u="sng" dirty="0" err="1" smtClean="0"/>
              <a:t>ft</a:t>
            </a:r>
            <a:r>
              <a:rPr lang="en-US" u="sng" dirty="0" smtClean="0"/>
              <a:t> + [0.1*$1,243/ac] x 10 ac    = </a:t>
            </a:r>
            <a:r>
              <a:rPr lang="en-US" b="1" u="sng" dirty="0" smtClean="0"/>
              <a:t>$1,333</a:t>
            </a:r>
          </a:p>
          <a:p>
            <a:pPr lvl="2">
              <a:buFont typeface="Wingdings" pitchFamily="2" charset="2"/>
              <a:buChar char="n"/>
            </a:pPr>
            <a:r>
              <a:rPr lang="en-US" dirty="0" smtClean="0"/>
              <a:t> </a:t>
            </a:r>
            <a:r>
              <a:rPr lang="en-US" dirty="0" err="1" smtClean="0"/>
              <a:t>Agr</a:t>
            </a:r>
            <a:r>
              <a:rPr lang="en-US" dirty="0" smtClean="0"/>
              <a:t>. Chemicals are leached to groundwater (cost was not included in </a:t>
            </a:r>
            <a:r>
              <a:rPr lang="en-US" dirty="0" err="1" smtClean="0"/>
              <a:t>calcluation</a:t>
            </a:r>
            <a:r>
              <a:rPr lang="en-US" dirty="0" smtClean="0"/>
              <a:t>).  Groundwater was potentially contaminated</a:t>
            </a:r>
          </a:p>
          <a:p>
            <a:pPr lvl="2">
              <a:buFont typeface="Wingdings" pitchFamily="2" charset="2"/>
              <a:buChar char="n"/>
            </a:pPr>
            <a:endParaRPr lang="en-US" dirty="0" smtClean="0"/>
          </a:p>
        </p:txBody>
      </p:sp>
    </p:spTree>
    <p:extLst>
      <p:ext uri="{BB962C8B-B14F-4D97-AF65-F5344CB8AC3E}">
        <p14:creationId xmlns:p14="http://schemas.microsoft.com/office/powerpoint/2010/main" val="3968404563"/>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381000" y="304800"/>
            <a:ext cx="8382000" cy="1143000"/>
          </a:xfrm>
        </p:spPr>
        <p:txBody>
          <a:bodyPr>
            <a:normAutofit fontScale="90000"/>
          </a:bodyPr>
          <a:lstStyle/>
          <a:p>
            <a:r>
              <a:rPr lang="en-US" smtClean="0"/>
              <a:t>Cost of Under-Applying Irrigation Water</a:t>
            </a:r>
          </a:p>
        </p:txBody>
      </p:sp>
      <p:sp>
        <p:nvSpPr>
          <p:cNvPr id="113667" name="Rectangle 3"/>
          <p:cNvSpPr>
            <a:spLocks noGrp="1" noChangeArrowheads="1"/>
          </p:cNvSpPr>
          <p:nvPr>
            <p:ph type="body" sz="half" idx="1"/>
          </p:nvPr>
        </p:nvSpPr>
        <p:spPr>
          <a:xfrm>
            <a:off x="685800" y="1981200"/>
            <a:ext cx="7772400" cy="4724400"/>
          </a:xfrm>
          <a:noFill/>
        </p:spPr>
        <p:txBody>
          <a:bodyPr>
            <a:normAutofit fontScale="92500"/>
          </a:bodyPr>
          <a:lstStyle/>
          <a:p>
            <a:r>
              <a:rPr lang="en-US" dirty="0" smtClean="0"/>
              <a:t>Assume the following:</a:t>
            </a:r>
          </a:p>
          <a:p>
            <a:pPr lvl="2">
              <a:buFont typeface="Wingdings" pitchFamily="2" charset="2"/>
              <a:buChar char="n"/>
            </a:pPr>
            <a:r>
              <a:rPr lang="en-US" dirty="0" smtClean="0"/>
              <a:t> Same pumpkin farm (10-acres)</a:t>
            </a:r>
          </a:p>
          <a:p>
            <a:pPr lvl="2">
              <a:buFont typeface="Wingdings" pitchFamily="2" charset="2"/>
              <a:buChar char="n"/>
            </a:pPr>
            <a:r>
              <a:rPr lang="en-US" dirty="0" smtClean="0"/>
              <a:t> Estimated CU for season = 300 mm</a:t>
            </a:r>
          </a:p>
          <a:p>
            <a:pPr lvl="2">
              <a:buFont typeface="Wingdings" pitchFamily="2" charset="2"/>
              <a:buChar char="n"/>
            </a:pPr>
            <a:r>
              <a:rPr lang="en-US" dirty="0" smtClean="0"/>
              <a:t> Actual potential CU for season = 400 mm</a:t>
            </a:r>
          </a:p>
          <a:p>
            <a:pPr lvl="2">
              <a:buFont typeface="Wingdings" pitchFamily="2" charset="2"/>
              <a:buChar char="n"/>
            </a:pPr>
            <a:r>
              <a:rPr lang="en-US" dirty="0" smtClean="0"/>
              <a:t> Assume the normalized yield vs. CU curve is applicable.</a:t>
            </a:r>
          </a:p>
          <a:p>
            <a:pPr lvl="2">
              <a:buFont typeface="Wingdings" pitchFamily="2" charset="2"/>
              <a:buChar char="n"/>
            </a:pPr>
            <a:r>
              <a:rPr lang="en-US" dirty="0" smtClean="0"/>
              <a:t> Value of a typical </a:t>
            </a:r>
            <a:r>
              <a:rPr lang="en-US" dirty="0" err="1" smtClean="0"/>
              <a:t>Calibaza</a:t>
            </a:r>
            <a:r>
              <a:rPr lang="en-US" dirty="0" smtClean="0"/>
              <a:t> crop* = $1,243/acre.</a:t>
            </a:r>
          </a:p>
          <a:p>
            <a:pPr lvl="2">
              <a:buFont typeface="Wingdings" pitchFamily="2" charset="2"/>
              <a:buChar char="n"/>
            </a:pPr>
            <a:endParaRPr lang="en-US" dirty="0"/>
          </a:p>
          <a:p>
            <a:pPr lvl="2">
              <a:buFont typeface="Wingdings" pitchFamily="2" charset="2"/>
              <a:buChar char="n"/>
            </a:pPr>
            <a:endParaRPr lang="en-US" dirty="0" smtClean="0"/>
          </a:p>
          <a:p>
            <a:pPr marL="914400" lvl="2" indent="0">
              <a:buNone/>
            </a:pPr>
            <a:r>
              <a:rPr lang="en-US" dirty="0" smtClean="0"/>
              <a:t>*</a:t>
            </a:r>
            <a:r>
              <a:rPr lang="en-US" i="1" dirty="0" err="1" smtClean="0"/>
              <a:t>Conjunto</a:t>
            </a:r>
            <a:r>
              <a:rPr lang="en-US" i="1" dirty="0" smtClean="0"/>
              <a:t> </a:t>
            </a:r>
            <a:r>
              <a:rPr lang="en-US" i="1" dirty="0" err="1" smtClean="0"/>
              <a:t>Tecnol</a:t>
            </a:r>
            <a:r>
              <a:rPr lang="en-US" i="1" dirty="0" err="1" smtClean="0">
                <a:latin typeface="Times New Roman"/>
                <a:cs typeface="Times New Roman"/>
              </a:rPr>
              <a:t>ógico</a:t>
            </a:r>
            <a:r>
              <a:rPr lang="en-US" i="1" dirty="0" smtClean="0">
                <a:latin typeface="Times New Roman"/>
                <a:cs typeface="Times New Roman"/>
              </a:rPr>
              <a:t> </a:t>
            </a:r>
            <a:r>
              <a:rPr lang="en-US" i="1" dirty="0" err="1" smtClean="0">
                <a:latin typeface="Times New Roman"/>
                <a:cs typeface="Times New Roman"/>
              </a:rPr>
              <a:t>para</a:t>
            </a:r>
            <a:r>
              <a:rPr lang="en-US" i="1" dirty="0" smtClean="0">
                <a:latin typeface="Times New Roman"/>
                <a:cs typeface="Times New Roman"/>
              </a:rPr>
              <a:t> la </a:t>
            </a:r>
            <a:r>
              <a:rPr lang="en-US" i="1" dirty="0" err="1" smtClean="0">
                <a:latin typeface="Times New Roman"/>
                <a:cs typeface="Times New Roman"/>
              </a:rPr>
              <a:t>producción</a:t>
            </a:r>
            <a:r>
              <a:rPr lang="en-US" i="1" dirty="0" smtClean="0">
                <a:latin typeface="Times New Roman"/>
                <a:cs typeface="Times New Roman"/>
              </a:rPr>
              <a:t> de </a:t>
            </a:r>
            <a:r>
              <a:rPr lang="en-US" i="1" dirty="0" err="1" smtClean="0">
                <a:latin typeface="Times New Roman"/>
                <a:cs typeface="Times New Roman"/>
              </a:rPr>
              <a:t>Calabaza</a:t>
            </a:r>
            <a:r>
              <a:rPr lang="en-US" i="1" dirty="0" smtClean="0">
                <a:latin typeface="Times New Roman"/>
                <a:cs typeface="Times New Roman"/>
              </a:rPr>
              <a:t>, UPR </a:t>
            </a:r>
            <a:r>
              <a:rPr lang="en-US" i="1" dirty="0" err="1" smtClean="0">
                <a:latin typeface="Times New Roman"/>
                <a:cs typeface="Times New Roman"/>
              </a:rPr>
              <a:t>Experment</a:t>
            </a:r>
            <a:r>
              <a:rPr lang="en-US" i="1" dirty="0" smtClean="0">
                <a:latin typeface="Times New Roman"/>
                <a:cs typeface="Times New Roman"/>
              </a:rPr>
              <a:t> Station, Publication 155, revised 2012</a:t>
            </a:r>
            <a:endParaRPr lang="en-US" dirty="0" smtClean="0"/>
          </a:p>
          <a:p>
            <a:pPr marL="914400" lvl="2" indent="0">
              <a:buNone/>
            </a:pPr>
            <a:endParaRPr lang="en-US" dirty="0" smtClean="0"/>
          </a:p>
          <a:p>
            <a:endParaRPr lang="en-US" sz="2800" dirty="0" smtClean="0"/>
          </a:p>
        </p:txBody>
      </p:sp>
    </p:spTree>
    <p:extLst>
      <p:ext uri="{BB962C8B-B14F-4D97-AF65-F5344CB8AC3E}">
        <p14:creationId xmlns:p14="http://schemas.microsoft.com/office/powerpoint/2010/main" val="4132805737"/>
      </p:ext>
    </p:extLst>
  </p:cSld>
  <p:clrMapOvr>
    <a:masterClrMapping/>
  </p:clrMapOvr>
  <p:transition spd="med">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r>
              <a:rPr lang="en-US" smtClean="0"/>
              <a:t>Example continued</a:t>
            </a:r>
          </a:p>
        </p:txBody>
      </p:sp>
      <p:sp>
        <p:nvSpPr>
          <p:cNvPr id="114691" name="Text Placeholder 2"/>
          <p:cNvSpPr>
            <a:spLocks noGrp="1"/>
          </p:cNvSpPr>
          <p:nvPr>
            <p:ph type="body" sz="half" idx="1"/>
          </p:nvPr>
        </p:nvSpPr>
        <p:spPr>
          <a:xfrm>
            <a:off x="685800" y="1981200"/>
            <a:ext cx="7772400" cy="2514600"/>
          </a:xfrm>
        </p:spPr>
        <p:txBody>
          <a:bodyPr>
            <a:normAutofit fontScale="92500" lnSpcReduction="20000"/>
          </a:bodyPr>
          <a:lstStyle/>
          <a:p>
            <a:r>
              <a:rPr lang="en-US" smtClean="0"/>
              <a:t>Results</a:t>
            </a:r>
          </a:p>
          <a:p>
            <a:pPr lvl="1"/>
            <a:r>
              <a:rPr lang="en-US" smtClean="0"/>
              <a:t>Water </a:t>
            </a:r>
            <a:r>
              <a:rPr lang="en-US" b="1" u="sng" smtClean="0"/>
              <a:t>deficit</a:t>
            </a:r>
            <a:r>
              <a:rPr lang="en-US" smtClean="0"/>
              <a:t> = 100 mm</a:t>
            </a:r>
          </a:p>
          <a:p>
            <a:pPr lvl="1"/>
            <a:r>
              <a:rPr lang="en-US" smtClean="0"/>
              <a:t> With a normalized CU of 0.75, the normalized yield = 0.85 (or 0.15 loss)</a:t>
            </a:r>
          </a:p>
          <a:p>
            <a:pPr lvl="1"/>
            <a:r>
              <a:rPr lang="en-US" smtClean="0"/>
              <a:t> </a:t>
            </a:r>
            <a:r>
              <a:rPr lang="en-US" u="sng" smtClean="0"/>
              <a:t>Potential $ LOST = lost yield                                           = [0.15*$1,243/ac] x 10 ac = </a:t>
            </a:r>
            <a:r>
              <a:rPr lang="en-US" b="1" u="sng" smtClean="0"/>
              <a:t>$1,864</a:t>
            </a:r>
          </a:p>
          <a:p>
            <a:pPr lvl="1"/>
            <a:endParaRPr lang="en-US" smtClean="0"/>
          </a:p>
        </p:txBody>
      </p:sp>
      <p:sp>
        <p:nvSpPr>
          <p:cNvPr id="114692" name="TextBox 1"/>
          <p:cNvSpPr txBox="1">
            <a:spLocks noChangeArrowheads="1"/>
          </p:cNvSpPr>
          <p:nvPr/>
        </p:nvSpPr>
        <p:spPr bwMode="auto">
          <a:xfrm>
            <a:off x="152400" y="5954713"/>
            <a:ext cx="88947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solidFill>
                  <a:srgbClr val="FF0000"/>
                </a:solidFill>
              </a:rPr>
              <a:t>$1,864 could pay your daughter’s university tuition or pay her rent for 6 months</a:t>
            </a:r>
          </a:p>
        </p:txBody>
      </p:sp>
    </p:spTree>
    <p:extLst>
      <p:ext uri="{BB962C8B-B14F-4D97-AF65-F5344CB8AC3E}">
        <p14:creationId xmlns:p14="http://schemas.microsoft.com/office/powerpoint/2010/main" val="1652194857"/>
      </p:ext>
    </p:extLst>
  </p:cSld>
  <p:clrMapOvr>
    <a:masterClrMapping/>
  </p:clrMapOvr>
  <p:transition spd="med">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can I apply water to my plants?</a:t>
            </a: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dirty="0" smtClean="0"/>
              <a:t>Different types of irrigation systems</a:t>
            </a:r>
          </a:p>
          <a:p>
            <a:pPr lvl="1"/>
            <a:r>
              <a:rPr lang="en-US" dirty="0" smtClean="0"/>
              <a:t>Surface Irrigation</a:t>
            </a:r>
          </a:p>
          <a:p>
            <a:pPr lvl="1"/>
            <a:r>
              <a:rPr lang="en-US" dirty="0" smtClean="0"/>
              <a:t>Sprinkler Irrigation</a:t>
            </a:r>
          </a:p>
          <a:p>
            <a:pPr lvl="1"/>
            <a:r>
              <a:rPr lang="en-US" dirty="0" smtClean="0"/>
              <a:t>Drip Irrigation</a:t>
            </a:r>
          </a:p>
          <a:p>
            <a:pPr lvl="1"/>
            <a:r>
              <a:rPr lang="en-US" dirty="0" smtClean="0"/>
              <a:t>Subsurface Irrigation</a:t>
            </a:r>
          </a:p>
          <a:p>
            <a:pPr lvl="1"/>
            <a:r>
              <a:rPr lang="en-US" dirty="0" smtClean="0"/>
              <a:t>Condensation Method</a:t>
            </a:r>
            <a:endParaRPr lang="en-US" dirty="0"/>
          </a:p>
        </p:txBody>
      </p:sp>
    </p:spTree>
    <p:extLst>
      <p:ext uri="{BB962C8B-B14F-4D97-AF65-F5344CB8AC3E}">
        <p14:creationId xmlns:p14="http://schemas.microsoft.com/office/powerpoint/2010/main" val="893056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316</TotalTime>
  <Words>1606</Words>
  <Application>Microsoft Office PowerPoint</Application>
  <PresentationFormat>On-screen Show (4:3)</PresentationFormat>
  <Paragraphs>306</Paragraphs>
  <Slides>52</Slides>
  <Notes>52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54" baseType="lpstr">
      <vt:lpstr>Office Theme</vt:lpstr>
      <vt:lpstr>Chart</vt:lpstr>
      <vt:lpstr>Agroclimatología y el Riego sustentable </vt:lpstr>
      <vt:lpstr>What is the problem and why do I care?</vt:lpstr>
      <vt:lpstr>How much water and money  are we talking about?</vt:lpstr>
      <vt:lpstr>The Cost of Over-Applying Irrigation Water</vt:lpstr>
      <vt:lpstr>PowerPoint Presentation</vt:lpstr>
      <vt:lpstr>Example continued</vt:lpstr>
      <vt:lpstr>Cost of Under-Applying Irrigation Water</vt:lpstr>
      <vt:lpstr>Example continued</vt:lpstr>
      <vt:lpstr>How can I apply water to my plants? </vt:lpstr>
      <vt:lpstr>Surface</vt:lpstr>
      <vt:lpstr>Sprinkler</vt:lpstr>
      <vt:lpstr>PowerPoint Presentation</vt:lpstr>
      <vt:lpstr>PowerPoint Presentation</vt:lpstr>
      <vt:lpstr>Drip</vt:lpstr>
      <vt:lpstr>PowerPoint Presentation</vt:lpstr>
      <vt:lpstr>Irrigation system accessories</vt:lpstr>
      <vt:lpstr>Fertigation</vt:lpstr>
      <vt:lpstr>Drip Irrigation Laboratory at UPRM</vt:lpstr>
      <vt:lpstr>Drip Distribution Uniformity</vt:lpstr>
      <vt:lpstr>PowerPoint Presentation</vt:lpstr>
      <vt:lpstr>Subsurface</vt:lpstr>
      <vt:lpstr>Condensation</vt:lpstr>
      <vt:lpstr>Commercial dew condensation in (Israel)</vt:lpstr>
      <vt:lpstr>Commercially available dew condenser (Holland)</vt:lpstr>
      <vt:lpstr>Fog collection projects</vt:lpstr>
      <vt:lpstr>Appropriate Technology </vt:lpstr>
      <vt:lpstr>PowerPoint Presentation</vt:lpstr>
      <vt:lpstr>PowerPoint Presentation</vt:lpstr>
      <vt:lpstr>Water Supply</vt:lpstr>
      <vt:lpstr>Groundwater</vt:lpstr>
      <vt:lpstr>Irrigation Ponds</vt:lpstr>
      <vt:lpstr>Other Technologies</vt:lpstr>
      <vt:lpstr>How much water should I apply? </vt:lpstr>
      <vt:lpstr>Why Do I Care? (reminder)</vt:lpstr>
      <vt:lpstr>Intro to Agroclimatology </vt:lpstr>
      <vt:lpstr>Weather Station Sensors</vt:lpstr>
      <vt:lpstr>PowerPoint Presentation</vt:lpstr>
      <vt:lpstr>Many weather stations will calcuate the daily Evapotranspiration</vt:lpstr>
      <vt:lpstr>Natural Resource Conservation Service SCAN Stations</vt:lpstr>
      <vt:lpstr>National Weather Service – San Juan http://www.srh.noaa.gov/sju/</vt:lpstr>
      <vt:lpstr>Soils</vt:lpstr>
      <vt:lpstr>So how can I determine the crop water requirement and then apply the correct amount of irrigation?  </vt:lpstr>
      <vt:lpstr>PowerPoint Presentation</vt:lpstr>
      <vt:lpstr>Determine Crop Water Requirement</vt:lpstr>
      <vt:lpstr>Rainfall</vt:lpstr>
      <vt:lpstr>Reference Evapotranspiration (ETo)</vt:lpstr>
      <vt:lpstr>Reference Evapotranspiration</vt:lpstr>
      <vt:lpstr>Crop Coefficient</vt:lpstr>
      <vt:lpstr>Crop Water Requirement</vt:lpstr>
      <vt:lpstr>Crop Coefficient Curve for Tomato</vt:lpstr>
      <vt:lpstr>Number of hours to run the pump to satisfy the crop water requirement</vt:lpstr>
      <vt:lpstr>In Conclusion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Agroclimatología y el Riego sustentable</dc:title>
  <dc:creator>Eric Harmsen</dc:creator>
  <cp:lastModifiedBy>Eric Harmsen</cp:lastModifiedBy>
  <cp:revision>41</cp:revision>
  <dcterms:created xsi:type="dcterms:W3CDTF">2013-05-16T14:34:05Z</dcterms:created>
  <dcterms:modified xsi:type="dcterms:W3CDTF">2013-05-17T13:50:11Z</dcterms:modified>
</cp:coreProperties>
</file>