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28"/>
  </p:notesMasterIdLst>
  <p:handoutMasterIdLst>
    <p:handoutMasterId r:id="rId29"/>
  </p:handoutMasterIdLst>
  <p:sldIdLst>
    <p:sldId id="350" r:id="rId2"/>
    <p:sldId id="631" r:id="rId3"/>
    <p:sldId id="632" r:id="rId4"/>
    <p:sldId id="633" r:id="rId5"/>
    <p:sldId id="634" r:id="rId6"/>
    <p:sldId id="627" r:id="rId7"/>
    <p:sldId id="288" r:id="rId8"/>
    <p:sldId id="402" r:id="rId9"/>
    <p:sldId id="636" r:id="rId10"/>
    <p:sldId id="305" r:id="rId11"/>
    <p:sldId id="290" r:id="rId12"/>
    <p:sldId id="370" r:id="rId13"/>
    <p:sldId id="637" r:id="rId14"/>
    <p:sldId id="638" r:id="rId15"/>
    <p:sldId id="380" r:id="rId16"/>
    <p:sldId id="639" r:id="rId17"/>
    <p:sldId id="640" r:id="rId18"/>
    <p:sldId id="641" r:id="rId19"/>
    <p:sldId id="642" r:id="rId20"/>
    <p:sldId id="643" r:id="rId21"/>
    <p:sldId id="644" r:id="rId22"/>
    <p:sldId id="645" r:id="rId23"/>
    <p:sldId id="646" r:id="rId24"/>
    <p:sldId id="647" r:id="rId25"/>
    <p:sldId id="648" r:id="rId26"/>
    <p:sldId id="64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804000"/>
    <a:srgbClr val="FFCC66"/>
    <a:srgbClr val="7EF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824" y="-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ERIC:FALL%202012:1papers%20and%20conferences:JOURNAL%20OF%20AG%20UPR%20NOTE%20-%20WEB-BASED%20IRRIGATION%20SCHEDULING:cumulative%20ET%20vs%20cumulative%20irrigation%20figure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Cumulative </a:t>
            </a:r>
            <a:r>
              <a:rPr lang="en-US" dirty="0" err="1"/>
              <a:t>ET</a:t>
            </a:r>
            <a:r>
              <a:rPr lang="en-US" baseline="-25000" dirty="0" err="1"/>
              <a:t>c</a:t>
            </a:r>
            <a:r>
              <a:rPr lang="en-US" dirty="0"/>
              <a:t> vs. Irrigation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2275582135774"/>
          <c:y val="0.0865621378479522"/>
          <c:w val="0.712274095413884"/>
          <c:h val="0.750331514237576"/>
        </c:manualLayout>
      </c:layout>
      <c:scatterChart>
        <c:scatterStyle val="smoothMarker"/>
        <c:varyColors val="0"/>
        <c:ser>
          <c:idx val="0"/>
          <c:order val="0"/>
          <c:tx>
            <c:v>Cumulative ET</c:v>
          </c:tx>
          <c:spPr>
            <a:ln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'Cumulative ET vs. Irrigation'!$A$2:$A$86</c:f>
              <c:numCache>
                <c:formatCode>m/d/yy</c:formatCode>
                <c:ptCount val="85"/>
                <c:pt idx="0">
                  <c:v>39521.0</c:v>
                </c:pt>
                <c:pt idx="1">
                  <c:v>39522.0</c:v>
                </c:pt>
                <c:pt idx="2">
                  <c:v>39523.0</c:v>
                </c:pt>
                <c:pt idx="3">
                  <c:v>39524.0</c:v>
                </c:pt>
                <c:pt idx="4">
                  <c:v>39525.0</c:v>
                </c:pt>
                <c:pt idx="5">
                  <c:v>39526.0</c:v>
                </c:pt>
                <c:pt idx="6">
                  <c:v>39527.0</c:v>
                </c:pt>
                <c:pt idx="7">
                  <c:v>39528.0</c:v>
                </c:pt>
                <c:pt idx="8">
                  <c:v>39529.0</c:v>
                </c:pt>
                <c:pt idx="9">
                  <c:v>39530.0</c:v>
                </c:pt>
                <c:pt idx="10">
                  <c:v>39531.0</c:v>
                </c:pt>
                <c:pt idx="11">
                  <c:v>39532.0</c:v>
                </c:pt>
                <c:pt idx="12">
                  <c:v>39533.0</c:v>
                </c:pt>
                <c:pt idx="13">
                  <c:v>39534.0</c:v>
                </c:pt>
                <c:pt idx="14">
                  <c:v>39535.0</c:v>
                </c:pt>
                <c:pt idx="15">
                  <c:v>39536.0</c:v>
                </c:pt>
                <c:pt idx="16">
                  <c:v>39537.0</c:v>
                </c:pt>
                <c:pt idx="17">
                  <c:v>39538.0</c:v>
                </c:pt>
                <c:pt idx="18">
                  <c:v>39539.0</c:v>
                </c:pt>
                <c:pt idx="19">
                  <c:v>39540.0</c:v>
                </c:pt>
                <c:pt idx="20">
                  <c:v>39541.0</c:v>
                </c:pt>
                <c:pt idx="21">
                  <c:v>39542.0</c:v>
                </c:pt>
                <c:pt idx="22">
                  <c:v>39543.0</c:v>
                </c:pt>
                <c:pt idx="23">
                  <c:v>39544.0</c:v>
                </c:pt>
                <c:pt idx="24">
                  <c:v>39545.0</c:v>
                </c:pt>
                <c:pt idx="25">
                  <c:v>39546.0</c:v>
                </c:pt>
                <c:pt idx="26">
                  <c:v>39547.0</c:v>
                </c:pt>
                <c:pt idx="27">
                  <c:v>39548.0</c:v>
                </c:pt>
                <c:pt idx="28">
                  <c:v>39549.0</c:v>
                </c:pt>
                <c:pt idx="29">
                  <c:v>39550.0</c:v>
                </c:pt>
                <c:pt idx="30">
                  <c:v>39551.0</c:v>
                </c:pt>
                <c:pt idx="31">
                  <c:v>39552.0</c:v>
                </c:pt>
                <c:pt idx="32">
                  <c:v>39553.0</c:v>
                </c:pt>
                <c:pt idx="33">
                  <c:v>39554.0</c:v>
                </c:pt>
                <c:pt idx="34">
                  <c:v>39555.0</c:v>
                </c:pt>
                <c:pt idx="35">
                  <c:v>39556.0</c:v>
                </c:pt>
                <c:pt idx="36">
                  <c:v>39557.0</c:v>
                </c:pt>
                <c:pt idx="37">
                  <c:v>39558.0</c:v>
                </c:pt>
                <c:pt idx="38">
                  <c:v>39559.0</c:v>
                </c:pt>
                <c:pt idx="39">
                  <c:v>39560.0</c:v>
                </c:pt>
                <c:pt idx="40">
                  <c:v>39561.0</c:v>
                </c:pt>
                <c:pt idx="41">
                  <c:v>39562.0</c:v>
                </c:pt>
                <c:pt idx="42">
                  <c:v>39563.0</c:v>
                </c:pt>
                <c:pt idx="43">
                  <c:v>39564.0</c:v>
                </c:pt>
                <c:pt idx="44">
                  <c:v>39565.0</c:v>
                </c:pt>
                <c:pt idx="45">
                  <c:v>39566.0</c:v>
                </c:pt>
                <c:pt idx="46">
                  <c:v>39567.0</c:v>
                </c:pt>
                <c:pt idx="47">
                  <c:v>39568.0</c:v>
                </c:pt>
                <c:pt idx="48">
                  <c:v>39569.0</c:v>
                </c:pt>
                <c:pt idx="49">
                  <c:v>39570.0</c:v>
                </c:pt>
                <c:pt idx="50">
                  <c:v>39571.0</c:v>
                </c:pt>
                <c:pt idx="51">
                  <c:v>39572.0</c:v>
                </c:pt>
                <c:pt idx="52">
                  <c:v>39573.0</c:v>
                </c:pt>
                <c:pt idx="53">
                  <c:v>39574.0</c:v>
                </c:pt>
                <c:pt idx="54">
                  <c:v>39575.0</c:v>
                </c:pt>
                <c:pt idx="55">
                  <c:v>39576.0</c:v>
                </c:pt>
                <c:pt idx="56">
                  <c:v>39577.0</c:v>
                </c:pt>
                <c:pt idx="57">
                  <c:v>39578.0</c:v>
                </c:pt>
                <c:pt idx="58">
                  <c:v>39579.0</c:v>
                </c:pt>
                <c:pt idx="59">
                  <c:v>39580.0</c:v>
                </c:pt>
                <c:pt idx="60">
                  <c:v>39581.0</c:v>
                </c:pt>
                <c:pt idx="61">
                  <c:v>39582.0</c:v>
                </c:pt>
                <c:pt idx="62">
                  <c:v>39583.0</c:v>
                </c:pt>
                <c:pt idx="63">
                  <c:v>39584.0</c:v>
                </c:pt>
                <c:pt idx="64">
                  <c:v>39585.0</c:v>
                </c:pt>
                <c:pt idx="65">
                  <c:v>39586.0</c:v>
                </c:pt>
                <c:pt idx="66">
                  <c:v>39587.0</c:v>
                </c:pt>
                <c:pt idx="67">
                  <c:v>39588.0</c:v>
                </c:pt>
                <c:pt idx="68">
                  <c:v>39589.0</c:v>
                </c:pt>
                <c:pt idx="69">
                  <c:v>39590.0</c:v>
                </c:pt>
                <c:pt idx="70">
                  <c:v>39591.0</c:v>
                </c:pt>
                <c:pt idx="71">
                  <c:v>39592.0</c:v>
                </c:pt>
                <c:pt idx="72">
                  <c:v>39593.0</c:v>
                </c:pt>
                <c:pt idx="73">
                  <c:v>39594.0</c:v>
                </c:pt>
                <c:pt idx="74">
                  <c:v>39595.0</c:v>
                </c:pt>
                <c:pt idx="75">
                  <c:v>39596.0</c:v>
                </c:pt>
                <c:pt idx="76">
                  <c:v>39597.0</c:v>
                </c:pt>
                <c:pt idx="77">
                  <c:v>39598.0</c:v>
                </c:pt>
                <c:pt idx="78">
                  <c:v>39599.0</c:v>
                </c:pt>
                <c:pt idx="79">
                  <c:v>39600.0</c:v>
                </c:pt>
                <c:pt idx="80">
                  <c:v>39601.0</c:v>
                </c:pt>
                <c:pt idx="81">
                  <c:v>39602.0</c:v>
                </c:pt>
                <c:pt idx="82">
                  <c:v>39603.0</c:v>
                </c:pt>
                <c:pt idx="83">
                  <c:v>39604.0</c:v>
                </c:pt>
                <c:pt idx="84">
                  <c:v>39605.0</c:v>
                </c:pt>
              </c:numCache>
            </c:numRef>
          </c:xVal>
          <c:yVal>
            <c:numRef>
              <c:f>'Cumulative ET vs. Irrigation'!$B$2:$B$86</c:f>
              <c:numCache>
                <c:formatCode>0.00</c:formatCode>
                <c:ptCount val="85"/>
                <c:pt idx="0">
                  <c:v>3.8</c:v>
                </c:pt>
                <c:pt idx="1">
                  <c:v>7.699999999999997</c:v>
                </c:pt>
                <c:pt idx="2">
                  <c:v>11.5</c:v>
                </c:pt>
                <c:pt idx="3">
                  <c:v>15.5</c:v>
                </c:pt>
                <c:pt idx="4">
                  <c:v>19.7</c:v>
                </c:pt>
                <c:pt idx="5">
                  <c:v>23.6</c:v>
                </c:pt>
                <c:pt idx="6">
                  <c:v>27.5</c:v>
                </c:pt>
                <c:pt idx="7">
                  <c:v>31.7</c:v>
                </c:pt>
                <c:pt idx="8">
                  <c:v>35.9</c:v>
                </c:pt>
                <c:pt idx="9">
                  <c:v>40.0</c:v>
                </c:pt>
                <c:pt idx="10">
                  <c:v>44.3</c:v>
                </c:pt>
                <c:pt idx="11">
                  <c:v>48.5</c:v>
                </c:pt>
                <c:pt idx="12">
                  <c:v>52.8</c:v>
                </c:pt>
                <c:pt idx="13">
                  <c:v>57.2</c:v>
                </c:pt>
                <c:pt idx="14">
                  <c:v>61.7</c:v>
                </c:pt>
                <c:pt idx="15">
                  <c:v>66.3</c:v>
                </c:pt>
                <c:pt idx="16">
                  <c:v>71.0</c:v>
                </c:pt>
                <c:pt idx="17">
                  <c:v>75.8</c:v>
                </c:pt>
                <c:pt idx="18">
                  <c:v>80.6</c:v>
                </c:pt>
                <c:pt idx="19">
                  <c:v>85.6</c:v>
                </c:pt>
                <c:pt idx="20">
                  <c:v>90.5</c:v>
                </c:pt>
                <c:pt idx="21">
                  <c:v>95.7</c:v>
                </c:pt>
                <c:pt idx="22">
                  <c:v>101.2</c:v>
                </c:pt>
                <c:pt idx="23">
                  <c:v>106.9</c:v>
                </c:pt>
                <c:pt idx="24">
                  <c:v>113.6</c:v>
                </c:pt>
                <c:pt idx="25">
                  <c:v>119.6</c:v>
                </c:pt>
                <c:pt idx="26">
                  <c:v>125.9</c:v>
                </c:pt>
                <c:pt idx="27">
                  <c:v>132.8</c:v>
                </c:pt>
                <c:pt idx="28">
                  <c:v>139.8</c:v>
                </c:pt>
                <c:pt idx="29">
                  <c:v>146.6</c:v>
                </c:pt>
                <c:pt idx="30">
                  <c:v>151.7</c:v>
                </c:pt>
                <c:pt idx="31">
                  <c:v>155.7</c:v>
                </c:pt>
                <c:pt idx="32">
                  <c:v>161.0</c:v>
                </c:pt>
                <c:pt idx="33">
                  <c:v>167.2</c:v>
                </c:pt>
                <c:pt idx="34">
                  <c:v>173.5</c:v>
                </c:pt>
                <c:pt idx="35">
                  <c:v>179.8</c:v>
                </c:pt>
                <c:pt idx="36">
                  <c:v>185.6000000000001</c:v>
                </c:pt>
                <c:pt idx="37">
                  <c:v>190.6000000000001</c:v>
                </c:pt>
                <c:pt idx="38">
                  <c:v>195.1000000000001</c:v>
                </c:pt>
                <c:pt idx="39">
                  <c:v>201.3</c:v>
                </c:pt>
                <c:pt idx="40">
                  <c:v>208.4</c:v>
                </c:pt>
                <c:pt idx="41">
                  <c:v>214.3</c:v>
                </c:pt>
                <c:pt idx="42">
                  <c:v>220.4</c:v>
                </c:pt>
                <c:pt idx="43">
                  <c:v>226.2</c:v>
                </c:pt>
                <c:pt idx="44">
                  <c:v>231.9</c:v>
                </c:pt>
                <c:pt idx="45">
                  <c:v>238.1</c:v>
                </c:pt>
                <c:pt idx="46">
                  <c:v>244.4</c:v>
                </c:pt>
                <c:pt idx="47">
                  <c:v>251.9</c:v>
                </c:pt>
                <c:pt idx="48">
                  <c:v>259.9</c:v>
                </c:pt>
                <c:pt idx="49">
                  <c:v>266.8</c:v>
                </c:pt>
                <c:pt idx="50">
                  <c:v>272.7</c:v>
                </c:pt>
                <c:pt idx="51">
                  <c:v>279.6</c:v>
                </c:pt>
                <c:pt idx="52">
                  <c:v>285.4</c:v>
                </c:pt>
                <c:pt idx="53">
                  <c:v>291.5</c:v>
                </c:pt>
                <c:pt idx="54">
                  <c:v>298.6</c:v>
                </c:pt>
                <c:pt idx="55">
                  <c:v>304.5</c:v>
                </c:pt>
                <c:pt idx="56">
                  <c:v>310.6</c:v>
                </c:pt>
                <c:pt idx="57">
                  <c:v>316.7</c:v>
                </c:pt>
                <c:pt idx="58">
                  <c:v>323.2</c:v>
                </c:pt>
                <c:pt idx="59">
                  <c:v>330.2</c:v>
                </c:pt>
                <c:pt idx="60">
                  <c:v>337.1</c:v>
                </c:pt>
                <c:pt idx="61">
                  <c:v>342.6</c:v>
                </c:pt>
                <c:pt idx="62">
                  <c:v>349.5</c:v>
                </c:pt>
                <c:pt idx="63">
                  <c:v>356.3</c:v>
                </c:pt>
                <c:pt idx="64">
                  <c:v>361.8</c:v>
                </c:pt>
                <c:pt idx="65">
                  <c:v>368.2</c:v>
                </c:pt>
                <c:pt idx="66">
                  <c:v>375.5</c:v>
                </c:pt>
                <c:pt idx="67">
                  <c:v>381.6</c:v>
                </c:pt>
                <c:pt idx="68">
                  <c:v>386.7</c:v>
                </c:pt>
                <c:pt idx="69">
                  <c:v>392.9</c:v>
                </c:pt>
                <c:pt idx="70">
                  <c:v>398.9</c:v>
                </c:pt>
                <c:pt idx="71">
                  <c:v>405.4</c:v>
                </c:pt>
                <c:pt idx="72">
                  <c:v>412.1</c:v>
                </c:pt>
                <c:pt idx="73">
                  <c:v>417.8</c:v>
                </c:pt>
                <c:pt idx="74">
                  <c:v>423.0</c:v>
                </c:pt>
                <c:pt idx="75">
                  <c:v>428.6</c:v>
                </c:pt>
                <c:pt idx="76">
                  <c:v>434.6</c:v>
                </c:pt>
                <c:pt idx="77">
                  <c:v>440.6</c:v>
                </c:pt>
                <c:pt idx="78">
                  <c:v>446.7</c:v>
                </c:pt>
                <c:pt idx="79">
                  <c:v>452.6</c:v>
                </c:pt>
                <c:pt idx="80">
                  <c:v>459.1</c:v>
                </c:pt>
                <c:pt idx="81">
                  <c:v>465.9</c:v>
                </c:pt>
                <c:pt idx="82">
                  <c:v>472.4</c:v>
                </c:pt>
                <c:pt idx="83">
                  <c:v>478.8</c:v>
                </c:pt>
                <c:pt idx="84">
                  <c:v>485.1</c:v>
                </c:pt>
              </c:numCache>
            </c:numRef>
          </c:yVal>
          <c:smooth val="1"/>
        </c:ser>
        <c:ser>
          <c:idx val="1"/>
          <c:order val="1"/>
          <c:tx>
            <c:v>Cumulative Irrigation/Rainfall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'Cumulative ET vs. Irrigation'!$A$2:$A$86</c:f>
              <c:numCache>
                <c:formatCode>m/d/yy</c:formatCode>
                <c:ptCount val="85"/>
                <c:pt idx="0">
                  <c:v>39521.0</c:v>
                </c:pt>
                <c:pt idx="1">
                  <c:v>39522.0</c:v>
                </c:pt>
                <c:pt idx="2">
                  <c:v>39523.0</c:v>
                </c:pt>
                <c:pt idx="3">
                  <c:v>39524.0</c:v>
                </c:pt>
                <c:pt idx="4">
                  <c:v>39525.0</c:v>
                </c:pt>
                <c:pt idx="5">
                  <c:v>39526.0</c:v>
                </c:pt>
                <c:pt idx="6">
                  <c:v>39527.0</c:v>
                </c:pt>
                <c:pt idx="7">
                  <c:v>39528.0</c:v>
                </c:pt>
                <c:pt idx="8">
                  <c:v>39529.0</c:v>
                </c:pt>
                <c:pt idx="9">
                  <c:v>39530.0</c:v>
                </c:pt>
                <c:pt idx="10">
                  <c:v>39531.0</c:v>
                </c:pt>
                <c:pt idx="11">
                  <c:v>39532.0</c:v>
                </c:pt>
                <c:pt idx="12">
                  <c:v>39533.0</c:v>
                </c:pt>
                <c:pt idx="13">
                  <c:v>39534.0</c:v>
                </c:pt>
                <c:pt idx="14">
                  <c:v>39535.0</c:v>
                </c:pt>
                <c:pt idx="15">
                  <c:v>39536.0</c:v>
                </c:pt>
                <c:pt idx="16">
                  <c:v>39537.0</c:v>
                </c:pt>
                <c:pt idx="17">
                  <c:v>39538.0</c:v>
                </c:pt>
                <c:pt idx="18">
                  <c:v>39539.0</c:v>
                </c:pt>
                <c:pt idx="19">
                  <c:v>39540.0</c:v>
                </c:pt>
                <c:pt idx="20">
                  <c:v>39541.0</c:v>
                </c:pt>
                <c:pt idx="21">
                  <c:v>39542.0</c:v>
                </c:pt>
                <c:pt idx="22">
                  <c:v>39543.0</c:v>
                </c:pt>
                <c:pt idx="23">
                  <c:v>39544.0</c:v>
                </c:pt>
                <c:pt idx="24">
                  <c:v>39545.0</c:v>
                </c:pt>
                <c:pt idx="25">
                  <c:v>39546.0</c:v>
                </c:pt>
                <c:pt idx="26">
                  <c:v>39547.0</c:v>
                </c:pt>
                <c:pt idx="27">
                  <c:v>39548.0</c:v>
                </c:pt>
                <c:pt idx="28">
                  <c:v>39549.0</c:v>
                </c:pt>
                <c:pt idx="29">
                  <c:v>39550.0</c:v>
                </c:pt>
                <c:pt idx="30">
                  <c:v>39551.0</c:v>
                </c:pt>
                <c:pt idx="31">
                  <c:v>39552.0</c:v>
                </c:pt>
                <c:pt idx="32">
                  <c:v>39553.0</c:v>
                </c:pt>
                <c:pt idx="33">
                  <c:v>39554.0</c:v>
                </c:pt>
                <c:pt idx="34">
                  <c:v>39555.0</c:v>
                </c:pt>
                <c:pt idx="35">
                  <c:v>39556.0</c:v>
                </c:pt>
                <c:pt idx="36">
                  <c:v>39557.0</c:v>
                </c:pt>
                <c:pt idx="37">
                  <c:v>39558.0</c:v>
                </c:pt>
                <c:pt idx="38">
                  <c:v>39559.0</c:v>
                </c:pt>
                <c:pt idx="39">
                  <c:v>39560.0</c:v>
                </c:pt>
                <c:pt idx="40">
                  <c:v>39561.0</c:v>
                </c:pt>
                <c:pt idx="41">
                  <c:v>39562.0</c:v>
                </c:pt>
                <c:pt idx="42">
                  <c:v>39563.0</c:v>
                </c:pt>
                <c:pt idx="43">
                  <c:v>39564.0</c:v>
                </c:pt>
                <c:pt idx="44">
                  <c:v>39565.0</c:v>
                </c:pt>
                <c:pt idx="45">
                  <c:v>39566.0</c:v>
                </c:pt>
                <c:pt idx="46">
                  <c:v>39567.0</c:v>
                </c:pt>
                <c:pt idx="47">
                  <c:v>39568.0</c:v>
                </c:pt>
                <c:pt idx="48">
                  <c:v>39569.0</c:v>
                </c:pt>
                <c:pt idx="49">
                  <c:v>39570.0</c:v>
                </c:pt>
                <c:pt idx="50">
                  <c:v>39571.0</c:v>
                </c:pt>
                <c:pt idx="51">
                  <c:v>39572.0</c:v>
                </c:pt>
                <c:pt idx="52">
                  <c:v>39573.0</c:v>
                </c:pt>
                <c:pt idx="53">
                  <c:v>39574.0</c:v>
                </c:pt>
                <c:pt idx="54">
                  <c:v>39575.0</c:v>
                </c:pt>
                <c:pt idx="55">
                  <c:v>39576.0</c:v>
                </c:pt>
                <c:pt idx="56">
                  <c:v>39577.0</c:v>
                </c:pt>
                <c:pt idx="57">
                  <c:v>39578.0</c:v>
                </c:pt>
                <c:pt idx="58">
                  <c:v>39579.0</c:v>
                </c:pt>
                <c:pt idx="59">
                  <c:v>39580.0</c:v>
                </c:pt>
                <c:pt idx="60">
                  <c:v>39581.0</c:v>
                </c:pt>
                <c:pt idx="61">
                  <c:v>39582.0</c:v>
                </c:pt>
                <c:pt idx="62">
                  <c:v>39583.0</c:v>
                </c:pt>
                <c:pt idx="63">
                  <c:v>39584.0</c:v>
                </c:pt>
                <c:pt idx="64">
                  <c:v>39585.0</c:v>
                </c:pt>
                <c:pt idx="65">
                  <c:v>39586.0</c:v>
                </c:pt>
                <c:pt idx="66">
                  <c:v>39587.0</c:v>
                </c:pt>
                <c:pt idx="67">
                  <c:v>39588.0</c:v>
                </c:pt>
                <c:pt idx="68">
                  <c:v>39589.0</c:v>
                </c:pt>
                <c:pt idx="69">
                  <c:v>39590.0</c:v>
                </c:pt>
                <c:pt idx="70">
                  <c:v>39591.0</c:v>
                </c:pt>
                <c:pt idx="71">
                  <c:v>39592.0</c:v>
                </c:pt>
                <c:pt idx="72">
                  <c:v>39593.0</c:v>
                </c:pt>
                <c:pt idx="73">
                  <c:v>39594.0</c:v>
                </c:pt>
                <c:pt idx="74">
                  <c:v>39595.0</c:v>
                </c:pt>
                <c:pt idx="75">
                  <c:v>39596.0</c:v>
                </c:pt>
                <c:pt idx="76">
                  <c:v>39597.0</c:v>
                </c:pt>
                <c:pt idx="77">
                  <c:v>39598.0</c:v>
                </c:pt>
                <c:pt idx="78">
                  <c:v>39599.0</c:v>
                </c:pt>
                <c:pt idx="79">
                  <c:v>39600.0</c:v>
                </c:pt>
                <c:pt idx="80">
                  <c:v>39601.0</c:v>
                </c:pt>
                <c:pt idx="81">
                  <c:v>39602.0</c:v>
                </c:pt>
                <c:pt idx="82">
                  <c:v>39603.0</c:v>
                </c:pt>
                <c:pt idx="83">
                  <c:v>39604.0</c:v>
                </c:pt>
                <c:pt idx="84">
                  <c:v>39605.0</c:v>
                </c:pt>
              </c:numCache>
            </c:numRef>
          </c:xVal>
          <c:yVal>
            <c:numRef>
              <c:f>'Cumulative ET vs. Irrigation'!$C$2:$C$86</c:f>
              <c:numCache>
                <c:formatCode>0</c:formatCode>
                <c:ptCount val="85"/>
                <c:pt idx="0">
                  <c:v>0.0</c:v>
                </c:pt>
                <c:pt idx="1">
                  <c:v>0.0</c:v>
                </c:pt>
                <c:pt idx="2">
                  <c:v>25.0</c:v>
                </c:pt>
                <c:pt idx="3">
                  <c:v>25.0</c:v>
                </c:pt>
                <c:pt idx="4">
                  <c:v>25.0</c:v>
                </c:pt>
                <c:pt idx="5">
                  <c:v>25.0</c:v>
                </c:pt>
                <c:pt idx="6">
                  <c:v>25.0</c:v>
                </c:pt>
                <c:pt idx="7">
                  <c:v>25.0</c:v>
                </c:pt>
                <c:pt idx="8">
                  <c:v>25.0</c:v>
                </c:pt>
                <c:pt idx="9">
                  <c:v>55.0</c:v>
                </c:pt>
                <c:pt idx="10">
                  <c:v>55.0</c:v>
                </c:pt>
                <c:pt idx="11">
                  <c:v>55.0</c:v>
                </c:pt>
                <c:pt idx="12">
                  <c:v>55.0</c:v>
                </c:pt>
                <c:pt idx="13">
                  <c:v>55.0</c:v>
                </c:pt>
                <c:pt idx="14">
                  <c:v>55.0</c:v>
                </c:pt>
                <c:pt idx="15">
                  <c:v>55.0</c:v>
                </c:pt>
                <c:pt idx="16">
                  <c:v>55.0</c:v>
                </c:pt>
                <c:pt idx="17">
                  <c:v>95.0</c:v>
                </c:pt>
                <c:pt idx="18">
                  <c:v>95.0</c:v>
                </c:pt>
                <c:pt idx="19">
                  <c:v>95.0</c:v>
                </c:pt>
                <c:pt idx="20">
                  <c:v>95.0</c:v>
                </c:pt>
                <c:pt idx="21">
                  <c:v>95.0</c:v>
                </c:pt>
                <c:pt idx="22">
                  <c:v>95.0</c:v>
                </c:pt>
                <c:pt idx="23">
                  <c:v>95.0</c:v>
                </c:pt>
                <c:pt idx="24">
                  <c:v>95.0</c:v>
                </c:pt>
                <c:pt idx="25">
                  <c:v>140.0</c:v>
                </c:pt>
                <c:pt idx="26">
                  <c:v>140.0</c:v>
                </c:pt>
                <c:pt idx="27">
                  <c:v>140.0</c:v>
                </c:pt>
                <c:pt idx="28">
                  <c:v>140.0</c:v>
                </c:pt>
                <c:pt idx="29">
                  <c:v>140.0</c:v>
                </c:pt>
                <c:pt idx="30">
                  <c:v>140.0</c:v>
                </c:pt>
                <c:pt idx="31">
                  <c:v>140.0</c:v>
                </c:pt>
                <c:pt idx="32">
                  <c:v>140.0</c:v>
                </c:pt>
                <c:pt idx="33">
                  <c:v>190.0</c:v>
                </c:pt>
                <c:pt idx="34">
                  <c:v>190.0</c:v>
                </c:pt>
                <c:pt idx="35">
                  <c:v>190.0</c:v>
                </c:pt>
                <c:pt idx="36">
                  <c:v>190.0</c:v>
                </c:pt>
                <c:pt idx="37">
                  <c:v>190.0</c:v>
                </c:pt>
                <c:pt idx="38">
                  <c:v>190.0</c:v>
                </c:pt>
                <c:pt idx="39">
                  <c:v>190.0</c:v>
                </c:pt>
                <c:pt idx="40">
                  <c:v>190.0</c:v>
                </c:pt>
                <c:pt idx="41">
                  <c:v>190.0</c:v>
                </c:pt>
                <c:pt idx="42">
                  <c:v>245.0</c:v>
                </c:pt>
                <c:pt idx="43">
                  <c:v>245.0</c:v>
                </c:pt>
                <c:pt idx="44">
                  <c:v>245.0</c:v>
                </c:pt>
                <c:pt idx="45">
                  <c:v>245.0</c:v>
                </c:pt>
                <c:pt idx="46">
                  <c:v>245.0</c:v>
                </c:pt>
                <c:pt idx="47">
                  <c:v>245.0</c:v>
                </c:pt>
                <c:pt idx="48">
                  <c:v>245.0</c:v>
                </c:pt>
                <c:pt idx="49">
                  <c:v>245.0</c:v>
                </c:pt>
                <c:pt idx="50">
                  <c:v>245.0</c:v>
                </c:pt>
                <c:pt idx="51">
                  <c:v>305.0</c:v>
                </c:pt>
                <c:pt idx="52">
                  <c:v>305.0</c:v>
                </c:pt>
                <c:pt idx="53">
                  <c:v>305.0</c:v>
                </c:pt>
                <c:pt idx="54">
                  <c:v>305.0</c:v>
                </c:pt>
                <c:pt idx="55">
                  <c:v>305.0</c:v>
                </c:pt>
                <c:pt idx="56">
                  <c:v>305.0</c:v>
                </c:pt>
                <c:pt idx="57">
                  <c:v>305.0</c:v>
                </c:pt>
                <c:pt idx="58">
                  <c:v>305.0</c:v>
                </c:pt>
                <c:pt idx="59">
                  <c:v>305.0</c:v>
                </c:pt>
                <c:pt idx="60">
                  <c:v>305.0</c:v>
                </c:pt>
                <c:pt idx="61">
                  <c:v>375.0</c:v>
                </c:pt>
                <c:pt idx="62">
                  <c:v>375.0</c:v>
                </c:pt>
                <c:pt idx="63">
                  <c:v>375.0</c:v>
                </c:pt>
                <c:pt idx="64">
                  <c:v>375.0</c:v>
                </c:pt>
                <c:pt idx="65">
                  <c:v>375.0</c:v>
                </c:pt>
                <c:pt idx="66">
                  <c:v>375.0</c:v>
                </c:pt>
                <c:pt idx="67">
                  <c:v>375.0</c:v>
                </c:pt>
                <c:pt idx="68">
                  <c:v>375.0</c:v>
                </c:pt>
                <c:pt idx="69">
                  <c:v>375.0</c:v>
                </c:pt>
                <c:pt idx="70">
                  <c:v>375.0</c:v>
                </c:pt>
                <c:pt idx="71">
                  <c:v>375.0</c:v>
                </c:pt>
                <c:pt idx="72">
                  <c:v>375.0</c:v>
                </c:pt>
                <c:pt idx="73">
                  <c:v>375.0</c:v>
                </c:pt>
                <c:pt idx="74">
                  <c:v>455.0</c:v>
                </c:pt>
                <c:pt idx="75">
                  <c:v>455.0</c:v>
                </c:pt>
                <c:pt idx="76">
                  <c:v>455.0</c:v>
                </c:pt>
                <c:pt idx="77">
                  <c:v>455.0</c:v>
                </c:pt>
                <c:pt idx="78">
                  <c:v>455.0</c:v>
                </c:pt>
                <c:pt idx="79">
                  <c:v>455.0</c:v>
                </c:pt>
                <c:pt idx="80">
                  <c:v>455.0</c:v>
                </c:pt>
                <c:pt idx="81">
                  <c:v>455.0</c:v>
                </c:pt>
                <c:pt idx="82">
                  <c:v>455.0</c:v>
                </c:pt>
                <c:pt idx="83">
                  <c:v>455.0</c:v>
                </c:pt>
                <c:pt idx="84">
                  <c:v>455.0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2611080"/>
        <c:axId val="2106789304"/>
      </c:scatterChart>
      <c:valAx>
        <c:axId val="2122611080"/>
        <c:scaling>
          <c:orientation val="minMax"/>
          <c:max val="39609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  <c:overlay val="0"/>
        </c:title>
        <c:numFmt formatCode="m/d/yy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106789304"/>
        <c:crosses val="autoZero"/>
        <c:crossBetween val="midCat"/>
        <c:majorUnit val="20.0"/>
      </c:valAx>
      <c:valAx>
        <c:axId val="2106789304"/>
        <c:scaling>
          <c:orientation val="minMax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</a:t>
                </a:r>
                <a:r>
                  <a:rPr lang="en-US" dirty="0" err="1"/>
                  <a:t>ET</a:t>
                </a:r>
                <a:r>
                  <a:rPr lang="en-US" baseline="-25000" dirty="0" err="1"/>
                  <a:t>c</a:t>
                </a:r>
                <a:r>
                  <a:rPr lang="en-US" dirty="0"/>
                  <a:t> </a:t>
                </a:r>
              </a:p>
              <a:p>
                <a:pPr>
                  <a:defRPr/>
                </a:pPr>
                <a:r>
                  <a:rPr lang="en-US" dirty="0"/>
                  <a:t>or </a:t>
                </a:r>
              </a:p>
              <a:p>
                <a:pPr>
                  <a:defRPr/>
                </a:pPr>
                <a:r>
                  <a:rPr lang="en-US" dirty="0"/>
                  <a:t>Irrigation/ Rainfall (mm)</a:t>
                </a:r>
              </a:p>
            </c:rich>
          </c:tx>
          <c:layout>
            <c:manualLayout>
              <c:xMode val="edge"/>
              <c:yMode val="edge"/>
              <c:x val="0.00969050938458129"/>
              <c:y val="0.25842490212740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1226110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18845824483954"/>
          <c:y val="0.231519332334767"/>
          <c:w val="0.334634617056908"/>
          <c:h val="0.224881693281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Calibri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0.71717</cdr:x>
      <cdr:y>0.51707</cdr:y>
    </cdr:from>
    <cdr:to>
      <cdr:x>0.81977</cdr:x>
      <cdr:y>0.68753</cdr:y>
    </cdr:to>
    <cdr:sp macro="" textlink="">
      <cdr:nvSpPr>
        <cdr:cNvPr id="6" name="TextBox 5"/>
        <cdr:cNvSpPr txBox="1"/>
      </cdr:nvSpPr>
      <cdr:spPr>
        <a:xfrm xmlns:a="http://schemas.openxmlformats.org/drawingml/2006/main" rot="19389917">
          <a:off x="6391536" y="27736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latin typeface="Arial"/>
              <a:cs typeface="Arial"/>
            </a:rPr>
            <a:t>Under Application</a:t>
          </a:r>
          <a:endParaRPr lang="en-US" sz="1800" b="1" dirty="0"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0.6229</cdr:x>
      <cdr:y>0.18998</cdr:y>
    </cdr:from>
    <cdr:to>
      <cdr:x>0.7255</cdr:x>
      <cdr:y>0.36044</cdr:y>
    </cdr:to>
    <cdr:sp macro="" textlink="">
      <cdr:nvSpPr>
        <cdr:cNvPr id="7" name="TextBox 6"/>
        <cdr:cNvSpPr txBox="1"/>
      </cdr:nvSpPr>
      <cdr:spPr>
        <a:xfrm xmlns:a="http://schemas.openxmlformats.org/drawingml/2006/main" rot="19458007">
          <a:off x="5551392" y="10190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>
              <a:latin typeface="Arial"/>
              <a:cs typeface="Arial"/>
            </a:rPr>
            <a:t>Over Application</a:t>
          </a:r>
          <a:endParaRPr lang="en-US" sz="1800" b="1" dirty="0"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67FDB-BC37-A241-B392-77F17A503ABE}" type="datetimeFigureOut">
              <a:rPr lang="en-US" smtClean="0"/>
              <a:t>6/5/14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065DB-D523-5048-9DDC-4845D9F85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08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80071-793C-4C4D-A680-DD0FDB8BD4E7}" type="datetimeFigureOut">
              <a:rPr lang="en-US" smtClean="0"/>
              <a:t>6/5/14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EF870-7080-422C-AC3B-4292C27A8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0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12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9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9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12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35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12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44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52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9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9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9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9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68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6/5/14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6/5/14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6/5/14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6/5/14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6/5/14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6/5/14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6/5/14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A41FF1-0AD1-4060-B913-71282BBEB0CD}" type="datetimeFigureOut">
              <a:rPr lang="en-US" smtClean="0"/>
              <a:t>6/5/14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ric.harmsen@upr.edu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://pragwater.com/2012/03/29/simple-irrigation-scheduling-tool-for-puerto-rico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hyperlink" Target="http://academic.uprm.edu/hdc/HarmsenPapers/Web-based%20method%20for%20Irr%20Scheduling%20in%20PR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docrep/X0490E/x0490e00.htm" TargetMode="External"/><Relationship Id="rId4" Type="http://schemas.openxmlformats.org/officeDocument/2006/relationships/hyperlink" Target="http://academic.uprm.edu/hdc/GOES-PRWEB_RESULTS/rainfall" TargetMode="External"/><Relationship Id="rId5" Type="http://schemas.openxmlformats.org/officeDocument/2006/relationships/hyperlink" Target="http://academic.uprm.edu/hdc/GOES-PRWEB_RESULTS/reference_ET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://www.fao.org/docrep/X0490E/x0490e00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ic.uprm.edu/hdc/GOES-PRWEB_RESULTS/rainfall/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ic.uprm.edu/hdc/GOES-PRWEB_RESULTS/reference_ET/" TargetMode="Externa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ic.uprm.edu/hdc/GOES-PRWEB_RESULTS/reference_ET/" TargetMode="External"/><Relationship Id="rId4" Type="http://schemas.openxmlformats.org/officeDocument/2006/relationships/hyperlink" Target="http://academic.uprm.edu/hdc/GOES-PRWEB_RESULTS/rainfall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ao.org/docrep/X0490E/x0490e00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spectrum.ieee.org/energy/environment/how-much-water-does-it-take-to-make-electricity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webpages.uidaho.edu/~karenl/wq/wqbr/wqbr26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09600" y="4419600"/>
            <a:ext cx="7772400" cy="101282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 smtClean="0"/>
              <a:t>Saving Water, Energy and Money using Irrigation Scheduling</a:t>
            </a:r>
            <a:endParaRPr lang="en-US" dirty="0"/>
          </a:p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3000" y="2362200"/>
            <a:ext cx="7162800" cy="3657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Dr. Eric Harmsen</a:t>
            </a:r>
          </a:p>
          <a:p>
            <a:pPr marL="0" indent="0" algn="ctr">
              <a:buNone/>
            </a:pPr>
            <a:r>
              <a:rPr lang="en-US" sz="2400" dirty="0" smtClean="0"/>
              <a:t>Professor, Dept. of Agricultural and Biosystems Eng., Univ. of Puerto Rico-Mayaguez</a:t>
            </a:r>
          </a:p>
          <a:p>
            <a:pPr marL="0" indent="0" algn="ctr">
              <a:buNone/>
            </a:pPr>
            <a:r>
              <a:rPr lang="en-US" sz="2400" dirty="0" smtClean="0">
                <a:hlinkClick r:id="rId3"/>
              </a:rPr>
              <a:t>Eric.harmsen@upr.edu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(787)955-5102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2278" b="35095"/>
          <a:stretch/>
        </p:blipFill>
        <p:spPr>
          <a:xfrm>
            <a:off x="-68603" y="4629950"/>
            <a:ext cx="9241737" cy="222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0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58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do we care?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Arial"/>
                <a:cs typeface="Arial"/>
              </a:rPr>
              <a:t>Over application of water 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Leads to the waste of </a:t>
            </a:r>
          </a:p>
          <a:p>
            <a:pPr lvl="1"/>
            <a:r>
              <a:rPr lang="en-US" dirty="0">
                <a:latin typeface="Arial"/>
                <a:cs typeface="Arial"/>
              </a:rPr>
              <a:t>w</a:t>
            </a:r>
            <a:r>
              <a:rPr lang="en-US" dirty="0" smtClean="0">
                <a:latin typeface="Arial"/>
                <a:cs typeface="Arial"/>
              </a:rPr>
              <a:t>ater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energy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chemicals 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money 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may lead to the contamination of ground and surface waters.  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leaching of fertilizers past the root zone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water logging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lower crop yields.  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29200" y="1676401"/>
            <a:ext cx="3962400" cy="2362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100" b="1" dirty="0" smtClean="0">
                <a:latin typeface="Arial"/>
                <a:cs typeface="Arial"/>
              </a:rPr>
              <a:t>Under-application of water</a:t>
            </a: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>
              <a:buClr>
                <a:schemeClr val="accent3"/>
              </a:buClr>
              <a:buSzPts val="2100"/>
              <a:buFont typeface="Wingdings 2"/>
              <a:buChar char="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Leads to 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buClr>
                <a:srgbClr val="3366FF"/>
              </a:buClr>
              <a:buSzPct val="66000"/>
              <a:buFont typeface="Wingdings 2"/>
              <a:buChar char=""/>
            </a:pPr>
            <a:r>
              <a:rPr lang="en-US" dirty="0" smtClean="0">
                <a:latin typeface="Arial"/>
                <a:cs typeface="Arial"/>
              </a:rPr>
              <a:t>crop water stress</a:t>
            </a:r>
          </a:p>
          <a:p>
            <a:pPr lvl="1">
              <a:buClr>
                <a:srgbClr val="3366FF"/>
              </a:buClr>
              <a:buSzPct val="66000"/>
              <a:buFont typeface="Wingdings 2"/>
              <a:buChar char=""/>
            </a:pPr>
            <a:r>
              <a:rPr lang="en-US" dirty="0" smtClean="0">
                <a:latin typeface="Arial"/>
                <a:cs typeface="Arial"/>
              </a:rPr>
              <a:t>Reduced crop yield</a:t>
            </a:r>
            <a:endParaRPr lang="en-US" dirty="0">
              <a:latin typeface="Arial"/>
              <a:cs typeface="Arial"/>
            </a:endParaRPr>
          </a:p>
          <a:p>
            <a:pPr lvl="1">
              <a:buClr>
                <a:srgbClr val="3366FF"/>
              </a:buClr>
              <a:buSzPct val="66000"/>
              <a:buFont typeface="Wingdings 2"/>
              <a:buChar char=""/>
            </a:pPr>
            <a:r>
              <a:rPr lang="en-US" dirty="0" smtClean="0">
                <a:latin typeface="Arial"/>
                <a:cs typeface="Arial"/>
              </a:rPr>
              <a:t>loss of revenue to the grower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2" descr="http://www.home-water-works.org/sites/default/files/img/hose-mon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867400"/>
            <a:ext cx="2438400" cy="87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2" name="Picture 2" descr="http://photoblog.statesman.com/wp-content/uploads/2011/08/drought-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517" y="4191000"/>
            <a:ext cx="315396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6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ome-water-works.org/sites/default/files/img/hose-mon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90600"/>
            <a:ext cx="3657600" cy="13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73914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How much money </a:t>
            </a:r>
            <a:br>
              <a:rPr lang="en-US" dirty="0" smtClean="0"/>
            </a:br>
            <a:r>
              <a:rPr lang="en-US" dirty="0" smtClean="0"/>
              <a:t>are we talking about?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369013"/>
              </p:ext>
            </p:extLst>
          </p:nvPr>
        </p:nvGraphicFramePr>
        <p:xfrm>
          <a:off x="457200" y="2438400"/>
          <a:ext cx="8229599" cy="3605355"/>
        </p:xfrm>
        <a:graphic>
          <a:graphicData uri="http://schemas.openxmlformats.org/drawingml/2006/table">
            <a:tbl>
              <a:tblPr/>
              <a:tblGrid>
                <a:gridCol w="2880360"/>
                <a:gridCol w="764177"/>
                <a:gridCol w="764177"/>
                <a:gridCol w="764177"/>
                <a:gridCol w="764177"/>
                <a:gridCol w="764177"/>
                <a:gridCol w="764177"/>
                <a:gridCol w="764177"/>
              </a:tblGrid>
              <a:tr h="237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Relative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Irrigation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Applied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Cultivo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 Lost / </a:t>
                      </a:r>
                      <a:r>
                        <a:rPr lang="en-US" sz="15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Cuerda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Gandules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47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32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35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69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Pepinillo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111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76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25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56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124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Repollo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256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174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21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103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247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Sandia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293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199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65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23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114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277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Platanos y Guineos, Plantilla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318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216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71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122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299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Calabaza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390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265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87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27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146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359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Cebolla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543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369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121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34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195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490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Pimiento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578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393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129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36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206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519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Barenjena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757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514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169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44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264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670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Platanos y Guineos, Reton~o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1,006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684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225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76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388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945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Melon, Cantaloupe y Honeydew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1,027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698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229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56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352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899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Raices y Tuberculos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1,041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707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232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356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911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-685800" y="6248400"/>
            <a:ext cx="960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defRPr/>
            </a:pPr>
            <a:r>
              <a:rPr lang="en-US" dirty="0" smtClean="0">
                <a:latin typeface="Arial"/>
                <a:cs typeface="Arial"/>
              </a:rPr>
              <a:t>*Based model budget data from the </a:t>
            </a:r>
            <a:r>
              <a:rPr lang="en-US" i="1" dirty="0" err="1" smtClean="0">
                <a:latin typeface="Arial"/>
                <a:cs typeface="Arial"/>
              </a:rPr>
              <a:t>Conjunto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i="1" dirty="0" err="1" smtClean="0">
                <a:latin typeface="Arial"/>
                <a:cs typeface="Arial"/>
              </a:rPr>
              <a:t>Tecnológico</a:t>
            </a:r>
            <a:r>
              <a:rPr lang="en-US" i="1" dirty="0" smtClean="0">
                <a:latin typeface="Arial"/>
                <a:cs typeface="Arial"/>
              </a:rPr>
              <a:t>, </a:t>
            </a:r>
            <a:r>
              <a:rPr lang="en-US" i="1" dirty="0">
                <a:latin typeface="Arial"/>
                <a:cs typeface="Arial"/>
              </a:rPr>
              <a:t>UPR </a:t>
            </a:r>
            <a:r>
              <a:rPr lang="en-US" i="1" dirty="0" err="1">
                <a:latin typeface="Arial"/>
                <a:cs typeface="Arial"/>
              </a:rPr>
              <a:t>Experment</a:t>
            </a:r>
            <a:r>
              <a:rPr lang="en-US" i="1" dirty="0"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Station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5105400" y="4800600"/>
            <a:ext cx="381001" cy="381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“I apply 1 inch of water to my crop every week.”</a:t>
            </a:r>
          </a:p>
          <a:p>
            <a:r>
              <a:rPr lang="en-US" sz="3200" dirty="0" smtClean="0">
                <a:latin typeface="Arial"/>
                <a:cs typeface="Arial"/>
              </a:rPr>
              <a:t>“The soil looks dry so I am going to irrigate.”</a:t>
            </a:r>
          </a:p>
          <a:p>
            <a:r>
              <a:rPr lang="en-US" sz="3200" dirty="0" smtClean="0">
                <a:latin typeface="Arial"/>
                <a:cs typeface="Arial"/>
              </a:rPr>
              <a:t>“The crop looks stressed so I am going to irrigate.”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837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7604" b="3729"/>
          <a:stretch/>
        </p:blipFill>
        <p:spPr>
          <a:xfrm>
            <a:off x="0" y="1600200"/>
            <a:ext cx="9144000" cy="44844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4359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/>
                <a:cs typeface="Arial"/>
                <a:hlinkClick r:id="rId3"/>
              </a:rPr>
              <a:t>http://</a:t>
            </a:r>
            <a:r>
              <a:rPr lang="en-US" sz="2400" dirty="0" err="1">
                <a:latin typeface="Arial"/>
                <a:cs typeface="Arial"/>
                <a:hlinkClick r:id="rId3"/>
              </a:rPr>
              <a:t>pragwater.com</a:t>
            </a:r>
            <a:r>
              <a:rPr lang="en-US" sz="2400" dirty="0">
                <a:latin typeface="Arial"/>
                <a:cs typeface="Arial"/>
                <a:hlinkClick r:id="rId3"/>
              </a:rPr>
              <a:t>/2012/03/29/simple-irrigation-scheduling-tool-for-</a:t>
            </a:r>
            <a:r>
              <a:rPr lang="en-US" sz="2400" dirty="0" err="1">
                <a:latin typeface="Arial"/>
                <a:cs typeface="Arial"/>
                <a:hlinkClick r:id="rId3"/>
              </a:rPr>
              <a:t>puerto</a:t>
            </a:r>
            <a:r>
              <a:rPr lang="en-US" sz="2400" dirty="0">
                <a:latin typeface="Arial"/>
                <a:cs typeface="Arial"/>
                <a:hlinkClick r:id="rId3"/>
              </a:rPr>
              <a:t>-</a:t>
            </a:r>
            <a:r>
              <a:rPr lang="en-US" sz="2400" dirty="0" err="1">
                <a:latin typeface="Arial"/>
                <a:cs typeface="Arial"/>
                <a:hlinkClick r:id="rId3"/>
              </a:rPr>
              <a:t>rico</a:t>
            </a:r>
            <a:r>
              <a:rPr lang="en-US" sz="2400" dirty="0">
                <a:latin typeface="Arial"/>
                <a:cs typeface="Arial"/>
                <a:hlinkClick r:id="rId3"/>
              </a:rPr>
              <a:t>/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57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IRRIGATION </a:t>
            </a:r>
            <a:r>
              <a:rPr lang="en-US" sz="2800" b="1" dirty="0" smtClean="0"/>
              <a:t>SCHEDULING TOOL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6391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Web-based method for irrigation scheduling in PR</a:t>
            </a:r>
            <a:r>
              <a:rPr lang="en-US" sz="3200" dirty="0"/>
              <a:t> 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34869" y="2057400"/>
            <a:ext cx="18288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Define problem (location, farm size, crop, etc.)</a:t>
            </a:r>
            <a:endParaRPr lang="en-US" sz="1600" dirty="0"/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>
            <a:off x="725269" y="2472898"/>
            <a:ext cx="6096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172136" y="2465063"/>
            <a:ext cx="6096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19002" y="2465063"/>
            <a:ext cx="6096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9600" y="4038600"/>
            <a:ext cx="216746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Determine </a:t>
            </a:r>
            <a:r>
              <a:rPr lang="en-US" sz="1600" dirty="0" err="1" smtClean="0"/>
              <a:t>ET</a:t>
            </a:r>
            <a:r>
              <a:rPr lang="en-US" sz="1600" baseline="-25000" dirty="0" err="1" smtClean="0"/>
              <a:t>o</a:t>
            </a:r>
            <a:endParaRPr lang="en-US" sz="1600" baseline="-250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90800"/>
            <a:ext cx="1166813" cy="73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248400" y="1981200"/>
            <a:ext cx="206428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Determine rainfall</a:t>
            </a:r>
          </a:p>
          <a:p>
            <a:r>
              <a:rPr lang="en-US" sz="1600" dirty="0"/>
              <a:t>f</a:t>
            </a:r>
            <a:r>
              <a:rPr lang="en-US" sz="1600" dirty="0" smtClean="0"/>
              <a:t>rom onsite gauge or NEXRAD</a:t>
            </a:r>
          </a:p>
          <a:p>
            <a:endParaRPr lang="en-US" sz="1600" dirty="0"/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2200"/>
            <a:ext cx="1337218" cy="89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6" y="4399408"/>
            <a:ext cx="1665938" cy="101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>
            <a:off x="2785534" y="4824061"/>
            <a:ext cx="6096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386667" y="4392205"/>
            <a:ext cx="211666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Estimate Crop Water Requirement</a:t>
            </a:r>
          </a:p>
          <a:p>
            <a:endParaRPr lang="en-US" sz="1600" dirty="0" smtClean="0"/>
          </a:p>
          <a:p>
            <a:pPr algn="ctr"/>
            <a:r>
              <a:rPr lang="en-US" sz="1600" dirty="0"/>
              <a:t>ET</a:t>
            </a:r>
            <a:r>
              <a:rPr lang="en-US" sz="1600" baseline="-25000" dirty="0"/>
              <a:t>c</a:t>
            </a:r>
            <a:r>
              <a:rPr lang="en-US" sz="1600" dirty="0"/>
              <a:t> = </a:t>
            </a:r>
            <a:r>
              <a:rPr lang="en-US" sz="1600" dirty="0" err="1"/>
              <a:t>K</a:t>
            </a:r>
            <a:r>
              <a:rPr lang="en-US" sz="1600" baseline="-25000" dirty="0" err="1"/>
              <a:t>c</a:t>
            </a:r>
            <a:r>
              <a:rPr lang="en-US" sz="1600" dirty="0"/>
              <a:t> </a:t>
            </a:r>
            <a:r>
              <a:rPr lang="en-US" sz="1600" dirty="0" err="1"/>
              <a:t>ET</a:t>
            </a:r>
            <a:r>
              <a:rPr lang="en-US" sz="1600" baseline="-25000" dirty="0" err="1"/>
              <a:t>o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0" y="1524000"/>
            <a:ext cx="18288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Determine average </a:t>
            </a:r>
            <a:r>
              <a:rPr lang="en-US" sz="1600" dirty="0" err="1" smtClean="0"/>
              <a:t>K</a:t>
            </a:r>
            <a:r>
              <a:rPr lang="en-US" sz="1600" baseline="-25000" dirty="0" err="1" smtClean="0"/>
              <a:t>c</a:t>
            </a:r>
            <a:r>
              <a:rPr lang="en-US" sz="1600" dirty="0" smtClean="0"/>
              <a:t> for the time period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cxnSp>
        <p:nvCxnSpPr>
          <p:cNvPr id="58" name="Elbow Connector 57"/>
          <p:cNvCxnSpPr/>
          <p:nvPr/>
        </p:nvCxnSpPr>
        <p:spPr>
          <a:xfrm rot="5400000">
            <a:off x="4251955" y="1156019"/>
            <a:ext cx="735962" cy="50122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105399" y="5858933"/>
            <a:ext cx="3598333" cy="5847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Estimate Irrigation Requirement and required hours of pumping</a:t>
            </a:r>
            <a:endParaRPr lang="en-US" sz="1600" dirty="0"/>
          </a:p>
        </p:txBody>
      </p:sp>
      <p:cxnSp>
        <p:nvCxnSpPr>
          <p:cNvPr id="65" name="Elbow Connector 64"/>
          <p:cNvCxnSpPr>
            <a:stCxn id="37" idx="3"/>
          </p:cNvCxnSpPr>
          <p:nvPr/>
        </p:nvCxnSpPr>
        <p:spPr>
          <a:xfrm>
            <a:off x="5503333" y="4930814"/>
            <a:ext cx="914400" cy="914400"/>
          </a:xfrm>
          <a:prstGeom prst="bentConnector3">
            <a:avLst>
              <a:gd name="adj1" fmla="val 1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04800" y="2125787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Start</a:t>
            </a:r>
            <a:endParaRPr lang="en-US" sz="1600" dirty="0"/>
          </a:p>
        </p:txBody>
      </p:sp>
      <p:sp>
        <p:nvSpPr>
          <p:cNvPr id="68" name="Rectangle 67"/>
          <p:cNvSpPr/>
          <p:nvPr/>
        </p:nvSpPr>
        <p:spPr>
          <a:xfrm>
            <a:off x="152400" y="59436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400" dirty="0">
                <a:hlinkClick r:id="rId6"/>
              </a:rPr>
              <a:t>Harmsen E.W., 2012.  TECHNICAL NOTE: A Simple Web-Based Method for Scheduling Irrigation in Puerto Rico J. Agric. Univ. P.R. 96 (3-4) 2012</a:t>
            </a:r>
            <a:r>
              <a:rPr lang="en-US" sz="1400" dirty="0" smtClean="0">
                <a:hlinkClick r:id="rId6"/>
              </a:rPr>
              <a:t>.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26368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751841"/>
              </p:ext>
            </p:extLst>
          </p:nvPr>
        </p:nvGraphicFramePr>
        <p:xfrm>
          <a:off x="115887" y="609599"/>
          <a:ext cx="8912225" cy="536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2276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/>
              <a:t>Detailed Example</a:t>
            </a:r>
            <a:br>
              <a:rPr lang="en-US" sz="3200" dirty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latin typeface="Arial"/>
                <a:cs typeface="Arial"/>
              </a:rPr>
              <a:t>Determine the irrigation requirement for the 5 day period, February 15-19, 2012, for a tomato crop in Juana Diaz, Puerto Rico.  </a:t>
            </a:r>
            <a:endParaRPr lang="en-US" b="1" dirty="0">
              <a:latin typeface="Arial"/>
              <a:cs typeface="Arial"/>
            </a:endParaRPr>
          </a:p>
          <a:p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Required Hyperlinks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114927"/>
              </p:ext>
            </p:extLst>
          </p:nvPr>
        </p:nvGraphicFramePr>
        <p:xfrm>
          <a:off x="228600" y="4422746"/>
          <a:ext cx="8686800" cy="2468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of Growth Stages (Table 11) 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and Crop Coefficients (Table 12)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hlinkClick r:id="rId3"/>
                        </a:rPr>
                        <a:t>http://www.fao.org/docrep/X0490E/x0490e00.htm</a:t>
                      </a:r>
                      <a:endParaRPr lang="en-US" dirty="0" smtClean="0"/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Daily Reference Evapotranspiration (ETo)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hlinkClick r:id="rId4"/>
                        </a:rPr>
                        <a:t>http://academic.uprm.edu/hdc/GOES-PRWEB_RESULTS/rainfall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Daily  NEXRAD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Rainfall for Puerto Rico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Arial"/>
                          <a:cs typeface="Arial"/>
                          <a:hlinkClick r:id="rId5"/>
                        </a:rPr>
                        <a:t>http://academic.uprm.edu/hdc/GOES-PRWEB_RESULTS/reference_ET/ </a:t>
                      </a:r>
                      <a:endParaRPr lang="en-US" sz="1800" b="0" dirty="0" smtClean="0">
                        <a:latin typeface="Arial"/>
                        <a:cs typeface="Arial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85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05350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392668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Step 1.  </a:t>
            </a:r>
            <a:r>
              <a:rPr lang="en-US" sz="3600" dirty="0" smtClean="0"/>
              <a:t>Information used in example problem. </a:t>
            </a:r>
          </a:p>
        </p:txBody>
      </p:sp>
    </p:spTree>
    <p:extLst>
      <p:ext uri="{BB962C8B-B14F-4D97-AF65-F5344CB8AC3E}">
        <p14:creationId xmlns:p14="http://schemas.microsoft.com/office/powerpoint/2010/main" val="1538538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866913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" y="990600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Step 2. </a:t>
            </a:r>
            <a:r>
              <a:rPr lang="en-US" sz="3600" dirty="0"/>
              <a:t>Crop growth stage and crop coefficient data for example problem</a:t>
            </a:r>
            <a:r>
              <a:rPr lang="en-US" sz="3600" dirty="0" smtClean="0"/>
              <a:t>.</a:t>
            </a:r>
          </a:p>
          <a:p>
            <a:pPr algn="ctr"/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err="1">
                <a:hlinkClick r:id="rId4"/>
              </a:rPr>
              <a:t>www.fao.org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docrep</a:t>
            </a:r>
            <a:r>
              <a:rPr lang="en-US" dirty="0">
                <a:hlinkClick r:id="rId4"/>
              </a:rPr>
              <a:t>/X0490E/x0490e00.</a:t>
            </a:r>
            <a:r>
              <a:rPr lang="en-US" dirty="0" smtClean="0">
                <a:hlinkClick r:id="rId4"/>
              </a:rPr>
              <a:t>htm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2800" b="1" dirty="0" smtClean="0"/>
              <a:t>Tomato Growth Stages and Crop Coefficients</a:t>
            </a:r>
            <a:endParaRPr lang="en-US" sz="2800" b="1" dirty="0"/>
          </a:p>
          <a:p>
            <a:pPr algn="ctr"/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8721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Crop Coefficient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averge</a:t>
            </a:r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c</a:t>
            </a:r>
            <a:r>
              <a:rPr lang="en-US" dirty="0" smtClean="0"/>
              <a:t> value  of 0.85 for the five day period was obtained. 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4970400" cy="332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5796899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Crop coefficient curve for the example problem.  The heavy dashed line applies to the example problem with day of season 46-50 (i.e., Feb 15-19) corresponding to an approximate crop coefficient of 0.85 (vertical axis). </a:t>
            </a:r>
            <a:endParaRPr lang="en-US" dirty="0"/>
          </a:p>
        </p:txBody>
      </p:sp>
      <p:cxnSp>
        <p:nvCxnSpPr>
          <p:cNvPr id="7" name="Elbow Connector 6"/>
          <p:cNvCxnSpPr/>
          <p:nvPr/>
        </p:nvCxnSpPr>
        <p:spPr>
          <a:xfrm flipH="1">
            <a:off x="2590800" y="1905000"/>
            <a:ext cx="1600200" cy="1447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335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The cost of our food in water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522" y="1935162"/>
            <a:ext cx="4592955" cy="2987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971800" y="5257800"/>
            <a:ext cx="33776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= 634 gallons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4397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3. </a:t>
            </a:r>
            <a:r>
              <a:rPr lang="en-US" dirty="0" err="1" smtClean="0"/>
              <a:t>Rainfall</a:t>
            </a:r>
            <a:r>
              <a:rPr lang="en-US" sz="2700" b="1" dirty="0" err="1" smtClean="0">
                <a:latin typeface="Arial"/>
                <a:cs typeface="Arial"/>
                <a:hlinkClick r:id="rId3"/>
              </a:rPr>
              <a:t>http</a:t>
            </a:r>
            <a:r>
              <a:rPr lang="en-US" sz="2700" b="1" dirty="0">
                <a:latin typeface="Arial"/>
                <a:cs typeface="Arial"/>
                <a:hlinkClick r:id="rId3"/>
              </a:rPr>
              <a:t>://academic.uprm.edu/hdc/GOES-PRWEB_RESULTS/rainfall/</a:t>
            </a:r>
            <a:r>
              <a:rPr lang="en-US" sz="3200" b="1" dirty="0">
                <a:latin typeface="Arial"/>
                <a:cs typeface="Arial"/>
              </a:rPr>
              <a:t/>
            </a:r>
            <a:br>
              <a:rPr lang="en-US" sz="3200" b="1" dirty="0">
                <a:latin typeface="Arial"/>
                <a:cs typeface="Arial"/>
              </a:rPr>
            </a:br>
            <a:endParaRPr lang="en-US" sz="3100" dirty="0"/>
          </a:p>
        </p:txBody>
      </p:sp>
      <p:sp>
        <p:nvSpPr>
          <p:cNvPr id="4" name="Rectangle 3"/>
          <p:cNvSpPr/>
          <p:nvPr/>
        </p:nvSpPr>
        <p:spPr>
          <a:xfrm>
            <a:off x="381000" y="5638508"/>
            <a:ext cx="81534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accent2"/>
              </a:buClr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Inspection of the rainfall maps at the URL provided indicates that there was no rainfall during the five day period. 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143000"/>
            <a:ext cx="7178436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845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371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Step 4. Reference Evapotranspiration (ET</a:t>
            </a:r>
            <a:r>
              <a:rPr lang="en-US" sz="4000" baseline="-25000" dirty="0" smtClean="0"/>
              <a:t>o</a:t>
            </a:r>
            <a:r>
              <a:rPr lang="en-US" sz="4000" dirty="0"/>
              <a:t>)</a:t>
            </a:r>
            <a:r>
              <a:rPr lang="en-US" sz="1300" dirty="0"/>
              <a:t/>
            </a:r>
            <a:br>
              <a:rPr lang="en-US" sz="1300" dirty="0"/>
            </a:b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2700" b="1" dirty="0" smtClean="0">
                <a:hlinkClick r:id="rId3"/>
              </a:rPr>
              <a:t>http</a:t>
            </a:r>
            <a:r>
              <a:rPr lang="en-US" sz="2700" b="1" dirty="0">
                <a:hlinkClick r:id="rId3"/>
              </a:rPr>
              <a:t>://academic.uprm.edu/hdc/GOES-PRWEB_RESULTS/reference_ET/</a:t>
            </a:r>
            <a:r>
              <a:rPr lang="en-US" sz="2700" b="1" dirty="0" smtClean="0">
                <a:hlinkClick r:id="rId3"/>
              </a:rPr>
              <a:t> </a:t>
            </a:r>
            <a:endParaRPr lang="en-US" sz="27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5638800"/>
            <a:ext cx="82296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en-US" sz="2400" dirty="0">
                <a:latin typeface="Arial"/>
                <a:cs typeface="Arial"/>
              </a:rPr>
              <a:t>Inspection of the </a:t>
            </a:r>
            <a:r>
              <a:rPr lang="en-US" sz="2400" dirty="0" err="1" smtClean="0">
                <a:latin typeface="Arial"/>
                <a:cs typeface="Arial"/>
              </a:rPr>
              <a:t>ET</a:t>
            </a:r>
            <a:r>
              <a:rPr lang="en-US" sz="2400" baseline="-25000" dirty="0" err="1" smtClean="0">
                <a:latin typeface="Arial"/>
                <a:cs typeface="Arial"/>
              </a:rPr>
              <a:t>o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maps at the URL provided </a:t>
            </a:r>
            <a:r>
              <a:rPr lang="en-US" sz="2400" dirty="0" smtClean="0">
                <a:latin typeface="Arial"/>
                <a:cs typeface="Arial"/>
              </a:rPr>
              <a:t>above indicates </a:t>
            </a:r>
            <a:r>
              <a:rPr lang="en-US" sz="2400" dirty="0">
                <a:latin typeface="Arial"/>
                <a:cs typeface="Arial"/>
              </a:rPr>
              <a:t>that there was </a:t>
            </a:r>
            <a:r>
              <a:rPr lang="en-US" sz="2400" dirty="0" smtClean="0">
                <a:latin typeface="Arial"/>
                <a:cs typeface="Arial"/>
              </a:rPr>
              <a:t>16.1 mm of </a:t>
            </a:r>
            <a:r>
              <a:rPr lang="en-US" sz="2400" dirty="0" err="1" smtClean="0">
                <a:latin typeface="Arial"/>
                <a:cs typeface="Arial"/>
              </a:rPr>
              <a:t>ET</a:t>
            </a:r>
            <a:r>
              <a:rPr lang="en-US" sz="2400" baseline="-25000" dirty="0" err="1" smtClean="0">
                <a:latin typeface="Arial"/>
                <a:cs typeface="Arial"/>
              </a:rPr>
              <a:t>o</a:t>
            </a:r>
            <a:r>
              <a:rPr lang="en-US" sz="2400" dirty="0" smtClean="0">
                <a:latin typeface="Arial"/>
                <a:cs typeface="Arial"/>
              </a:rPr>
              <a:t> during </a:t>
            </a:r>
            <a:r>
              <a:rPr lang="en-US" sz="2400" dirty="0">
                <a:latin typeface="Arial"/>
                <a:cs typeface="Arial"/>
              </a:rPr>
              <a:t>the five day period.  </a:t>
            </a:r>
          </a:p>
          <a:p>
            <a:pPr algn="just"/>
            <a:endParaRPr lang="en-US" sz="2400" dirty="0" smtClean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958" y="1219200"/>
            <a:ext cx="7191042" cy="436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2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5. Crop Water Requirement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166843"/>
            <a:ext cx="8229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3200" dirty="0" smtClean="0">
                <a:latin typeface="Arial"/>
                <a:cs typeface="Arial"/>
              </a:rPr>
              <a:t>The crop water requirement (</a:t>
            </a:r>
            <a:r>
              <a:rPr lang="en-US" sz="3200" dirty="0" err="1" smtClean="0">
                <a:latin typeface="Arial"/>
                <a:cs typeface="Arial"/>
              </a:rPr>
              <a:t>ET</a:t>
            </a:r>
            <a:r>
              <a:rPr lang="en-US" sz="3200" baseline="-25000" dirty="0" err="1" smtClean="0">
                <a:latin typeface="Arial"/>
                <a:cs typeface="Arial"/>
              </a:rPr>
              <a:t>c</a:t>
            </a:r>
            <a:r>
              <a:rPr lang="en-US" sz="3200" dirty="0" smtClean="0">
                <a:latin typeface="Arial"/>
                <a:cs typeface="Arial"/>
              </a:rPr>
              <a:t>) for the five day period can now be estimated as follows: 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>
              <a:latin typeface="Arial"/>
              <a:cs typeface="Arial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algn="just"/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 smtClean="0">
                <a:latin typeface="Arial"/>
                <a:cs typeface="Arial"/>
              </a:rPr>
              <a:t>ET</a:t>
            </a:r>
            <a:r>
              <a:rPr lang="en-US" sz="3200" baseline="-25000" dirty="0" err="1" smtClean="0">
                <a:latin typeface="Arial"/>
                <a:cs typeface="Arial"/>
              </a:rPr>
              <a:t>c</a:t>
            </a:r>
            <a:r>
              <a:rPr lang="en-US" sz="3200" dirty="0" smtClean="0">
                <a:latin typeface="Arial"/>
                <a:cs typeface="Arial"/>
              </a:rPr>
              <a:t> = </a:t>
            </a:r>
            <a:r>
              <a:rPr lang="en-US" sz="3200" dirty="0" err="1" smtClean="0">
                <a:latin typeface="Arial"/>
                <a:cs typeface="Arial"/>
              </a:rPr>
              <a:t>K</a:t>
            </a:r>
            <a:r>
              <a:rPr lang="en-US" sz="3200" baseline="-25000" dirty="0" err="1" smtClean="0">
                <a:latin typeface="Arial"/>
                <a:cs typeface="Arial"/>
              </a:rPr>
              <a:t>c</a:t>
            </a:r>
            <a:r>
              <a:rPr lang="en-US" sz="3200" dirty="0" smtClean="0">
                <a:latin typeface="Arial"/>
                <a:cs typeface="Arial"/>
              </a:rPr>
              <a:t> ET</a:t>
            </a:r>
            <a:r>
              <a:rPr lang="en-US" sz="3200" baseline="-25000" dirty="0" smtClean="0">
                <a:latin typeface="Arial"/>
                <a:cs typeface="Arial"/>
              </a:rPr>
              <a:t>o</a:t>
            </a:r>
            <a:r>
              <a:rPr lang="en-US" sz="3200" dirty="0" smtClean="0">
                <a:latin typeface="Arial"/>
                <a:cs typeface="Arial"/>
              </a:rPr>
              <a:t> = (0.85)(16.1 mm) = 13. 7 mm  </a:t>
            </a:r>
          </a:p>
        </p:txBody>
      </p:sp>
    </p:spTree>
    <p:extLst>
      <p:ext uri="{BB962C8B-B14F-4D97-AF65-F5344CB8AC3E}">
        <p14:creationId xmlns:p14="http://schemas.microsoft.com/office/powerpoint/2010/main" val="390518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Step </a:t>
            </a:r>
            <a:r>
              <a:rPr lang="en-US" sz="4000" dirty="0" smtClean="0"/>
              <a:t>6. Calculation of Irrigation Requirement and duration of pumping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>
                <a:latin typeface="Arial"/>
                <a:cs typeface="Arial"/>
              </a:rPr>
              <a:t>Using D = </a:t>
            </a:r>
            <a:r>
              <a:rPr lang="en-US" dirty="0" err="1" smtClean="0">
                <a:latin typeface="Arial"/>
                <a:cs typeface="Arial"/>
              </a:rPr>
              <a:t>ET</a:t>
            </a:r>
            <a:r>
              <a:rPr lang="en-US" baseline="-25000" dirty="0" err="1" smtClean="0">
                <a:latin typeface="Arial"/>
                <a:cs typeface="Arial"/>
              </a:rPr>
              <a:t>c</a:t>
            </a:r>
            <a:r>
              <a:rPr lang="en-US" dirty="0" smtClean="0">
                <a:latin typeface="Arial"/>
                <a:cs typeface="Arial"/>
              </a:rPr>
              <a:t> = 13.7 mm</a:t>
            </a:r>
          </a:p>
          <a:p>
            <a:r>
              <a:rPr lang="en-US" dirty="0" smtClean="0">
                <a:latin typeface="Arial"/>
                <a:cs typeface="Arial"/>
              </a:rPr>
              <a:t>A = 10 acres</a:t>
            </a:r>
          </a:p>
          <a:p>
            <a:r>
              <a:rPr lang="en-US" dirty="0" smtClean="0">
                <a:latin typeface="Arial"/>
                <a:cs typeface="Arial"/>
              </a:rPr>
              <a:t>Q = 300 gallons per minute</a:t>
            </a:r>
          </a:p>
          <a:p>
            <a:r>
              <a:rPr lang="en-US" dirty="0" err="1" smtClean="0">
                <a:latin typeface="Arial"/>
                <a:cs typeface="Arial"/>
              </a:rPr>
              <a:t>eff</a:t>
            </a:r>
            <a:r>
              <a:rPr lang="en-US" dirty="0" smtClean="0">
                <a:latin typeface="Arial"/>
                <a:cs typeface="Arial"/>
              </a:rPr>
              <a:t> = 0.85, yields: 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Irrigation Requirement (volume)</a:t>
            </a: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13.7 </a:t>
            </a:r>
            <a:r>
              <a:rPr lang="en-US" dirty="0">
                <a:latin typeface="Arial"/>
                <a:cs typeface="Arial"/>
              </a:rPr>
              <a:t>mm x </a:t>
            </a:r>
            <a:r>
              <a:rPr lang="en-US" dirty="0" smtClean="0">
                <a:latin typeface="Arial"/>
                <a:cs typeface="Arial"/>
              </a:rPr>
              <a:t>10 </a:t>
            </a:r>
            <a:r>
              <a:rPr lang="en-US" dirty="0">
                <a:latin typeface="Arial"/>
                <a:cs typeface="Arial"/>
              </a:rPr>
              <a:t>cuerda x 1044 / </a:t>
            </a:r>
            <a:r>
              <a:rPr lang="en-US" dirty="0" smtClean="0">
                <a:latin typeface="Arial"/>
                <a:cs typeface="Arial"/>
              </a:rPr>
              <a:t>0.85 </a:t>
            </a:r>
            <a:endParaRPr lang="en-US" dirty="0">
              <a:latin typeface="Arial"/>
              <a:cs typeface="Arial"/>
            </a:endParaRPr>
          </a:p>
          <a:p>
            <a:pPr marL="393192" lvl="1" indent="0">
              <a:buNone/>
            </a:pPr>
            <a:r>
              <a:rPr lang="en-US" dirty="0">
                <a:latin typeface="Arial"/>
                <a:cs typeface="Arial"/>
              </a:rPr>
              <a:t>= </a:t>
            </a:r>
            <a:r>
              <a:rPr lang="en-US" b="1" dirty="0" smtClean="0">
                <a:latin typeface="Arial"/>
                <a:cs typeface="Arial"/>
              </a:rPr>
              <a:t>168,260 gallons</a:t>
            </a:r>
            <a:endParaRPr lang="en-US" b="1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Pumping time</a:t>
            </a:r>
            <a:r>
              <a:rPr lang="en-US" dirty="0" smtClean="0">
                <a:latin typeface="Arial"/>
                <a:cs typeface="Arial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168,260 </a:t>
            </a:r>
            <a:r>
              <a:rPr lang="en-US" dirty="0">
                <a:latin typeface="Arial"/>
                <a:cs typeface="Arial"/>
              </a:rPr>
              <a:t>gal</a:t>
            </a:r>
            <a:r>
              <a:rPr lang="en-US" dirty="0" smtClean="0">
                <a:latin typeface="Arial"/>
                <a:cs typeface="Arial"/>
              </a:rPr>
              <a:t>/300 </a:t>
            </a:r>
            <a:r>
              <a:rPr lang="en-US" dirty="0">
                <a:latin typeface="Arial"/>
                <a:cs typeface="Arial"/>
              </a:rPr>
              <a:t>gal/min *60 min/</a:t>
            </a:r>
            <a:r>
              <a:rPr lang="en-US" dirty="0" err="1">
                <a:latin typeface="Arial"/>
                <a:cs typeface="Arial"/>
              </a:rPr>
              <a:t>hr</a:t>
            </a:r>
            <a:r>
              <a:rPr lang="en-US" dirty="0">
                <a:latin typeface="Arial"/>
                <a:cs typeface="Arial"/>
              </a:rPr>
              <a:t> = </a:t>
            </a:r>
            <a:r>
              <a:rPr lang="en-US" b="1" dirty="0" smtClean="0">
                <a:latin typeface="Arial"/>
                <a:cs typeface="Arial"/>
              </a:rPr>
              <a:t>9.35 </a:t>
            </a:r>
            <a:r>
              <a:rPr lang="en-US" b="1" dirty="0">
                <a:latin typeface="Arial"/>
                <a:cs typeface="Arial"/>
              </a:rPr>
              <a:t>hours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468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Web-based Irrigation Scheduling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Students from the Computer Engineering Department are developing </a:t>
            </a:r>
            <a:r>
              <a:rPr lang="en-US" b="1" i="1" dirty="0" smtClean="0">
                <a:latin typeface="Arial"/>
                <a:cs typeface="Arial"/>
              </a:rPr>
              <a:t>desktop and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b="1" i="1" dirty="0" smtClean="0">
                <a:latin typeface="Arial"/>
                <a:cs typeface="Arial"/>
              </a:rPr>
              <a:t>mobile apps </a:t>
            </a:r>
            <a:r>
              <a:rPr lang="en-US" dirty="0" smtClean="0">
                <a:latin typeface="Arial"/>
                <a:cs typeface="Arial"/>
              </a:rPr>
              <a:t>of the web-based irrigation scheduling procedure.</a:t>
            </a:r>
            <a:endParaRPr lang="en-US" b="1" i="1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The user will be able to create an account, which will remember the  user’s irrigation history</a:t>
            </a:r>
          </a:p>
          <a:p>
            <a:r>
              <a:rPr lang="en-US" dirty="0" smtClean="0">
                <a:latin typeface="Arial"/>
                <a:cs typeface="Arial"/>
              </a:rPr>
              <a:t>Everything will be automated</a:t>
            </a:r>
          </a:p>
          <a:p>
            <a:r>
              <a:rPr lang="en-US" dirty="0" smtClean="0">
                <a:latin typeface="Arial"/>
                <a:cs typeface="Arial"/>
              </a:rPr>
              <a:t>The apps should be ready for use in approximately 3 months.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164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Determine the irrigation requirement for the </a:t>
            </a:r>
            <a:r>
              <a:rPr lang="en-US" dirty="0" smtClean="0"/>
              <a:t>2-</a:t>
            </a:r>
            <a:r>
              <a:rPr lang="en-US" dirty="0"/>
              <a:t>day period, </a:t>
            </a:r>
            <a:r>
              <a:rPr lang="en-US" dirty="0" smtClean="0"/>
              <a:t>June 1 and 2, 2014, </a:t>
            </a:r>
            <a:r>
              <a:rPr lang="en-US" dirty="0"/>
              <a:t>for a pepper </a:t>
            </a:r>
            <a:r>
              <a:rPr lang="en-US" dirty="0" smtClean="0"/>
              <a:t>crop.  </a:t>
            </a:r>
            <a:r>
              <a:rPr lang="en-US" dirty="0"/>
              <a:t>Assume the following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Farm area is 20 acres</a:t>
            </a:r>
          </a:p>
          <a:p>
            <a:pPr lvl="0"/>
            <a:r>
              <a:rPr lang="en-US" dirty="0"/>
              <a:t>Pump flow rate is 500 gallons per minute.  </a:t>
            </a:r>
          </a:p>
          <a:p>
            <a:pPr lvl="0"/>
            <a:r>
              <a:rPr lang="en-US" dirty="0"/>
              <a:t>Planting date is Jan 2, 2013</a:t>
            </a:r>
          </a:p>
          <a:p>
            <a:pPr lvl="0"/>
            <a:r>
              <a:rPr lang="en-US" dirty="0"/>
              <a:t>Irrigation efficiency 70%</a:t>
            </a:r>
          </a:p>
          <a:p>
            <a:endParaRPr lang="en-US" dirty="0" smtClean="0"/>
          </a:p>
          <a:p>
            <a:r>
              <a:rPr lang="en-US" dirty="0" smtClean="0"/>
              <a:t>Perform the analysis for a pueblo with the same letter as your first name.  For example, Pedro could use Ponce, </a:t>
            </a:r>
            <a:r>
              <a:rPr lang="en-US" dirty="0" err="1" smtClean="0"/>
              <a:t>Pe</a:t>
            </a:r>
            <a:r>
              <a:rPr lang="en-US" dirty="0" err="1" smtClean="0"/>
              <a:t>ñ</a:t>
            </a:r>
            <a:r>
              <a:rPr lang="en-US" dirty="0" err="1" smtClean="0"/>
              <a:t>uelas</a:t>
            </a:r>
            <a:r>
              <a:rPr lang="en-US" dirty="0" smtClean="0"/>
              <a:t>, etc.  </a:t>
            </a:r>
            <a:r>
              <a:rPr lang="en-US" dirty="0" err="1" smtClean="0"/>
              <a:t>Jomira</a:t>
            </a:r>
            <a:r>
              <a:rPr lang="en-US" dirty="0" smtClean="0"/>
              <a:t> could use Juana Diaz, Juncos, etc.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96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14400"/>
            <a:ext cx="8305800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Use the web-based irrigation schedule </a:t>
            </a:r>
            <a:r>
              <a:rPr lang="en-US" sz="2800" dirty="0" smtClean="0"/>
              <a:t>tool presented </a:t>
            </a:r>
            <a:r>
              <a:rPr lang="en-US" sz="2800" dirty="0"/>
              <a:t>in class on Nov. 13, 2013.    </a:t>
            </a:r>
          </a:p>
          <a:p>
            <a:endParaRPr lang="en-US" sz="2800" dirty="0"/>
          </a:p>
          <a:p>
            <a:r>
              <a:rPr lang="en-US" sz="2800" dirty="0"/>
              <a:t>Length of Growth Stages and Crop Coefficients</a:t>
            </a:r>
          </a:p>
          <a:p>
            <a:r>
              <a:rPr lang="en-US" sz="2800" u="sng" dirty="0">
                <a:hlinkClick r:id="rId2"/>
              </a:rPr>
              <a:t>http://www.fao.org/docrep/X0490E/x0490e00.</a:t>
            </a:r>
            <a:r>
              <a:rPr lang="en-US" sz="2800" u="sng" dirty="0" smtClean="0">
                <a:hlinkClick r:id="rId2"/>
              </a:rPr>
              <a:t>htm</a:t>
            </a:r>
            <a:endParaRPr lang="en-US" sz="2800" u="sng" dirty="0" smtClean="0"/>
          </a:p>
          <a:p>
            <a:endParaRPr lang="en-US" sz="2800" dirty="0"/>
          </a:p>
          <a:p>
            <a:r>
              <a:rPr lang="en-US" sz="2800" dirty="0"/>
              <a:t>Daily Reference ET Results for Puerto Rico</a:t>
            </a:r>
          </a:p>
          <a:p>
            <a:r>
              <a:rPr lang="en-US" sz="2800" u="sng" dirty="0">
                <a:hlinkClick r:id="rId3"/>
              </a:rPr>
              <a:t>http://academic.uprm.edu/hdc/GOES-PRWEB_RESULTS/reference_ET</a:t>
            </a:r>
            <a:r>
              <a:rPr lang="en-US" sz="2800" u="sng" dirty="0" smtClean="0">
                <a:hlinkClick r:id="rId3"/>
              </a:rPr>
              <a:t>/</a:t>
            </a:r>
            <a:endParaRPr lang="en-US" sz="2800" u="sng" dirty="0" smtClean="0"/>
          </a:p>
          <a:p>
            <a:endParaRPr lang="en-US" sz="2800" dirty="0"/>
          </a:p>
          <a:p>
            <a:r>
              <a:rPr lang="en-US" sz="2800" dirty="0"/>
              <a:t>Daily NEXRAD Rainfall For Puerto Rico</a:t>
            </a:r>
          </a:p>
          <a:p>
            <a:r>
              <a:rPr lang="en-US" sz="2800" u="sng" dirty="0">
                <a:hlinkClick r:id="rId4"/>
              </a:rPr>
              <a:t>http://academic.uprm.edu/hdc/GOES-PRWEB_RESULTS/rainfall/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470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4300"/>
            <a:ext cx="9144000" cy="40663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5257800"/>
            <a:ext cx="2930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8.26 gallons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64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/>
              <a:t>Water Use for Alternative Fuels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73530"/>
            <a:ext cx="5867400" cy="47510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6248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3"/>
              </a:rPr>
              <a:t>http://spectrum.ieee.org/energy/environment/how-much-water-does-it-take-to-make-electricity</a:t>
            </a:r>
            <a:endParaRPr lang="en-US" b="1" dirty="0"/>
          </a:p>
        </p:txBody>
      </p:sp>
      <p:sp>
        <p:nvSpPr>
          <p:cNvPr id="3" name="Left Arrow 2"/>
          <p:cNvSpPr/>
          <p:nvPr/>
        </p:nvSpPr>
        <p:spPr>
          <a:xfrm>
            <a:off x="6934200" y="586740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0800000">
            <a:off x="381000" y="579120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86600" y="2743200"/>
            <a:ext cx="205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Energy used</a:t>
            </a:r>
          </a:p>
          <a:p>
            <a:r>
              <a:rPr lang="en-US" sz="2400" b="1" dirty="0"/>
              <a:t>b</a:t>
            </a:r>
            <a:r>
              <a:rPr lang="en-US" sz="2400" b="1" dirty="0" smtClean="0"/>
              <a:t>y 2 house-holds</a:t>
            </a:r>
          </a:p>
          <a:p>
            <a:r>
              <a:rPr lang="en-US" sz="2400" b="1" dirty="0"/>
              <a:t>i</a:t>
            </a:r>
            <a:r>
              <a:rPr lang="en-US" sz="2400" b="1" dirty="0" smtClean="0"/>
              <a:t>n one month</a:t>
            </a:r>
            <a:endParaRPr lang="en-US" sz="24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867400" y="2971800"/>
            <a:ext cx="1143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6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106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4724400" y="1524000"/>
            <a:ext cx="4800600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77104" y="2590800"/>
            <a:ext cx="4166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Beans:</a:t>
            </a:r>
            <a:r>
              <a:rPr lang="en-US" dirty="0" smtClean="0"/>
              <a:t> Average farm size in PR = 13 cuerda</a:t>
            </a:r>
          </a:p>
          <a:p>
            <a:endParaRPr lang="en-US" dirty="0"/>
          </a:p>
          <a:p>
            <a:r>
              <a:rPr lang="en-US" dirty="0" smtClean="0"/>
              <a:t>335mm/0.75 x 0.003281 ft/mm * 43,560 cuerda/ft2 *7.48 gal/ft3</a:t>
            </a:r>
          </a:p>
          <a:p>
            <a:endParaRPr lang="en-US" dirty="0"/>
          </a:p>
          <a:p>
            <a:r>
              <a:rPr lang="en-US" sz="3600" dirty="0" smtClean="0">
                <a:solidFill>
                  <a:srgbClr val="FF0000"/>
                </a:solidFill>
              </a:rPr>
              <a:t>= 6.6 million gallons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419600"/>
            <a:ext cx="4876800" cy="350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419600" y="3124200"/>
            <a:ext cx="6858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477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 of irrigation water by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 Irrigation System (canals): $2 to $3 /acre-ft for farmers</a:t>
            </a:r>
          </a:p>
          <a:p>
            <a:endParaRPr lang="en-US" dirty="0"/>
          </a:p>
          <a:p>
            <a:r>
              <a:rPr lang="en-US" dirty="0" smtClean="0"/>
              <a:t>PRASA $84/acre ft</a:t>
            </a:r>
          </a:p>
          <a:p>
            <a:endParaRPr lang="en-US" dirty="0"/>
          </a:p>
          <a:p>
            <a:r>
              <a:rPr lang="en-US" dirty="0" smtClean="0"/>
              <a:t>Farmers are exempt from </a:t>
            </a:r>
            <a:r>
              <a:rPr lang="en-US" dirty="0"/>
              <a:t>paying </a:t>
            </a:r>
            <a:r>
              <a:rPr lang="en-US" dirty="0" smtClean="0"/>
              <a:t>the Department </a:t>
            </a:r>
            <a:r>
              <a:rPr lang="en-US" dirty="0"/>
              <a:t>of Natural and Environmental Resources </a:t>
            </a:r>
            <a:r>
              <a:rPr lang="en-US" dirty="0" smtClean="0"/>
              <a:t>fees if they have their own wells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Municipal water: $2,400/acre-ft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Municipal water is not an option for a farm!!</a:t>
            </a:r>
          </a:p>
          <a:p>
            <a:endParaRPr lang="en-US" dirty="0"/>
          </a:p>
          <a:p>
            <a:pPr marL="0" indent="0" algn="r">
              <a:buNone/>
            </a:pPr>
            <a:r>
              <a:rPr lang="en-US" dirty="0" smtClean="0"/>
              <a:t>(Pricing information obtained from Ferdinand </a:t>
            </a:r>
            <a:r>
              <a:rPr lang="en-US" dirty="0" err="1" smtClean="0"/>
              <a:t>Quiñones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99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Irrigation Scheduling -</a:t>
            </a:r>
            <a:br>
              <a:rPr lang="en-US" dirty="0" smtClean="0"/>
            </a:br>
            <a:r>
              <a:rPr lang="en-US" dirty="0" smtClean="0"/>
              <a:t>What is the problem?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There is anecdotal evidence that most farmers do not use scientific methods for scheduling irrigation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33528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D</a:t>
            </a:r>
            <a:r>
              <a:rPr lang="en-US" sz="2400" dirty="0" smtClean="0">
                <a:latin typeface="Arial"/>
                <a:cs typeface="Arial"/>
              </a:rPr>
              <a:t>ata from Idaho, USA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048000"/>
            <a:ext cx="4114800" cy="30791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>
              <a:latin typeface="Arial"/>
              <a:cs typeface="Arial"/>
            </a:endParaRPr>
          </a:p>
          <a:p>
            <a:pPr algn="ctr"/>
            <a:r>
              <a:rPr lang="en-US" dirty="0" smtClean="0">
                <a:latin typeface="Arial"/>
                <a:cs typeface="Arial"/>
                <a:hlinkClick r:id="rId4"/>
              </a:rPr>
              <a:t>http</a:t>
            </a:r>
            <a:r>
              <a:rPr lang="en-US" dirty="0">
                <a:latin typeface="Arial"/>
                <a:cs typeface="Arial"/>
                <a:hlinkClick r:id="rId4"/>
              </a:rPr>
              <a:t>://</a:t>
            </a:r>
            <a:r>
              <a:rPr lang="en-US" dirty="0" err="1">
                <a:latin typeface="Arial"/>
                <a:cs typeface="Arial"/>
                <a:hlinkClick r:id="rId4"/>
              </a:rPr>
              <a:t>www.webpages.uidaho.edu</a:t>
            </a:r>
            <a:r>
              <a:rPr lang="en-US" dirty="0">
                <a:latin typeface="Arial"/>
                <a:cs typeface="Arial"/>
                <a:hlinkClick r:id="rId4"/>
              </a:rPr>
              <a:t>/~</a:t>
            </a:r>
            <a:r>
              <a:rPr lang="en-US" dirty="0" err="1">
                <a:latin typeface="Arial"/>
                <a:cs typeface="Arial"/>
                <a:hlinkClick r:id="rId4"/>
              </a:rPr>
              <a:t>karenl</a:t>
            </a:r>
            <a:r>
              <a:rPr lang="en-US" dirty="0">
                <a:latin typeface="Arial"/>
                <a:cs typeface="Arial"/>
                <a:hlinkClick r:id="rId4"/>
              </a:rPr>
              <a:t>/</a:t>
            </a:r>
            <a:r>
              <a:rPr lang="en-US" dirty="0" err="1">
                <a:latin typeface="Arial"/>
                <a:cs typeface="Arial"/>
                <a:hlinkClick r:id="rId4"/>
              </a:rPr>
              <a:t>wq</a:t>
            </a:r>
            <a:r>
              <a:rPr lang="en-US" dirty="0">
                <a:latin typeface="Arial"/>
                <a:cs typeface="Arial"/>
                <a:hlinkClick r:id="rId4"/>
              </a:rPr>
              <a:t>/</a:t>
            </a:r>
            <a:r>
              <a:rPr lang="en-US" dirty="0" err="1">
                <a:latin typeface="Arial"/>
                <a:cs typeface="Arial"/>
                <a:hlinkClick r:id="rId4"/>
              </a:rPr>
              <a:t>wqbr</a:t>
            </a:r>
            <a:r>
              <a:rPr lang="en-US" dirty="0">
                <a:latin typeface="Arial"/>
                <a:cs typeface="Arial"/>
                <a:hlinkClick r:id="rId4"/>
              </a:rPr>
              <a:t>/wqbr26.html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531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Arial"/>
                <a:cs typeface="Arial"/>
              </a:rPr>
              <a:t>What is irrigation scheduling</a:t>
            </a:r>
            <a:r>
              <a:rPr lang="en-US" sz="3600" b="1" i="1" dirty="0">
                <a:latin typeface="Arial"/>
                <a:cs typeface="Arial"/>
              </a:rPr>
              <a:t>?  Irrigation Scheduling</a:t>
            </a:r>
            <a:r>
              <a:rPr lang="en-US" sz="3600" dirty="0">
                <a:latin typeface="Arial"/>
                <a:cs typeface="Arial"/>
              </a:rPr>
              <a:t> is the process used by irrigation system managers (farmers) to determine the </a:t>
            </a:r>
            <a:r>
              <a:rPr lang="en-US" sz="3600" b="1" dirty="0">
                <a:latin typeface="Arial"/>
                <a:cs typeface="Arial"/>
              </a:rPr>
              <a:t>correct frequency and duration </a:t>
            </a:r>
            <a:r>
              <a:rPr lang="en-US" sz="3600" dirty="0">
                <a:latin typeface="Arial"/>
                <a:cs typeface="Arial"/>
              </a:rPr>
              <a:t>of watering.  (</a:t>
            </a:r>
            <a:r>
              <a:rPr lang="en-US" sz="3600" dirty="0" err="1">
                <a:latin typeface="Arial"/>
                <a:cs typeface="Arial"/>
              </a:rPr>
              <a:t>wikipedia.org</a:t>
            </a:r>
            <a:r>
              <a:rPr lang="en-US" sz="3600" dirty="0">
                <a:latin typeface="Arial"/>
                <a:cs typeface="Arial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5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65926"/>
            <a:ext cx="7442200" cy="5321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Irrigation Scheduling Methods used in Puerto Rico (preliminary data)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7191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6847</TotalTime>
  <Words>1371</Words>
  <Application>Microsoft Macintosh PowerPoint</Application>
  <PresentationFormat>On-screen Show (4:3)</PresentationFormat>
  <Paragraphs>284</Paragraphs>
  <Slides>26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PowerPoint Presentation</vt:lpstr>
      <vt:lpstr>The cost of our food in water</vt:lpstr>
      <vt:lpstr>PowerPoint Presentation</vt:lpstr>
      <vt:lpstr>Water Use for Alternative Fuels</vt:lpstr>
      <vt:lpstr>PowerPoint Presentation</vt:lpstr>
      <vt:lpstr>Cost of irrigation water by source</vt:lpstr>
      <vt:lpstr>  Irrigation Scheduling - What is the problem? </vt:lpstr>
      <vt:lpstr>Definition</vt:lpstr>
      <vt:lpstr>Irrigation Scheduling Methods used in Puerto Rico (preliminary data)</vt:lpstr>
      <vt:lpstr>Why do we care? </vt:lpstr>
      <vt:lpstr>How much money  are we talking about?</vt:lpstr>
      <vt:lpstr>Experience Method</vt:lpstr>
      <vt:lpstr>PowerPoint Presentation</vt:lpstr>
      <vt:lpstr>Web-based method for irrigation scheduling in PR   </vt:lpstr>
      <vt:lpstr>PowerPoint Presentation</vt:lpstr>
      <vt:lpstr>Detailed Example </vt:lpstr>
      <vt:lpstr>PowerPoint Presentation</vt:lpstr>
      <vt:lpstr>PowerPoint Presentation</vt:lpstr>
      <vt:lpstr>Crop Coefficient</vt:lpstr>
      <vt:lpstr>Step 3. Rainfallhttp://academic.uprm.edu/hdc/GOES-PRWEB_RESULTS/rainfall/ </vt:lpstr>
      <vt:lpstr>Step 4. Reference Evapotranspiration (ETo)  http://academic.uprm.edu/hdc/GOES-PRWEB_RESULTS/reference_ET/ </vt:lpstr>
      <vt:lpstr>Step 5. Crop Water Requirement</vt:lpstr>
      <vt:lpstr>Step 6. Calculation of Irrigation Requirement and duration of pumping</vt:lpstr>
      <vt:lpstr>Web-based Irrigation Scheduling Tool</vt:lpstr>
      <vt:lpstr>Assignment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Agroclimatología y el Riego sustentable</dc:title>
  <dc:creator>Eric Harmsen</dc:creator>
  <cp:lastModifiedBy>eeaosi28394 uprm</cp:lastModifiedBy>
  <cp:revision>268</cp:revision>
  <cp:lastPrinted>2014-03-12T00:20:02Z</cp:lastPrinted>
  <dcterms:created xsi:type="dcterms:W3CDTF">2013-05-16T14:34:05Z</dcterms:created>
  <dcterms:modified xsi:type="dcterms:W3CDTF">2014-06-05T15:21:27Z</dcterms:modified>
</cp:coreProperties>
</file>