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34"/>
  </p:notesMasterIdLst>
  <p:handoutMasterIdLst>
    <p:handoutMasterId r:id="rId35"/>
  </p:handoutMasterIdLst>
  <p:sldIdLst>
    <p:sldId id="350" r:id="rId2"/>
    <p:sldId id="421" r:id="rId3"/>
    <p:sldId id="704" r:id="rId4"/>
    <p:sldId id="697" r:id="rId5"/>
    <p:sldId id="706" r:id="rId6"/>
    <p:sldId id="707" r:id="rId7"/>
    <p:sldId id="708" r:id="rId8"/>
    <p:sldId id="718" r:id="rId9"/>
    <p:sldId id="700" r:id="rId10"/>
    <p:sldId id="701" r:id="rId11"/>
    <p:sldId id="698" r:id="rId12"/>
    <p:sldId id="699" r:id="rId13"/>
    <p:sldId id="702" r:id="rId14"/>
    <p:sldId id="703" r:id="rId15"/>
    <p:sldId id="696" r:id="rId16"/>
    <p:sldId id="720" r:id="rId17"/>
    <p:sldId id="695" r:id="rId18"/>
    <p:sldId id="710" r:id="rId19"/>
    <p:sldId id="719" r:id="rId20"/>
    <p:sldId id="726" r:id="rId21"/>
    <p:sldId id="649" r:id="rId22"/>
    <p:sldId id="705" r:id="rId23"/>
    <p:sldId id="711" r:id="rId24"/>
    <p:sldId id="712" r:id="rId25"/>
    <p:sldId id="724" r:id="rId26"/>
    <p:sldId id="723" r:id="rId27"/>
    <p:sldId id="725" r:id="rId28"/>
    <p:sldId id="716" r:id="rId29"/>
    <p:sldId id="717" r:id="rId30"/>
    <p:sldId id="722" r:id="rId31"/>
    <p:sldId id="397" r:id="rId32"/>
    <p:sldId id="72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FFFF00"/>
    <a:srgbClr val="804000"/>
    <a:srgbClr val="FFCC66"/>
    <a:srgbClr val="7E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p:cViewPr>
        <p:scale>
          <a:sx n="108" d="100"/>
          <a:sy n="108" d="100"/>
        </p:scale>
        <p:origin x="-1712" y="344"/>
      </p:cViewPr>
      <p:guideLst>
        <p:guide orient="horz" pos="2160"/>
        <p:guide pos="2880"/>
      </p:guideLst>
    </p:cSldViewPr>
  </p:slideViewPr>
  <p:notesTextViewPr>
    <p:cViewPr>
      <p:scale>
        <a:sx n="1" d="1"/>
        <a:sy n="1" d="1"/>
      </p:scale>
      <p:origin x="0" y="0"/>
    </p:cViewPr>
  </p:notesTextViewPr>
  <p:sorterViewPr>
    <p:cViewPr>
      <p:scale>
        <a:sx n="100" d="100"/>
        <a:sy n="100" d="100"/>
      </p:scale>
      <p:origin x="0" y="414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267FDB-BC37-A241-B392-77F17A503ABE}" type="datetimeFigureOut">
              <a:rPr lang="en-US" smtClean="0"/>
              <a:t>11/7/14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D065DB-D523-5048-9DDC-4845D9F85765}" type="slidenum">
              <a:rPr lang="en-US" smtClean="0"/>
              <a:t>‹#›</a:t>
            </a:fld>
            <a:endParaRPr lang="en-US"/>
          </a:p>
        </p:txBody>
      </p:sp>
    </p:spTree>
    <p:extLst>
      <p:ext uri="{BB962C8B-B14F-4D97-AF65-F5344CB8AC3E}">
        <p14:creationId xmlns:p14="http://schemas.microsoft.com/office/powerpoint/2010/main" val="201580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80071-793C-4C4D-A680-DD0FDB8BD4E7}" type="datetimeFigureOut">
              <a:rPr lang="en-US" smtClean="0"/>
              <a:t>11/7/14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6EF870-7080-422C-AC3B-4292C27A8D0C}" type="slidenum">
              <a:rPr lang="en-US" smtClean="0"/>
              <a:t>‹#›</a:t>
            </a:fld>
            <a:endParaRPr lang="en-US"/>
          </a:p>
        </p:txBody>
      </p:sp>
    </p:spTree>
    <p:extLst>
      <p:ext uri="{BB962C8B-B14F-4D97-AF65-F5344CB8AC3E}">
        <p14:creationId xmlns:p14="http://schemas.microsoft.com/office/powerpoint/2010/main" val="188420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a:t>
            </a:fld>
            <a:endParaRPr lang="en-US"/>
          </a:p>
        </p:txBody>
      </p:sp>
    </p:spTree>
    <p:extLst>
      <p:ext uri="{BB962C8B-B14F-4D97-AF65-F5344CB8AC3E}">
        <p14:creationId xmlns:p14="http://schemas.microsoft.com/office/powerpoint/2010/main" val="333851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F870-7080-422C-AC3B-4292C27A8D0C}" type="slidenum">
              <a:rPr lang="en-US" smtClean="0"/>
              <a:t>15</a:t>
            </a:fld>
            <a:endParaRPr lang="en-US"/>
          </a:p>
        </p:txBody>
      </p:sp>
    </p:spTree>
    <p:extLst>
      <p:ext uri="{BB962C8B-B14F-4D97-AF65-F5344CB8AC3E}">
        <p14:creationId xmlns:p14="http://schemas.microsoft.com/office/powerpoint/2010/main" val="214739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F870-7080-422C-AC3B-4292C27A8D0C}" type="slidenum">
              <a:rPr lang="en-US" smtClean="0"/>
              <a:t>22</a:t>
            </a:fld>
            <a:endParaRPr lang="en-US"/>
          </a:p>
        </p:txBody>
      </p:sp>
    </p:spTree>
    <p:extLst>
      <p:ext uri="{BB962C8B-B14F-4D97-AF65-F5344CB8AC3E}">
        <p14:creationId xmlns:p14="http://schemas.microsoft.com/office/powerpoint/2010/main" val="410234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0A41FF1-0AD1-4060-B913-71282BBEB0CD}" type="datetimeFigureOut">
              <a:rPr lang="en-US" smtClean="0"/>
              <a:t>11/7/14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BF0325F-BE10-4A2E-BA95-65BC6267B90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A41FF1-0AD1-4060-B913-71282BBEB0CD}"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A41FF1-0AD1-4060-B913-71282BBEB0CD}"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A41FF1-0AD1-4060-B913-71282BBEB0CD}"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0A41FF1-0AD1-4060-B913-71282BBEB0CD}"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0A41FF1-0AD1-4060-B913-71282BBEB0CD}"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0A41FF1-0AD1-4060-B913-71282BBEB0CD}"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0A41FF1-0AD1-4060-B913-71282BBEB0CD}"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41FF1-0AD1-4060-B913-71282BBEB0CD}"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0A41FF1-0AD1-4060-B913-71282BBEB0CD}"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0A41FF1-0AD1-4060-B913-71282BBEB0CD}"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BF0325F-BE10-4A2E-BA95-65BC6267B90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0A41FF1-0AD1-4060-B913-71282BBEB0CD}" type="datetimeFigureOut">
              <a:rPr lang="en-US" smtClean="0"/>
              <a:t>11/7/14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BF0325F-BE10-4A2E-BA95-65BC6267B90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c.harmsen@upr.edu"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ragwater.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hyperlink" Target="http://pragwater.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1000" y="4114800"/>
            <a:ext cx="8458200" cy="1012825"/>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400" b="1" dirty="0"/>
              <a:t>Recent Evapotranspiration Research Activities in Puerto </a:t>
            </a:r>
            <a:r>
              <a:rPr lang="en-US" sz="4400" b="1" dirty="0" smtClean="0"/>
              <a:t>Rico</a:t>
            </a:r>
          </a:p>
          <a:p>
            <a:pPr algn="r"/>
            <a:r>
              <a:rPr lang="en-US" dirty="0" smtClean="0"/>
              <a:t/>
            </a:r>
            <a:br>
              <a:rPr lang="en-US" dirty="0" smtClean="0"/>
            </a:br>
            <a:r>
              <a:rPr lang="en-US" dirty="0" smtClean="0"/>
              <a:t/>
            </a:r>
            <a:br>
              <a:rPr lang="en-US" dirty="0" smtClean="0"/>
            </a:br>
            <a:r>
              <a:rPr lang="es-ES" dirty="0" smtClean="0"/>
              <a:t/>
            </a:r>
            <a:br>
              <a:rPr lang="es-ES" dirty="0" smtClean="0"/>
            </a:br>
            <a:endParaRPr lang="en-US" dirty="0"/>
          </a:p>
        </p:txBody>
      </p:sp>
      <p:sp>
        <p:nvSpPr>
          <p:cNvPr id="9" name="Subtitle 2"/>
          <p:cNvSpPr txBox="1">
            <a:spLocks/>
          </p:cNvSpPr>
          <p:nvPr/>
        </p:nvSpPr>
        <p:spPr>
          <a:xfrm>
            <a:off x="0" y="2057400"/>
            <a:ext cx="9144000" cy="3657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000" dirty="0" smtClean="0"/>
              <a:t>Dr. Eric Harmsen</a:t>
            </a:r>
            <a:r>
              <a:rPr lang="en-US" sz="3600" baseline="30000" dirty="0" smtClean="0"/>
              <a:t>1</a:t>
            </a:r>
            <a:r>
              <a:rPr lang="en-US" sz="2000" dirty="0" smtClean="0"/>
              <a:t>, Pedro Gonzalez Macias</a:t>
            </a:r>
            <a:r>
              <a:rPr lang="en-US" sz="3600" baseline="30000" dirty="0" smtClean="0"/>
              <a:t>2</a:t>
            </a:r>
            <a:r>
              <a:rPr lang="en-US" sz="2000" dirty="0" smtClean="0"/>
              <a:t>, Estefanía Álvarez</a:t>
            </a:r>
            <a:r>
              <a:rPr lang="en-US" sz="3200" baseline="30000" dirty="0" smtClean="0"/>
              <a:t>3</a:t>
            </a:r>
            <a:r>
              <a:rPr lang="en-US" sz="2000" dirty="0" smtClean="0"/>
              <a:t>, </a:t>
            </a:r>
          </a:p>
          <a:p>
            <a:pPr marL="0" indent="0" algn="ctr">
              <a:buNone/>
            </a:pPr>
            <a:r>
              <a:rPr lang="en-US" sz="2000" dirty="0" smtClean="0"/>
              <a:t>Ada L. </a:t>
            </a:r>
            <a:r>
              <a:rPr lang="en-US" sz="2000" dirty="0" err="1" smtClean="0"/>
              <a:t>Vilches</a:t>
            </a:r>
            <a:r>
              <a:rPr lang="en-US" sz="2000" dirty="0"/>
              <a:t> </a:t>
            </a:r>
            <a:r>
              <a:rPr lang="en-US" sz="2000" dirty="0" smtClean="0"/>
              <a:t>Ortega</a:t>
            </a:r>
            <a:r>
              <a:rPr lang="en-US" sz="3200" baseline="30000" dirty="0"/>
              <a:t>3</a:t>
            </a:r>
            <a:r>
              <a:rPr lang="en-US" sz="2000" dirty="0" smtClean="0"/>
              <a:t>, Christian Lugo Pérez</a:t>
            </a:r>
            <a:r>
              <a:rPr lang="en-US" sz="3200" baseline="30000" dirty="0" smtClean="0"/>
              <a:t>3</a:t>
            </a:r>
            <a:r>
              <a:rPr lang="en-US" sz="2000" dirty="0"/>
              <a:t> </a:t>
            </a:r>
            <a:r>
              <a:rPr lang="en-US" sz="2000" dirty="0" smtClean="0"/>
              <a:t>and  Mauricio </a:t>
            </a:r>
            <a:r>
              <a:rPr lang="en-US" sz="2000" dirty="0" err="1" smtClean="0"/>
              <a:t>Álvarez</a:t>
            </a:r>
            <a:r>
              <a:rPr lang="en-US" sz="2000" dirty="0" smtClean="0"/>
              <a:t> Melendez</a:t>
            </a:r>
            <a:r>
              <a:rPr lang="en-US" sz="3200" baseline="30000" dirty="0" smtClean="0"/>
              <a:t>3</a:t>
            </a:r>
          </a:p>
          <a:p>
            <a:pPr marL="0" indent="0" algn="ctr">
              <a:buNone/>
            </a:pPr>
            <a:endParaRPr lang="en-US" sz="3600" baseline="30000" dirty="0" smtClean="0"/>
          </a:p>
          <a:p>
            <a:pPr marL="0" indent="0" algn="ctr">
              <a:buNone/>
            </a:pPr>
            <a:r>
              <a:rPr lang="en-US" sz="3600" baseline="30000" dirty="0" smtClean="0"/>
              <a:t>1</a:t>
            </a:r>
            <a:r>
              <a:rPr lang="en-US" sz="2000" dirty="0" smtClean="0"/>
              <a:t>Professor, Dept. of Agricultural and Biosystems Eng., Univ. of Puerto Rico-Mayaguez, </a:t>
            </a:r>
            <a:r>
              <a:rPr lang="en-US" sz="2000" dirty="0" smtClean="0">
                <a:hlinkClick r:id="rId3"/>
              </a:rPr>
              <a:t>Eric.harmsen@upr.edu</a:t>
            </a:r>
            <a:r>
              <a:rPr lang="en-US" sz="2000" dirty="0" smtClean="0"/>
              <a:t>, (787)955-5102</a:t>
            </a:r>
          </a:p>
          <a:p>
            <a:pPr marL="0" indent="0" algn="ctr">
              <a:buNone/>
            </a:pPr>
            <a:r>
              <a:rPr lang="en-US" sz="3600" baseline="30000" dirty="0" smtClean="0"/>
              <a:t>2</a:t>
            </a:r>
            <a:r>
              <a:rPr lang="en-US" sz="2000" dirty="0" smtClean="0"/>
              <a:t>Graduate Research Assistant, Dept. of Civil Eng., UPRM</a:t>
            </a:r>
            <a:endParaRPr lang="en-US" sz="2000" dirty="0"/>
          </a:p>
          <a:p>
            <a:pPr marL="0" indent="0" algn="ctr">
              <a:buNone/>
            </a:pPr>
            <a:r>
              <a:rPr lang="en-US" sz="2800" baseline="30000" dirty="0" smtClean="0"/>
              <a:t>3</a:t>
            </a:r>
            <a:r>
              <a:rPr lang="en-US" sz="2000" dirty="0" smtClean="0"/>
              <a:t>Undergraduate students, UPRM</a:t>
            </a:r>
          </a:p>
          <a:p>
            <a:pPr marL="0" indent="0" algn="ctr">
              <a:buNone/>
            </a:pPr>
            <a:endParaRPr lang="en-US" sz="2000" dirty="0" smtClean="0"/>
          </a:p>
        </p:txBody>
      </p:sp>
      <p:pic>
        <p:nvPicPr>
          <p:cNvPr id="4" name="Picture 3"/>
          <p:cNvPicPr>
            <a:picLocks noChangeAspect="1"/>
          </p:cNvPicPr>
          <p:nvPr/>
        </p:nvPicPr>
        <p:blipFill rotWithShape="1">
          <a:blip r:embed="rId4"/>
          <a:srcRect t="37954" b="35095"/>
          <a:stretch/>
        </p:blipFill>
        <p:spPr>
          <a:xfrm>
            <a:off x="-74808" y="5017570"/>
            <a:ext cx="9241737" cy="1840429"/>
          </a:xfrm>
          <a:prstGeom prst="rect">
            <a:avLst/>
          </a:prstGeom>
        </p:spPr>
      </p:pic>
    </p:spTree>
    <p:extLst>
      <p:ext uri="{BB962C8B-B14F-4D97-AF65-F5344CB8AC3E}">
        <p14:creationId xmlns:p14="http://schemas.microsoft.com/office/powerpoint/2010/main" val="1036300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43000"/>
            <a:ext cx="6972300" cy="2768600"/>
          </a:xfrm>
          <a:prstGeom prst="rect">
            <a:avLst/>
          </a:prstGeom>
        </p:spPr>
      </p:pic>
      <p:pic>
        <p:nvPicPr>
          <p:cNvPr id="3" name="Picture 2"/>
          <p:cNvPicPr>
            <a:picLocks noChangeAspect="1"/>
          </p:cNvPicPr>
          <p:nvPr/>
        </p:nvPicPr>
        <p:blipFill>
          <a:blip r:embed="rId3"/>
          <a:stretch>
            <a:fillRect/>
          </a:stretch>
        </p:blipFill>
        <p:spPr>
          <a:xfrm>
            <a:off x="1066800" y="4089400"/>
            <a:ext cx="6972300" cy="2768600"/>
          </a:xfrm>
          <a:prstGeom prst="rect">
            <a:avLst/>
          </a:prstGeom>
        </p:spPr>
      </p:pic>
      <p:sp>
        <p:nvSpPr>
          <p:cNvPr id="4" name="5-Point Star 3"/>
          <p:cNvSpPr/>
          <p:nvPr/>
        </p:nvSpPr>
        <p:spPr>
          <a:xfrm>
            <a:off x="6934200" y="41910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43000"/>
            <a:ext cx="6972300" cy="2768600"/>
          </a:xfrm>
          <a:prstGeom prst="rect">
            <a:avLst/>
          </a:prstGeom>
        </p:spPr>
      </p:pic>
      <p:pic>
        <p:nvPicPr>
          <p:cNvPr id="3" name="Picture 2"/>
          <p:cNvPicPr>
            <a:picLocks noChangeAspect="1"/>
          </p:cNvPicPr>
          <p:nvPr/>
        </p:nvPicPr>
        <p:blipFill>
          <a:blip r:embed="rId3"/>
          <a:stretch>
            <a:fillRect/>
          </a:stretch>
        </p:blipFill>
        <p:spPr>
          <a:xfrm>
            <a:off x="1066800" y="4066621"/>
            <a:ext cx="6972300" cy="2768600"/>
          </a:xfrm>
          <a:prstGeom prst="rect">
            <a:avLst/>
          </a:prstGeom>
        </p:spPr>
      </p:pic>
      <p:sp>
        <p:nvSpPr>
          <p:cNvPr id="4" name="5-Point Star 3"/>
          <p:cNvSpPr/>
          <p:nvPr/>
        </p:nvSpPr>
        <p:spPr>
          <a:xfrm>
            <a:off x="6705600" y="12192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66800" y="1066800"/>
            <a:ext cx="6972300" cy="2768600"/>
          </a:xfrm>
          <a:prstGeom prst="rect">
            <a:avLst/>
          </a:prstGeom>
        </p:spPr>
      </p:pic>
      <p:pic>
        <p:nvPicPr>
          <p:cNvPr id="7" name="Picture 6"/>
          <p:cNvPicPr>
            <a:picLocks noChangeAspect="1"/>
          </p:cNvPicPr>
          <p:nvPr/>
        </p:nvPicPr>
        <p:blipFill>
          <a:blip r:embed="rId3"/>
          <a:stretch>
            <a:fillRect/>
          </a:stretch>
        </p:blipFill>
        <p:spPr>
          <a:xfrm>
            <a:off x="1066800" y="4089400"/>
            <a:ext cx="6972300" cy="2768600"/>
          </a:xfrm>
          <a:prstGeom prst="rect">
            <a:avLst/>
          </a:prstGeom>
        </p:spPr>
      </p:pic>
      <p:sp>
        <p:nvSpPr>
          <p:cNvPr id="8" name="5-Point Star 7"/>
          <p:cNvSpPr/>
          <p:nvPr/>
        </p:nvSpPr>
        <p:spPr>
          <a:xfrm>
            <a:off x="6858000" y="11430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43000"/>
            <a:ext cx="6972300" cy="2768600"/>
          </a:xfrm>
          <a:prstGeom prst="rect">
            <a:avLst/>
          </a:prstGeom>
        </p:spPr>
      </p:pic>
      <p:pic>
        <p:nvPicPr>
          <p:cNvPr id="3" name="Picture 2"/>
          <p:cNvPicPr>
            <a:picLocks noChangeAspect="1"/>
          </p:cNvPicPr>
          <p:nvPr/>
        </p:nvPicPr>
        <p:blipFill>
          <a:blip r:embed="rId3"/>
          <a:stretch>
            <a:fillRect/>
          </a:stretch>
        </p:blipFill>
        <p:spPr>
          <a:xfrm>
            <a:off x="1066800" y="4089400"/>
            <a:ext cx="6972300" cy="2768600"/>
          </a:xfrm>
          <a:prstGeom prst="rect">
            <a:avLst/>
          </a:prstGeom>
        </p:spPr>
      </p:pic>
      <p:sp>
        <p:nvSpPr>
          <p:cNvPr id="4" name="5-Point Star 3"/>
          <p:cNvSpPr/>
          <p:nvPr/>
        </p:nvSpPr>
        <p:spPr>
          <a:xfrm>
            <a:off x="1066800" y="41148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304800"/>
            <a:ext cx="6057900" cy="3199984"/>
          </a:xfrm>
          <a:prstGeom prst="rect">
            <a:avLst/>
          </a:prstGeom>
        </p:spPr>
      </p:pic>
      <p:pic>
        <p:nvPicPr>
          <p:cNvPr id="4" name="Picture 3"/>
          <p:cNvPicPr>
            <a:picLocks noChangeAspect="1"/>
          </p:cNvPicPr>
          <p:nvPr/>
        </p:nvPicPr>
        <p:blipFill>
          <a:blip r:embed="rId3"/>
          <a:stretch>
            <a:fillRect/>
          </a:stretch>
        </p:blipFill>
        <p:spPr>
          <a:xfrm>
            <a:off x="1524000" y="3617765"/>
            <a:ext cx="6134100" cy="3240235"/>
          </a:xfrm>
          <a:prstGeom prst="rect">
            <a:avLst/>
          </a:prstGeom>
        </p:spPr>
      </p:pic>
      <p:sp>
        <p:nvSpPr>
          <p:cNvPr id="5" name="5-Point Star 4"/>
          <p:cNvSpPr/>
          <p:nvPr/>
        </p:nvSpPr>
        <p:spPr>
          <a:xfrm>
            <a:off x="6400800" y="5334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19200" y="1143000"/>
            <a:ext cx="6972300" cy="2768600"/>
          </a:xfrm>
          <a:prstGeom prst="rect">
            <a:avLst/>
          </a:prstGeom>
        </p:spPr>
      </p:pic>
      <p:pic>
        <p:nvPicPr>
          <p:cNvPr id="7" name="Picture 6"/>
          <p:cNvPicPr>
            <a:picLocks noChangeAspect="1"/>
          </p:cNvPicPr>
          <p:nvPr/>
        </p:nvPicPr>
        <p:blipFill>
          <a:blip r:embed="rId4"/>
          <a:stretch>
            <a:fillRect/>
          </a:stretch>
        </p:blipFill>
        <p:spPr>
          <a:xfrm>
            <a:off x="1219200" y="4089400"/>
            <a:ext cx="6972300" cy="2768600"/>
          </a:xfrm>
          <a:prstGeom prst="rect">
            <a:avLst/>
          </a:prstGeom>
        </p:spPr>
      </p:pic>
      <p:sp>
        <p:nvSpPr>
          <p:cNvPr id="8" name="5-Point Star 7"/>
          <p:cNvSpPr/>
          <p:nvPr/>
        </p:nvSpPr>
        <p:spPr>
          <a:xfrm>
            <a:off x="6934200" y="41910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524000"/>
            <a:ext cx="7772400" cy="4935894"/>
          </a:xfrm>
          <a:prstGeom prst="rect">
            <a:avLst/>
          </a:prstGeom>
        </p:spPr>
      </p:pic>
      <p:sp>
        <p:nvSpPr>
          <p:cNvPr id="3" name="TextBox 2"/>
          <p:cNvSpPr txBox="1"/>
          <p:nvPr/>
        </p:nvSpPr>
        <p:spPr>
          <a:xfrm>
            <a:off x="381000" y="762000"/>
            <a:ext cx="8174033" cy="584776"/>
          </a:xfrm>
          <a:prstGeom prst="rect">
            <a:avLst/>
          </a:prstGeom>
          <a:noFill/>
        </p:spPr>
        <p:txBody>
          <a:bodyPr wrap="none" rtlCol="0">
            <a:spAutoFit/>
          </a:bodyPr>
          <a:lstStyle/>
          <a:p>
            <a:r>
              <a:rPr lang="en-US" sz="3200" dirty="0" smtClean="0"/>
              <a:t>GOES-PRWEB Reference Evapotranspiration</a:t>
            </a:r>
            <a:endParaRPr lang="en-US" sz="3200" dirty="0"/>
          </a:p>
        </p:txBody>
      </p:sp>
      <p:sp>
        <p:nvSpPr>
          <p:cNvPr id="4" name="Oval 3"/>
          <p:cNvSpPr/>
          <p:nvPr/>
        </p:nvSpPr>
        <p:spPr>
          <a:xfrm>
            <a:off x="1981200" y="3581400"/>
            <a:ext cx="304800" cy="304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57200" y="3810000"/>
            <a:ext cx="14478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21235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90600"/>
            <a:ext cx="9215749" cy="3810000"/>
          </a:xfrm>
          <a:prstGeom prst="rect">
            <a:avLst/>
          </a:prstGeom>
        </p:spPr>
      </p:pic>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6400" y="1896762"/>
            <a:ext cx="5867400" cy="4961238"/>
          </a:xfrm>
          <a:prstGeom prst="rect">
            <a:avLst/>
          </a:prstGeom>
        </p:spPr>
      </p:pic>
      <p:sp>
        <p:nvSpPr>
          <p:cNvPr id="4" name="TextBox 3"/>
          <p:cNvSpPr txBox="1"/>
          <p:nvPr/>
        </p:nvSpPr>
        <p:spPr>
          <a:xfrm>
            <a:off x="51794" y="609600"/>
            <a:ext cx="9107153" cy="1077218"/>
          </a:xfrm>
          <a:prstGeom prst="rect">
            <a:avLst/>
          </a:prstGeom>
          <a:noFill/>
        </p:spPr>
        <p:txBody>
          <a:bodyPr wrap="square" rtlCol="0">
            <a:spAutoFit/>
          </a:bodyPr>
          <a:lstStyle/>
          <a:p>
            <a:pPr algn="ctr"/>
            <a:r>
              <a:rPr lang="en-US" sz="3200" dirty="0" smtClean="0"/>
              <a:t>National Weather Service (NWS) Wind Speed </a:t>
            </a:r>
          </a:p>
          <a:p>
            <a:pPr algn="ctr"/>
            <a:r>
              <a:rPr lang="en-US" sz="3200" dirty="0" smtClean="0"/>
              <a:t>used in GOES-PRWEB</a:t>
            </a:r>
            <a:endParaRPr lang="en-US" sz="3200" dirty="0"/>
          </a:p>
        </p:txBody>
      </p:sp>
    </p:spTree>
    <p:extLst>
      <p:ext uri="{BB962C8B-B14F-4D97-AF65-F5344CB8AC3E}">
        <p14:creationId xmlns:p14="http://schemas.microsoft.com/office/powerpoint/2010/main" val="10871886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1752600"/>
            <a:ext cx="8382000" cy="4994153"/>
          </a:xfrm>
          <a:prstGeom prst="rect">
            <a:avLst/>
          </a:prstGeom>
        </p:spPr>
      </p:pic>
      <p:sp>
        <p:nvSpPr>
          <p:cNvPr id="4" name="TextBox 3"/>
          <p:cNvSpPr txBox="1"/>
          <p:nvPr/>
        </p:nvSpPr>
        <p:spPr>
          <a:xfrm>
            <a:off x="0" y="914400"/>
            <a:ext cx="9107153" cy="584776"/>
          </a:xfrm>
          <a:prstGeom prst="rect">
            <a:avLst/>
          </a:prstGeom>
          <a:noFill/>
        </p:spPr>
        <p:txBody>
          <a:bodyPr wrap="square" rtlCol="0">
            <a:spAutoFit/>
          </a:bodyPr>
          <a:lstStyle/>
          <a:p>
            <a:pPr algn="ctr"/>
            <a:r>
              <a:rPr lang="en-US" sz="3200" dirty="0" smtClean="0"/>
              <a:t>NWS Wind Speed Used in GOES-PRWEB</a:t>
            </a:r>
            <a:endParaRPr lang="en-US" sz="3200" dirty="0"/>
          </a:p>
        </p:txBody>
      </p:sp>
    </p:spTree>
    <p:extLst>
      <p:ext uri="{BB962C8B-B14F-4D97-AF65-F5344CB8AC3E}">
        <p14:creationId xmlns:p14="http://schemas.microsoft.com/office/powerpoint/2010/main" val="20458609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86500"/>
            <a:ext cx="8229600" cy="1143000"/>
          </a:xfrm>
        </p:spPr>
        <p:txBody>
          <a:bodyPr>
            <a:normAutofit fontScale="90000"/>
          </a:bodyPr>
          <a:lstStyle/>
          <a:p>
            <a:pPr>
              <a:lnSpc>
                <a:spcPct val="70000"/>
              </a:lnSpc>
            </a:pPr>
            <a:r>
              <a:rPr lang="en-US" dirty="0" smtClean="0"/>
              <a:t>Some Recent ET </a:t>
            </a:r>
            <a:r>
              <a:rPr lang="en-US" dirty="0" err="1" smtClean="0"/>
              <a:t>Reserch</a:t>
            </a:r>
            <a:r>
              <a:rPr lang="en-US" dirty="0" smtClean="0"/>
              <a:t> Projects</a:t>
            </a:r>
            <a:br>
              <a:rPr lang="en-US" dirty="0" smtClean="0"/>
            </a:br>
            <a:r>
              <a:rPr lang="en-US" sz="3600" dirty="0" smtClean="0"/>
              <a:t/>
            </a:r>
            <a:br>
              <a:rPr lang="en-US" sz="3600" dirty="0" smtClean="0"/>
            </a:br>
            <a:r>
              <a:rPr lang="en-US" sz="3100" dirty="0" smtClean="0"/>
              <a:t>1. Climate parameter estimation procedure for PR</a:t>
            </a:r>
            <a:br>
              <a:rPr lang="en-US" sz="3100" dirty="0" smtClean="0"/>
            </a:br>
            <a:r>
              <a:rPr lang="en-US" sz="3100" dirty="0" smtClean="0"/>
              <a:t/>
            </a:r>
            <a:br>
              <a:rPr lang="en-US" sz="3100" dirty="0" smtClean="0"/>
            </a:br>
            <a:r>
              <a:rPr lang="en-US" sz="3100" dirty="0" smtClean="0"/>
              <a:t>2. ET measurement station </a:t>
            </a:r>
            <a:br>
              <a:rPr lang="en-US" sz="3100" dirty="0" smtClean="0"/>
            </a:br>
            <a:r>
              <a:rPr lang="en-US" sz="3100" dirty="0" smtClean="0"/>
              <a:t/>
            </a:r>
            <a:br>
              <a:rPr lang="en-US" sz="3100" dirty="0" smtClean="0"/>
            </a:br>
            <a:r>
              <a:rPr lang="en-US" sz="3100" dirty="0" smtClean="0"/>
              <a:t>3. ET crop coefficients for two bean varieties</a:t>
            </a:r>
            <a:br>
              <a:rPr lang="en-US" sz="3100" dirty="0" smtClean="0"/>
            </a:br>
            <a:r>
              <a:rPr lang="en-US" sz="3100" dirty="0"/>
              <a:t/>
            </a:r>
            <a:br>
              <a:rPr lang="en-US" sz="3100" dirty="0"/>
            </a:br>
            <a:r>
              <a:rPr lang="en-US" sz="3100" dirty="0" smtClean="0"/>
              <a:t>4. ET under climate change conditions </a:t>
            </a:r>
            <a:br>
              <a:rPr lang="en-US" sz="3100" dirty="0" smtClean="0"/>
            </a:br>
            <a:r>
              <a:rPr lang="en-US" sz="3100" dirty="0" smtClean="0"/>
              <a:t/>
            </a:r>
            <a:br>
              <a:rPr lang="en-US" sz="3100" dirty="0" smtClean="0"/>
            </a:br>
            <a:r>
              <a:rPr lang="en-US" sz="3100" dirty="0" smtClean="0"/>
              <a:t>4. Water and energy balance algorithm for PR</a:t>
            </a:r>
            <a:br>
              <a:rPr lang="en-US" sz="3100" dirty="0" smtClean="0"/>
            </a:br>
            <a:r>
              <a:rPr lang="en-US" sz="3100" dirty="0" smtClean="0"/>
              <a:t/>
            </a:r>
            <a:br>
              <a:rPr lang="en-US" sz="3100" dirty="0" smtClean="0"/>
            </a:br>
            <a:r>
              <a:rPr lang="en-US" sz="3100" dirty="0" smtClean="0"/>
              <a:t>5. Irrigation Scheduling tools</a:t>
            </a:r>
            <a:br>
              <a:rPr lang="en-US" sz="3100" dirty="0" smtClean="0"/>
            </a:br>
            <a:r>
              <a:rPr lang="en-US" sz="3100" dirty="0" smtClean="0"/>
              <a:t/>
            </a:r>
            <a:br>
              <a:rPr lang="en-US" sz="3100" dirty="0" smtClean="0"/>
            </a:br>
            <a:r>
              <a:rPr lang="en-US" sz="3100" dirty="0"/>
              <a:t>	</a:t>
            </a:r>
            <a:r>
              <a:rPr lang="en-US" sz="3100" dirty="0" smtClean="0"/>
              <a:t>a. PRET</a:t>
            </a:r>
            <a:br>
              <a:rPr lang="en-US" sz="3100" dirty="0" smtClean="0"/>
            </a:br>
            <a:r>
              <a:rPr lang="en-US" sz="3100" dirty="0"/>
              <a:t>	</a:t>
            </a:r>
            <a:r>
              <a:rPr lang="en-US" sz="3100" dirty="0" smtClean="0"/>
              <a:t>b. Spreadsheet water balance</a:t>
            </a:r>
            <a:br>
              <a:rPr lang="en-US" sz="3100" dirty="0" smtClean="0"/>
            </a:br>
            <a:r>
              <a:rPr lang="en-US" sz="3100" dirty="0"/>
              <a:t>	</a:t>
            </a:r>
            <a:r>
              <a:rPr lang="en-US" sz="3100" dirty="0" smtClean="0"/>
              <a:t>c. Satellite/Radar approach</a:t>
            </a:r>
            <a:br>
              <a:rPr lang="en-US" sz="3100" dirty="0" smtClean="0"/>
            </a:br>
            <a:r>
              <a:rPr lang="en-US" sz="3600" dirty="0" smtClean="0"/>
              <a:t/>
            </a:r>
            <a:br>
              <a:rPr lang="en-US" sz="3600" dirty="0" smtClean="0"/>
            </a:br>
            <a:r>
              <a:rPr lang="en-US" sz="3600" dirty="0" smtClean="0"/>
              <a:t>		</a:t>
            </a:r>
            <a:r>
              <a:rPr lang="en-US" sz="3600" dirty="0" smtClean="0">
                <a:hlinkClick r:id="rId2"/>
              </a:rPr>
              <a:t>http://</a:t>
            </a:r>
            <a:r>
              <a:rPr lang="en-US" sz="3600" dirty="0" err="1" smtClean="0">
                <a:hlinkClick r:id="rId2"/>
              </a:rPr>
              <a:t>pragwater.com</a:t>
            </a:r>
            <a:r>
              <a:rPr lang="en-US" sz="3600" dirty="0" smtClean="0"/>
              <a:t/>
            </a:r>
            <a:br>
              <a:rPr lang="en-US" sz="3600" dirty="0" smtClean="0"/>
            </a:br>
            <a:r>
              <a:rPr lang="en-US" sz="3600" dirty="0" smtClean="0"/>
              <a:t/>
            </a:r>
            <a:br>
              <a:rPr lang="en-US" sz="3600" dirty="0" smtClean="0"/>
            </a:br>
            <a:endParaRPr lang="en-US" sz="3600" dirty="0"/>
          </a:p>
        </p:txBody>
      </p:sp>
    </p:spTree>
    <p:extLst>
      <p:ext uri="{BB962C8B-B14F-4D97-AF65-F5344CB8AC3E}">
        <p14:creationId xmlns:p14="http://schemas.microsoft.com/office/powerpoint/2010/main" val="25502289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800" y="3768380"/>
            <a:ext cx="7467600" cy="3087276"/>
          </a:xfrm>
          <a:prstGeom prst="rect">
            <a:avLst/>
          </a:prstGeom>
        </p:spPr>
      </p:pic>
      <p:pic>
        <p:nvPicPr>
          <p:cNvPr id="9" name="Picture 8"/>
          <p:cNvPicPr>
            <a:picLocks noChangeAspect="1"/>
          </p:cNvPicPr>
          <p:nvPr/>
        </p:nvPicPr>
        <p:blipFill>
          <a:blip r:embed="rId3"/>
          <a:stretch>
            <a:fillRect/>
          </a:stretch>
        </p:blipFill>
        <p:spPr>
          <a:xfrm>
            <a:off x="685799" y="228600"/>
            <a:ext cx="7487145" cy="3095356"/>
          </a:xfrm>
          <a:prstGeom prst="rect">
            <a:avLst/>
          </a:prstGeom>
        </p:spPr>
      </p:pic>
      <p:cxnSp>
        <p:nvCxnSpPr>
          <p:cNvPr id="3" name="Straight Connector 2"/>
          <p:cNvCxnSpPr/>
          <p:nvPr/>
        </p:nvCxnSpPr>
        <p:spPr>
          <a:xfrm>
            <a:off x="3505200" y="1066800"/>
            <a:ext cx="1905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362200" y="464820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286000" y="4343400"/>
            <a:ext cx="4419600" cy="307777"/>
          </a:xfrm>
          <a:prstGeom prst="rect">
            <a:avLst/>
          </a:prstGeom>
          <a:solidFill>
            <a:schemeClr val="bg1"/>
          </a:solidFill>
        </p:spPr>
        <p:txBody>
          <a:bodyPr wrap="square" rtlCol="0">
            <a:spAutoFit/>
          </a:bodyPr>
          <a:lstStyle/>
          <a:p>
            <a:r>
              <a:rPr lang="en-US" sz="1400" dirty="0" smtClean="0">
                <a:latin typeface="Arial"/>
                <a:cs typeface="Arial"/>
              </a:rPr>
              <a:t>                  </a:t>
            </a:r>
            <a:r>
              <a:rPr lang="en-US" sz="1400" b="1" dirty="0" smtClean="0">
                <a:latin typeface="Arial"/>
                <a:cs typeface="Arial"/>
              </a:rPr>
              <a:t>With Corrected Wind Speed          </a:t>
            </a:r>
            <a:endParaRPr lang="en-US" sz="1400" b="1" dirty="0">
              <a:latin typeface="Arial"/>
              <a:cs typeface="Arial"/>
            </a:endParaRPr>
          </a:p>
        </p:txBody>
      </p:sp>
    </p:spTree>
    <p:extLst>
      <p:ext uri="{BB962C8B-B14F-4D97-AF65-F5344CB8AC3E}">
        <p14:creationId xmlns:p14="http://schemas.microsoft.com/office/powerpoint/2010/main" val="23854043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sz="3600" dirty="0" smtClean="0">
                <a:latin typeface="Arial"/>
                <a:cs typeface="Arial"/>
              </a:rPr>
              <a:t>Real-Time and Archived Reference ET for Puerto Rico, USVI, Hispaniola and Jamaica</a:t>
            </a:r>
            <a:r>
              <a:rPr lang="en-US" sz="4000" dirty="0" smtClean="0">
                <a:latin typeface="Arial"/>
                <a:cs typeface="Arial"/>
              </a:rPr>
              <a:t/>
            </a:r>
            <a:br>
              <a:rPr lang="en-US" sz="4000" dirty="0" smtClean="0">
                <a:latin typeface="Arial"/>
                <a:cs typeface="Arial"/>
              </a:rPr>
            </a:br>
            <a:r>
              <a:rPr lang="en-US" sz="3100" dirty="0" smtClean="0">
                <a:latin typeface="Arial"/>
                <a:cs typeface="Arial"/>
              </a:rPr>
              <a:t>(</a:t>
            </a:r>
            <a:r>
              <a:rPr lang="en-US" sz="3100" dirty="0" smtClean="0">
                <a:latin typeface="Arial"/>
                <a:cs typeface="Arial"/>
                <a:hlinkClick r:id="rId2"/>
              </a:rPr>
              <a:t>http://</a:t>
            </a:r>
            <a:r>
              <a:rPr lang="en-US" sz="3100" dirty="0" err="1" smtClean="0">
                <a:latin typeface="Arial"/>
                <a:cs typeface="Arial"/>
                <a:hlinkClick r:id="rId2"/>
              </a:rPr>
              <a:t>pragwater.com</a:t>
            </a:r>
            <a:r>
              <a:rPr lang="en-US" sz="3100" dirty="0" smtClean="0">
                <a:latin typeface="Arial"/>
                <a:cs typeface="Arial"/>
              </a:rPr>
              <a:t>)</a:t>
            </a:r>
            <a:endParaRPr lang="en-US" sz="3100" dirty="0">
              <a:latin typeface="Arial"/>
              <a:cs typeface="Arial"/>
            </a:endParaRPr>
          </a:p>
        </p:txBody>
      </p:sp>
      <p:pic>
        <p:nvPicPr>
          <p:cNvPr id="4" name="Picture 3"/>
          <p:cNvPicPr>
            <a:picLocks noChangeAspect="1"/>
          </p:cNvPicPr>
          <p:nvPr/>
        </p:nvPicPr>
        <p:blipFill>
          <a:blip r:embed="rId3"/>
          <a:stretch>
            <a:fillRect/>
          </a:stretch>
        </p:blipFill>
        <p:spPr>
          <a:xfrm>
            <a:off x="0" y="2438400"/>
            <a:ext cx="2917168" cy="1842751"/>
          </a:xfrm>
          <a:prstGeom prst="rect">
            <a:avLst/>
          </a:prstGeom>
        </p:spPr>
      </p:pic>
      <p:pic>
        <p:nvPicPr>
          <p:cNvPr id="6" name="Picture 5"/>
          <p:cNvPicPr>
            <a:picLocks noChangeAspect="1"/>
          </p:cNvPicPr>
          <p:nvPr/>
        </p:nvPicPr>
        <p:blipFill>
          <a:blip r:embed="rId4"/>
          <a:stretch>
            <a:fillRect/>
          </a:stretch>
        </p:blipFill>
        <p:spPr>
          <a:xfrm>
            <a:off x="-18683" y="4697790"/>
            <a:ext cx="3676023" cy="2150127"/>
          </a:xfrm>
          <a:prstGeom prst="rect">
            <a:avLst/>
          </a:prstGeom>
        </p:spPr>
      </p:pic>
      <p:pic>
        <p:nvPicPr>
          <p:cNvPr id="7" name="Picture 6"/>
          <p:cNvPicPr>
            <a:picLocks noChangeAspect="1"/>
          </p:cNvPicPr>
          <p:nvPr/>
        </p:nvPicPr>
        <p:blipFill>
          <a:blip r:embed="rId5"/>
          <a:stretch>
            <a:fillRect/>
          </a:stretch>
        </p:blipFill>
        <p:spPr>
          <a:xfrm>
            <a:off x="3218951" y="4790517"/>
            <a:ext cx="3212227" cy="2029110"/>
          </a:xfrm>
          <a:prstGeom prst="rect">
            <a:avLst/>
          </a:prstGeom>
        </p:spPr>
      </p:pic>
      <p:sp>
        <p:nvSpPr>
          <p:cNvPr id="8" name="TextBox 7"/>
          <p:cNvSpPr txBox="1"/>
          <p:nvPr/>
        </p:nvSpPr>
        <p:spPr>
          <a:xfrm>
            <a:off x="838200" y="2133600"/>
            <a:ext cx="1700364" cy="369332"/>
          </a:xfrm>
          <a:prstGeom prst="rect">
            <a:avLst/>
          </a:prstGeom>
          <a:noFill/>
        </p:spPr>
        <p:txBody>
          <a:bodyPr wrap="square" rtlCol="0">
            <a:spAutoFit/>
          </a:bodyPr>
          <a:lstStyle/>
          <a:p>
            <a:r>
              <a:rPr lang="en-US" dirty="0" smtClean="0">
                <a:latin typeface="Arial"/>
                <a:cs typeface="Arial"/>
              </a:rPr>
              <a:t>Puerto Rico</a:t>
            </a:r>
            <a:endParaRPr lang="en-US" dirty="0">
              <a:latin typeface="Arial"/>
              <a:cs typeface="Arial"/>
            </a:endParaRPr>
          </a:p>
        </p:txBody>
      </p:sp>
      <p:sp>
        <p:nvSpPr>
          <p:cNvPr id="9" name="TextBox 8"/>
          <p:cNvSpPr txBox="1"/>
          <p:nvPr/>
        </p:nvSpPr>
        <p:spPr>
          <a:xfrm>
            <a:off x="6495551" y="5476317"/>
            <a:ext cx="1168681" cy="369332"/>
          </a:xfrm>
          <a:prstGeom prst="rect">
            <a:avLst/>
          </a:prstGeom>
          <a:noFill/>
        </p:spPr>
        <p:txBody>
          <a:bodyPr wrap="square" rtlCol="0">
            <a:spAutoFit/>
          </a:bodyPr>
          <a:lstStyle/>
          <a:p>
            <a:r>
              <a:rPr lang="en-US" dirty="0" smtClean="0">
                <a:latin typeface="Arial"/>
                <a:cs typeface="Arial"/>
              </a:rPr>
              <a:t>Jamaica</a:t>
            </a:r>
            <a:endParaRPr lang="en-US" dirty="0">
              <a:latin typeface="Arial"/>
              <a:cs typeface="Arial"/>
            </a:endParaRPr>
          </a:p>
        </p:txBody>
      </p:sp>
      <p:sp>
        <p:nvSpPr>
          <p:cNvPr id="10" name="TextBox 9"/>
          <p:cNvSpPr txBox="1"/>
          <p:nvPr/>
        </p:nvSpPr>
        <p:spPr>
          <a:xfrm>
            <a:off x="1143000" y="4419600"/>
            <a:ext cx="1350907" cy="369332"/>
          </a:xfrm>
          <a:prstGeom prst="rect">
            <a:avLst/>
          </a:prstGeom>
          <a:noFill/>
        </p:spPr>
        <p:txBody>
          <a:bodyPr wrap="square" rtlCol="0">
            <a:spAutoFit/>
          </a:bodyPr>
          <a:lstStyle/>
          <a:p>
            <a:r>
              <a:rPr lang="en-US" dirty="0" smtClean="0">
                <a:latin typeface="Arial"/>
                <a:cs typeface="Arial"/>
              </a:rPr>
              <a:t>Hispaniola</a:t>
            </a:r>
            <a:endParaRPr lang="en-US" dirty="0">
              <a:latin typeface="Arial"/>
              <a:cs typeface="Arial"/>
            </a:endParaRPr>
          </a:p>
        </p:txBody>
      </p:sp>
      <p:pic>
        <p:nvPicPr>
          <p:cNvPr id="3" name="Picture 2"/>
          <p:cNvPicPr>
            <a:picLocks noChangeAspect="1"/>
          </p:cNvPicPr>
          <p:nvPr/>
        </p:nvPicPr>
        <p:blipFill rotWithShape="1">
          <a:blip r:embed="rId6"/>
          <a:srcRect l="807"/>
          <a:stretch/>
        </p:blipFill>
        <p:spPr>
          <a:xfrm>
            <a:off x="2618170" y="2514600"/>
            <a:ext cx="3361693" cy="1752600"/>
          </a:xfrm>
          <a:prstGeom prst="rect">
            <a:avLst/>
          </a:prstGeom>
        </p:spPr>
      </p:pic>
      <p:pic>
        <p:nvPicPr>
          <p:cNvPr id="5" name="Picture 4"/>
          <p:cNvPicPr>
            <a:picLocks noChangeAspect="1"/>
          </p:cNvPicPr>
          <p:nvPr/>
        </p:nvPicPr>
        <p:blipFill>
          <a:blip r:embed="rId7"/>
          <a:stretch>
            <a:fillRect/>
          </a:stretch>
        </p:blipFill>
        <p:spPr>
          <a:xfrm>
            <a:off x="6114551" y="4775876"/>
            <a:ext cx="3200400" cy="1907652"/>
          </a:xfrm>
          <a:prstGeom prst="rect">
            <a:avLst/>
          </a:prstGeom>
        </p:spPr>
      </p:pic>
      <p:pic>
        <p:nvPicPr>
          <p:cNvPr id="11" name="Picture 10"/>
          <p:cNvPicPr>
            <a:picLocks noChangeAspect="1"/>
          </p:cNvPicPr>
          <p:nvPr/>
        </p:nvPicPr>
        <p:blipFill rotWithShape="1">
          <a:blip r:embed="rId8"/>
          <a:srcRect l="3786" r="5909"/>
          <a:stretch/>
        </p:blipFill>
        <p:spPr>
          <a:xfrm>
            <a:off x="5926159" y="2286000"/>
            <a:ext cx="3217841" cy="2057400"/>
          </a:xfrm>
          <a:prstGeom prst="rect">
            <a:avLst/>
          </a:prstGeom>
        </p:spPr>
      </p:pic>
      <p:sp>
        <p:nvSpPr>
          <p:cNvPr id="12" name="TextBox 11"/>
          <p:cNvSpPr txBox="1"/>
          <p:nvPr/>
        </p:nvSpPr>
        <p:spPr>
          <a:xfrm>
            <a:off x="4191000" y="4419600"/>
            <a:ext cx="1350907" cy="369332"/>
          </a:xfrm>
          <a:prstGeom prst="rect">
            <a:avLst/>
          </a:prstGeom>
          <a:noFill/>
        </p:spPr>
        <p:txBody>
          <a:bodyPr wrap="square" rtlCol="0">
            <a:spAutoFit/>
          </a:bodyPr>
          <a:lstStyle/>
          <a:p>
            <a:r>
              <a:rPr lang="en-US" dirty="0" smtClean="0">
                <a:latin typeface="Arial"/>
                <a:cs typeface="Arial"/>
              </a:rPr>
              <a:t>Jamaica</a:t>
            </a:r>
            <a:endParaRPr lang="en-US" dirty="0">
              <a:latin typeface="Arial"/>
              <a:cs typeface="Arial"/>
            </a:endParaRPr>
          </a:p>
        </p:txBody>
      </p:sp>
      <p:sp>
        <p:nvSpPr>
          <p:cNvPr id="13" name="TextBox 12"/>
          <p:cNvSpPr txBox="1"/>
          <p:nvPr/>
        </p:nvSpPr>
        <p:spPr>
          <a:xfrm>
            <a:off x="7162800" y="4419600"/>
            <a:ext cx="1350907" cy="369332"/>
          </a:xfrm>
          <a:prstGeom prst="rect">
            <a:avLst/>
          </a:prstGeom>
          <a:noFill/>
        </p:spPr>
        <p:txBody>
          <a:bodyPr wrap="square" rtlCol="0">
            <a:spAutoFit/>
          </a:bodyPr>
          <a:lstStyle/>
          <a:p>
            <a:r>
              <a:rPr lang="en-US" dirty="0" smtClean="0">
                <a:latin typeface="Arial"/>
                <a:cs typeface="Arial"/>
              </a:rPr>
              <a:t>St. John</a:t>
            </a:r>
            <a:endParaRPr lang="en-US" dirty="0">
              <a:latin typeface="Arial"/>
              <a:cs typeface="Arial"/>
            </a:endParaRPr>
          </a:p>
        </p:txBody>
      </p:sp>
      <p:sp>
        <p:nvSpPr>
          <p:cNvPr id="14" name="TextBox 13"/>
          <p:cNvSpPr txBox="1"/>
          <p:nvPr/>
        </p:nvSpPr>
        <p:spPr>
          <a:xfrm>
            <a:off x="7010400" y="2133600"/>
            <a:ext cx="1350907" cy="369332"/>
          </a:xfrm>
          <a:prstGeom prst="rect">
            <a:avLst/>
          </a:prstGeom>
          <a:noFill/>
        </p:spPr>
        <p:txBody>
          <a:bodyPr wrap="square" rtlCol="0">
            <a:spAutoFit/>
          </a:bodyPr>
          <a:lstStyle/>
          <a:p>
            <a:r>
              <a:rPr lang="en-US" dirty="0" smtClean="0">
                <a:latin typeface="Arial"/>
                <a:cs typeface="Arial"/>
              </a:rPr>
              <a:t>St. Croix</a:t>
            </a:r>
            <a:endParaRPr lang="en-US" dirty="0">
              <a:latin typeface="Arial"/>
              <a:cs typeface="Arial"/>
            </a:endParaRPr>
          </a:p>
        </p:txBody>
      </p:sp>
      <p:sp>
        <p:nvSpPr>
          <p:cNvPr id="15" name="TextBox 14"/>
          <p:cNvSpPr txBox="1"/>
          <p:nvPr/>
        </p:nvSpPr>
        <p:spPr>
          <a:xfrm>
            <a:off x="3733800" y="2133600"/>
            <a:ext cx="1350907" cy="369332"/>
          </a:xfrm>
          <a:prstGeom prst="rect">
            <a:avLst/>
          </a:prstGeom>
          <a:noFill/>
        </p:spPr>
        <p:txBody>
          <a:bodyPr wrap="square" rtlCol="0">
            <a:spAutoFit/>
          </a:bodyPr>
          <a:lstStyle/>
          <a:p>
            <a:r>
              <a:rPr lang="en-US" dirty="0" smtClean="0">
                <a:latin typeface="Arial"/>
                <a:cs typeface="Arial"/>
              </a:rPr>
              <a:t>St. Thomas</a:t>
            </a:r>
            <a:endParaRPr lang="en-US" dirty="0">
              <a:latin typeface="Arial"/>
              <a:cs typeface="Arial"/>
            </a:endParaRPr>
          </a:p>
        </p:txBody>
      </p:sp>
    </p:spTree>
    <p:extLst>
      <p:ext uri="{BB962C8B-B14F-4D97-AF65-F5344CB8AC3E}">
        <p14:creationId xmlns:p14="http://schemas.microsoft.com/office/powerpoint/2010/main" val="20023479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3400" y="2133600"/>
            <a:ext cx="8216897" cy="3581400"/>
          </a:xfrm>
          <a:prstGeom prst="rect">
            <a:avLst/>
          </a:prstGeom>
        </p:spPr>
      </p:pic>
      <p:sp>
        <p:nvSpPr>
          <p:cNvPr id="6" name="Oval 5"/>
          <p:cNvSpPr/>
          <p:nvPr/>
        </p:nvSpPr>
        <p:spPr>
          <a:xfrm>
            <a:off x="6400800" y="3429000"/>
            <a:ext cx="228600" cy="152400"/>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029200" y="34290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6153" y="533400"/>
            <a:ext cx="8543124" cy="1569660"/>
          </a:xfrm>
          <a:prstGeom prst="rect">
            <a:avLst/>
          </a:prstGeom>
          <a:noFill/>
        </p:spPr>
        <p:txBody>
          <a:bodyPr wrap="none" rtlCol="0">
            <a:spAutoFit/>
          </a:bodyPr>
          <a:lstStyle/>
          <a:p>
            <a:pPr algn="ctr"/>
            <a:r>
              <a:rPr lang="en-US" sz="3200" dirty="0" smtClean="0"/>
              <a:t>Natural Resource Conservation Service (NRCS) </a:t>
            </a:r>
          </a:p>
          <a:p>
            <a:pPr algn="ctr"/>
            <a:r>
              <a:rPr lang="en-US" sz="3200" dirty="0" smtClean="0"/>
              <a:t>Soil Climate Analysis Network (SCAN) </a:t>
            </a:r>
          </a:p>
          <a:p>
            <a:pPr algn="ctr"/>
            <a:r>
              <a:rPr lang="en-US" sz="3200" dirty="0" smtClean="0"/>
              <a:t>Weather Stations</a:t>
            </a:r>
            <a:endParaRPr lang="en-US" sz="3200" dirty="0"/>
          </a:p>
        </p:txBody>
      </p:sp>
    </p:spTree>
    <p:extLst>
      <p:ext uri="{BB962C8B-B14F-4D97-AF65-F5344CB8AC3E}">
        <p14:creationId xmlns:p14="http://schemas.microsoft.com/office/powerpoint/2010/main" val="28055105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609600"/>
            <a:ext cx="8446693" cy="461665"/>
          </a:xfrm>
          <a:prstGeom prst="rect">
            <a:avLst/>
          </a:prstGeom>
          <a:noFill/>
        </p:spPr>
        <p:txBody>
          <a:bodyPr wrap="none" rtlCol="0">
            <a:spAutoFit/>
          </a:bodyPr>
          <a:lstStyle/>
          <a:p>
            <a:r>
              <a:rPr lang="en-US" sz="2400" dirty="0" smtClean="0">
                <a:latin typeface="Arial"/>
                <a:cs typeface="Arial"/>
              </a:rPr>
              <a:t>Comparison of NWS Wind Speed and NRCS SCAN Stations</a:t>
            </a:r>
            <a:endParaRPr lang="en-US" sz="2400" dirty="0">
              <a:latin typeface="Arial"/>
              <a:cs typeface="Arial"/>
            </a:endParaRPr>
          </a:p>
        </p:txBody>
      </p:sp>
      <p:pic>
        <p:nvPicPr>
          <p:cNvPr id="9" name="Picture 8"/>
          <p:cNvPicPr>
            <a:picLocks noChangeAspect="1"/>
          </p:cNvPicPr>
          <p:nvPr/>
        </p:nvPicPr>
        <p:blipFill>
          <a:blip r:embed="rId2"/>
          <a:stretch>
            <a:fillRect/>
          </a:stretch>
        </p:blipFill>
        <p:spPr>
          <a:xfrm>
            <a:off x="0" y="1524000"/>
            <a:ext cx="4114800" cy="2088107"/>
          </a:xfrm>
          <a:prstGeom prst="rect">
            <a:avLst/>
          </a:prstGeom>
        </p:spPr>
      </p:pic>
      <p:pic>
        <p:nvPicPr>
          <p:cNvPr id="10" name="Picture 9"/>
          <p:cNvPicPr>
            <a:picLocks noChangeAspect="1"/>
          </p:cNvPicPr>
          <p:nvPr/>
        </p:nvPicPr>
        <p:blipFill>
          <a:blip r:embed="rId3"/>
          <a:stretch>
            <a:fillRect/>
          </a:stretch>
        </p:blipFill>
        <p:spPr>
          <a:xfrm>
            <a:off x="4953000" y="1524000"/>
            <a:ext cx="4117788" cy="2094835"/>
          </a:xfrm>
          <a:prstGeom prst="rect">
            <a:avLst/>
          </a:prstGeom>
        </p:spPr>
      </p:pic>
      <p:pic>
        <p:nvPicPr>
          <p:cNvPr id="11" name="Picture 10"/>
          <p:cNvPicPr>
            <a:picLocks noChangeAspect="1"/>
          </p:cNvPicPr>
          <p:nvPr/>
        </p:nvPicPr>
        <p:blipFill>
          <a:blip r:embed="rId4"/>
          <a:stretch>
            <a:fillRect/>
          </a:stretch>
        </p:blipFill>
        <p:spPr>
          <a:xfrm>
            <a:off x="0" y="4267200"/>
            <a:ext cx="4114800" cy="2093315"/>
          </a:xfrm>
          <a:prstGeom prst="rect">
            <a:avLst/>
          </a:prstGeom>
        </p:spPr>
      </p:pic>
      <p:pic>
        <p:nvPicPr>
          <p:cNvPr id="12" name="Picture 11"/>
          <p:cNvPicPr>
            <a:picLocks noChangeAspect="1"/>
          </p:cNvPicPr>
          <p:nvPr/>
        </p:nvPicPr>
        <p:blipFill>
          <a:blip r:embed="rId5"/>
          <a:stretch>
            <a:fillRect/>
          </a:stretch>
        </p:blipFill>
        <p:spPr>
          <a:xfrm>
            <a:off x="4939553" y="4267200"/>
            <a:ext cx="4204447" cy="2133600"/>
          </a:xfrm>
          <a:prstGeom prst="rect">
            <a:avLst/>
          </a:prstGeom>
        </p:spPr>
      </p:pic>
      <p:sp>
        <p:nvSpPr>
          <p:cNvPr id="13" name="TextBox 12"/>
          <p:cNvSpPr txBox="1"/>
          <p:nvPr/>
        </p:nvSpPr>
        <p:spPr>
          <a:xfrm>
            <a:off x="1371600" y="1143000"/>
            <a:ext cx="1297012" cy="369332"/>
          </a:xfrm>
          <a:prstGeom prst="rect">
            <a:avLst/>
          </a:prstGeom>
          <a:noFill/>
        </p:spPr>
        <p:txBody>
          <a:bodyPr wrap="none" rtlCol="0">
            <a:spAutoFit/>
          </a:bodyPr>
          <a:lstStyle/>
          <a:p>
            <a:r>
              <a:rPr lang="en-US" dirty="0" smtClean="0"/>
              <a:t>BIAS = 0.18</a:t>
            </a:r>
            <a:endParaRPr lang="en-US" dirty="0"/>
          </a:p>
        </p:txBody>
      </p:sp>
      <p:sp>
        <p:nvSpPr>
          <p:cNvPr id="14" name="TextBox 13"/>
          <p:cNvSpPr txBox="1"/>
          <p:nvPr/>
        </p:nvSpPr>
        <p:spPr>
          <a:xfrm>
            <a:off x="6324600" y="1143000"/>
            <a:ext cx="1338828" cy="369332"/>
          </a:xfrm>
          <a:prstGeom prst="rect">
            <a:avLst/>
          </a:prstGeom>
          <a:noFill/>
        </p:spPr>
        <p:txBody>
          <a:bodyPr wrap="none" rtlCol="0">
            <a:spAutoFit/>
          </a:bodyPr>
          <a:lstStyle/>
          <a:p>
            <a:r>
              <a:rPr lang="en-US" dirty="0" smtClean="0"/>
              <a:t>BIAS = 0.24</a:t>
            </a:r>
            <a:endParaRPr lang="en-US" dirty="0"/>
          </a:p>
        </p:txBody>
      </p:sp>
      <p:sp>
        <p:nvSpPr>
          <p:cNvPr id="15" name="TextBox 14"/>
          <p:cNvSpPr txBox="1"/>
          <p:nvPr/>
        </p:nvSpPr>
        <p:spPr>
          <a:xfrm>
            <a:off x="1371600" y="3810000"/>
            <a:ext cx="1350099" cy="369332"/>
          </a:xfrm>
          <a:prstGeom prst="rect">
            <a:avLst/>
          </a:prstGeom>
          <a:noFill/>
        </p:spPr>
        <p:txBody>
          <a:bodyPr wrap="none" rtlCol="0">
            <a:spAutoFit/>
          </a:bodyPr>
          <a:lstStyle/>
          <a:p>
            <a:r>
              <a:rPr lang="en-US" dirty="0" smtClean="0"/>
              <a:t>BIAS = 0.60</a:t>
            </a:r>
            <a:endParaRPr lang="en-US" dirty="0"/>
          </a:p>
        </p:txBody>
      </p:sp>
      <p:sp>
        <p:nvSpPr>
          <p:cNvPr id="16" name="TextBox 15"/>
          <p:cNvSpPr txBox="1"/>
          <p:nvPr/>
        </p:nvSpPr>
        <p:spPr>
          <a:xfrm>
            <a:off x="6553200" y="3810000"/>
            <a:ext cx="1249060" cy="369332"/>
          </a:xfrm>
          <a:prstGeom prst="rect">
            <a:avLst/>
          </a:prstGeom>
          <a:noFill/>
        </p:spPr>
        <p:txBody>
          <a:bodyPr wrap="none" rtlCol="0">
            <a:spAutoFit/>
          </a:bodyPr>
          <a:lstStyle/>
          <a:p>
            <a:r>
              <a:rPr lang="en-US" dirty="0" smtClean="0"/>
              <a:t>BIAS = 0.11</a:t>
            </a:r>
            <a:endParaRPr lang="en-US" dirty="0"/>
          </a:p>
        </p:txBody>
      </p:sp>
    </p:spTree>
    <p:extLst>
      <p:ext uri="{BB962C8B-B14F-4D97-AF65-F5344CB8AC3E}">
        <p14:creationId xmlns:p14="http://schemas.microsoft.com/office/powerpoint/2010/main" val="21297474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609600"/>
            <a:ext cx="8446693" cy="461665"/>
          </a:xfrm>
          <a:prstGeom prst="rect">
            <a:avLst/>
          </a:prstGeom>
          <a:noFill/>
        </p:spPr>
        <p:txBody>
          <a:bodyPr wrap="none" rtlCol="0">
            <a:spAutoFit/>
          </a:bodyPr>
          <a:lstStyle/>
          <a:p>
            <a:r>
              <a:rPr lang="en-US" sz="2400" dirty="0" smtClean="0">
                <a:latin typeface="Arial"/>
                <a:cs typeface="Arial"/>
              </a:rPr>
              <a:t>Comparison of NWS Wind Speed and NRCS SCAN Stations</a:t>
            </a:r>
            <a:endParaRPr lang="en-US" sz="2400" dirty="0">
              <a:latin typeface="Arial"/>
              <a:cs typeface="Arial"/>
            </a:endParaRPr>
          </a:p>
        </p:txBody>
      </p:sp>
      <p:pic>
        <p:nvPicPr>
          <p:cNvPr id="6" name="Picture 5"/>
          <p:cNvPicPr>
            <a:picLocks noChangeAspect="1"/>
          </p:cNvPicPr>
          <p:nvPr/>
        </p:nvPicPr>
        <p:blipFill>
          <a:blip r:embed="rId2"/>
          <a:stretch>
            <a:fillRect/>
          </a:stretch>
        </p:blipFill>
        <p:spPr>
          <a:xfrm>
            <a:off x="4876800" y="1752600"/>
            <a:ext cx="4066082" cy="2133600"/>
          </a:xfrm>
          <a:prstGeom prst="rect">
            <a:avLst/>
          </a:prstGeom>
        </p:spPr>
      </p:pic>
      <p:pic>
        <p:nvPicPr>
          <p:cNvPr id="9" name="Picture 8"/>
          <p:cNvPicPr>
            <a:picLocks noChangeAspect="1"/>
          </p:cNvPicPr>
          <p:nvPr/>
        </p:nvPicPr>
        <p:blipFill>
          <a:blip r:embed="rId3"/>
          <a:stretch>
            <a:fillRect/>
          </a:stretch>
        </p:blipFill>
        <p:spPr>
          <a:xfrm>
            <a:off x="0" y="4495800"/>
            <a:ext cx="4267200" cy="2198255"/>
          </a:xfrm>
          <a:prstGeom prst="rect">
            <a:avLst/>
          </a:prstGeom>
        </p:spPr>
      </p:pic>
      <p:pic>
        <p:nvPicPr>
          <p:cNvPr id="10" name="Picture 9"/>
          <p:cNvPicPr>
            <a:picLocks noChangeAspect="1"/>
          </p:cNvPicPr>
          <p:nvPr/>
        </p:nvPicPr>
        <p:blipFill>
          <a:blip r:embed="rId4"/>
          <a:stretch>
            <a:fillRect/>
          </a:stretch>
        </p:blipFill>
        <p:spPr>
          <a:xfrm>
            <a:off x="4876800" y="4495800"/>
            <a:ext cx="4074460" cy="2057400"/>
          </a:xfrm>
          <a:prstGeom prst="rect">
            <a:avLst/>
          </a:prstGeom>
        </p:spPr>
      </p:pic>
      <p:pic>
        <p:nvPicPr>
          <p:cNvPr id="11" name="Picture 10"/>
          <p:cNvPicPr>
            <a:picLocks noChangeAspect="1"/>
          </p:cNvPicPr>
          <p:nvPr/>
        </p:nvPicPr>
        <p:blipFill>
          <a:blip r:embed="rId5"/>
          <a:stretch>
            <a:fillRect/>
          </a:stretch>
        </p:blipFill>
        <p:spPr>
          <a:xfrm>
            <a:off x="0" y="1752600"/>
            <a:ext cx="4191000" cy="2119586"/>
          </a:xfrm>
          <a:prstGeom prst="rect">
            <a:avLst/>
          </a:prstGeom>
        </p:spPr>
      </p:pic>
      <p:sp>
        <p:nvSpPr>
          <p:cNvPr id="12" name="TextBox 11"/>
          <p:cNvSpPr txBox="1"/>
          <p:nvPr/>
        </p:nvSpPr>
        <p:spPr>
          <a:xfrm>
            <a:off x="1371600" y="1295400"/>
            <a:ext cx="1351339" cy="369332"/>
          </a:xfrm>
          <a:prstGeom prst="rect">
            <a:avLst/>
          </a:prstGeom>
          <a:noFill/>
        </p:spPr>
        <p:txBody>
          <a:bodyPr wrap="none" rtlCol="0">
            <a:spAutoFit/>
          </a:bodyPr>
          <a:lstStyle/>
          <a:p>
            <a:r>
              <a:rPr lang="en-US" dirty="0" smtClean="0"/>
              <a:t>BIAS = 0.09</a:t>
            </a:r>
            <a:endParaRPr lang="en-US" dirty="0"/>
          </a:p>
        </p:txBody>
      </p:sp>
      <p:sp>
        <p:nvSpPr>
          <p:cNvPr id="13" name="TextBox 12"/>
          <p:cNvSpPr txBox="1"/>
          <p:nvPr/>
        </p:nvSpPr>
        <p:spPr>
          <a:xfrm>
            <a:off x="6248400" y="1295400"/>
            <a:ext cx="1284952" cy="369332"/>
          </a:xfrm>
          <a:prstGeom prst="rect">
            <a:avLst/>
          </a:prstGeom>
          <a:noFill/>
        </p:spPr>
        <p:txBody>
          <a:bodyPr wrap="none" rtlCol="0">
            <a:spAutoFit/>
          </a:bodyPr>
          <a:lstStyle/>
          <a:p>
            <a:r>
              <a:rPr lang="en-US" dirty="0" smtClean="0"/>
              <a:t>BIAS = 0.12</a:t>
            </a:r>
            <a:endParaRPr lang="en-US" dirty="0"/>
          </a:p>
        </p:txBody>
      </p:sp>
      <p:sp>
        <p:nvSpPr>
          <p:cNvPr id="14" name="TextBox 13"/>
          <p:cNvSpPr txBox="1"/>
          <p:nvPr/>
        </p:nvSpPr>
        <p:spPr>
          <a:xfrm>
            <a:off x="1371600" y="4114800"/>
            <a:ext cx="1331164" cy="369332"/>
          </a:xfrm>
          <a:prstGeom prst="rect">
            <a:avLst/>
          </a:prstGeom>
          <a:noFill/>
        </p:spPr>
        <p:txBody>
          <a:bodyPr wrap="none" rtlCol="0">
            <a:spAutoFit/>
          </a:bodyPr>
          <a:lstStyle/>
          <a:p>
            <a:r>
              <a:rPr lang="en-US" dirty="0" smtClean="0"/>
              <a:t>BIAS = 0.63</a:t>
            </a:r>
            <a:endParaRPr lang="en-US" dirty="0"/>
          </a:p>
        </p:txBody>
      </p:sp>
      <p:sp>
        <p:nvSpPr>
          <p:cNvPr id="15" name="TextBox 14"/>
          <p:cNvSpPr txBox="1"/>
          <p:nvPr/>
        </p:nvSpPr>
        <p:spPr>
          <a:xfrm>
            <a:off x="6248400" y="4114800"/>
            <a:ext cx="1335559" cy="369332"/>
          </a:xfrm>
          <a:prstGeom prst="rect">
            <a:avLst/>
          </a:prstGeom>
          <a:noFill/>
        </p:spPr>
        <p:txBody>
          <a:bodyPr wrap="none" rtlCol="0">
            <a:spAutoFit/>
          </a:bodyPr>
          <a:lstStyle/>
          <a:p>
            <a:r>
              <a:rPr lang="en-US" dirty="0" smtClean="0"/>
              <a:t>BIAS = 0.56</a:t>
            </a:r>
            <a:endParaRPr lang="en-US" dirty="0"/>
          </a:p>
        </p:txBody>
      </p:sp>
    </p:spTree>
    <p:extLst>
      <p:ext uri="{BB962C8B-B14F-4D97-AF65-F5344CB8AC3E}">
        <p14:creationId xmlns:p14="http://schemas.microsoft.com/office/powerpoint/2010/main" val="9303003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914400"/>
            <a:ext cx="8534400" cy="5386089"/>
          </a:xfrm>
          <a:prstGeom prst="rect">
            <a:avLst/>
          </a:prstGeom>
          <a:noFill/>
        </p:spPr>
        <p:txBody>
          <a:bodyPr wrap="square" rtlCol="0">
            <a:spAutoFit/>
          </a:bodyPr>
          <a:lstStyle/>
          <a:p>
            <a:r>
              <a:rPr lang="en-US" sz="2800" b="1" dirty="0" smtClean="0">
                <a:latin typeface="Arial"/>
                <a:cs typeface="Arial"/>
              </a:rPr>
              <a:t>BIAS =  </a:t>
            </a:r>
            <a:r>
              <a:rPr lang="en-US" sz="2800" b="1" u="sng" dirty="0" smtClean="0">
                <a:latin typeface="Arial"/>
                <a:cs typeface="Arial"/>
              </a:rPr>
              <a:t>Mean SCAN Weather Station Wind Speed</a:t>
            </a:r>
          </a:p>
          <a:p>
            <a:r>
              <a:rPr lang="en-US" sz="2800" b="1" dirty="0" smtClean="0">
                <a:latin typeface="Arial"/>
                <a:cs typeface="Arial"/>
              </a:rPr>
              <a:t>                 		Mean NWS Wind Speed</a:t>
            </a:r>
            <a:endParaRPr lang="en-US" sz="2800" b="1" dirty="0">
              <a:latin typeface="Arial"/>
              <a:cs typeface="Arial"/>
            </a:endParaRPr>
          </a:p>
          <a:p>
            <a:endParaRPr lang="en-US" sz="2400" dirty="0">
              <a:latin typeface="Arial"/>
              <a:cs typeface="Arial"/>
            </a:endParaRPr>
          </a:p>
          <a:p>
            <a:pPr marL="342900" indent="-342900">
              <a:buFont typeface="Arial"/>
              <a:buChar char="•"/>
            </a:pPr>
            <a:r>
              <a:rPr lang="en-US" sz="2400" dirty="0" smtClean="0">
                <a:latin typeface="Arial"/>
                <a:cs typeface="Arial"/>
              </a:rPr>
              <a:t>NRCS SCAN Data Pairs Evaluated:</a:t>
            </a:r>
          </a:p>
          <a:p>
            <a:r>
              <a:rPr lang="en-US" sz="2400" dirty="0" err="1" smtClean="0">
                <a:latin typeface="Arial"/>
                <a:cs typeface="Arial"/>
              </a:rPr>
              <a:t>Maricao</a:t>
            </a:r>
            <a:r>
              <a:rPr lang="en-US" sz="2400" dirty="0" smtClean="0">
                <a:latin typeface="Arial"/>
                <a:cs typeface="Arial"/>
              </a:rPr>
              <a:t> Forest = 1,740, </a:t>
            </a:r>
            <a:r>
              <a:rPr lang="en-US" sz="2400" dirty="0" err="1" smtClean="0">
                <a:latin typeface="Arial"/>
                <a:cs typeface="Arial"/>
              </a:rPr>
              <a:t>Guilarte</a:t>
            </a:r>
            <a:r>
              <a:rPr lang="en-US" sz="2400" dirty="0" smtClean="0">
                <a:latin typeface="Arial"/>
                <a:cs typeface="Arial"/>
              </a:rPr>
              <a:t> Forest = 1,828, </a:t>
            </a:r>
          </a:p>
          <a:p>
            <a:r>
              <a:rPr lang="en-US" sz="2400" dirty="0" smtClean="0">
                <a:latin typeface="Arial"/>
                <a:cs typeface="Arial"/>
              </a:rPr>
              <a:t>Isabela = 1,368, </a:t>
            </a:r>
            <a:r>
              <a:rPr lang="en-US" sz="2400" dirty="0" err="1" smtClean="0">
                <a:latin typeface="Arial"/>
                <a:cs typeface="Arial"/>
              </a:rPr>
              <a:t>Combate</a:t>
            </a:r>
            <a:r>
              <a:rPr lang="en-US" sz="2400" dirty="0" smtClean="0">
                <a:latin typeface="Arial"/>
                <a:cs typeface="Arial"/>
              </a:rPr>
              <a:t> = 587, Bosque </a:t>
            </a:r>
            <a:r>
              <a:rPr lang="en-US" sz="2400" dirty="0" err="1" smtClean="0">
                <a:latin typeface="Arial"/>
                <a:cs typeface="Arial"/>
              </a:rPr>
              <a:t>Seco</a:t>
            </a:r>
            <a:r>
              <a:rPr lang="en-US" sz="2400" dirty="0" smtClean="0">
                <a:latin typeface="Arial"/>
                <a:cs typeface="Arial"/>
              </a:rPr>
              <a:t> = 593, </a:t>
            </a:r>
          </a:p>
          <a:p>
            <a:r>
              <a:rPr lang="en-US" sz="2400" dirty="0" smtClean="0">
                <a:latin typeface="Arial"/>
                <a:cs typeface="Arial"/>
              </a:rPr>
              <a:t>TARS= 1,013, Fortuna = 1,818, </a:t>
            </a:r>
            <a:r>
              <a:rPr lang="en-US" sz="2400" dirty="0" err="1" smtClean="0">
                <a:latin typeface="Arial"/>
                <a:cs typeface="Arial"/>
              </a:rPr>
              <a:t>Corozal</a:t>
            </a:r>
            <a:r>
              <a:rPr lang="en-US" sz="2400" dirty="0" smtClean="0">
                <a:latin typeface="Arial"/>
                <a:cs typeface="Arial"/>
              </a:rPr>
              <a:t> = 752</a:t>
            </a:r>
          </a:p>
          <a:p>
            <a:endParaRPr lang="en-US" sz="2400" dirty="0" smtClean="0">
              <a:latin typeface="Arial"/>
              <a:cs typeface="Arial"/>
            </a:endParaRPr>
          </a:p>
          <a:p>
            <a:pPr marL="342900" indent="-342900">
              <a:buFont typeface="Arial"/>
              <a:buChar char="•"/>
            </a:pPr>
            <a:r>
              <a:rPr lang="en-US" sz="2400" dirty="0" smtClean="0">
                <a:latin typeface="Arial"/>
                <a:cs typeface="Arial"/>
              </a:rPr>
              <a:t>Weather Underground Data Pairs Evaluated:</a:t>
            </a:r>
            <a:endParaRPr lang="en-US" sz="2400" dirty="0">
              <a:latin typeface="Arial"/>
              <a:cs typeface="Arial"/>
            </a:endParaRPr>
          </a:p>
          <a:p>
            <a:r>
              <a:rPr lang="en-US" sz="2400" dirty="0" smtClean="0">
                <a:latin typeface="Arial"/>
                <a:cs typeface="Arial"/>
              </a:rPr>
              <a:t>San Juan </a:t>
            </a:r>
            <a:r>
              <a:rPr lang="en-US" sz="2400" dirty="0">
                <a:latin typeface="Arial"/>
                <a:cs typeface="Arial"/>
              </a:rPr>
              <a:t>= 1095, </a:t>
            </a:r>
            <a:r>
              <a:rPr lang="en-US" sz="2400" dirty="0" smtClean="0">
                <a:latin typeface="Arial"/>
                <a:cs typeface="Arial"/>
              </a:rPr>
              <a:t>Roosevelt Roads</a:t>
            </a:r>
            <a:r>
              <a:rPr lang="en-US" sz="2400" dirty="0">
                <a:latin typeface="Arial"/>
                <a:cs typeface="Arial"/>
              </a:rPr>
              <a:t> </a:t>
            </a:r>
            <a:r>
              <a:rPr lang="en-US" sz="2400" dirty="0" smtClean="0">
                <a:latin typeface="Arial"/>
                <a:cs typeface="Arial"/>
              </a:rPr>
              <a:t>= 885</a:t>
            </a:r>
          </a:p>
          <a:p>
            <a:endParaRPr lang="en-US" sz="2400" dirty="0">
              <a:latin typeface="Arial"/>
              <a:cs typeface="Arial"/>
            </a:endParaRPr>
          </a:p>
          <a:p>
            <a:pPr marL="342900" indent="-342900">
              <a:buFont typeface="Arial"/>
              <a:buChar char="•"/>
            </a:pPr>
            <a:r>
              <a:rPr lang="en-US" sz="2400" dirty="0" err="1">
                <a:latin typeface="Arial"/>
                <a:cs typeface="Arial"/>
              </a:rPr>
              <a:t>Jobos</a:t>
            </a:r>
            <a:r>
              <a:rPr lang="en-US" sz="2400" dirty="0">
                <a:latin typeface="Arial"/>
                <a:cs typeface="Arial"/>
              </a:rPr>
              <a:t> Bay National Estuarine Research </a:t>
            </a:r>
            <a:r>
              <a:rPr lang="en-US" sz="2400" dirty="0" smtClean="0">
                <a:latin typeface="Arial"/>
                <a:cs typeface="Arial"/>
              </a:rPr>
              <a:t>Reserve = 1,826</a:t>
            </a:r>
            <a:endParaRPr lang="en-US" sz="2400" dirty="0">
              <a:latin typeface="Arial"/>
              <a:cs typeface="Arial"/>
            </a:endParaRPr>
          </a:p>
          <a:p>
            <a:endParaRPr lang="en-US" sz="2400" dirty="0" smtClean="0">
              <a:latin typeface="Arial"/>
              <a:cs typeface="Arial"/>
            </a:endParaRPr>
          </a:p>
          <a:p>
            <a:r>
              <a:rPr lang="en-US" sz="2400" dirty="0" smtClean="0">
                <a:latin typeface="Arial"/>
                <a:cs typeface="Arial"/>
              </a:rPr>
              <a:t>Total Data Pairs = 13,505</a:t>
            </a:r>
            <a:endParaRPr lang="en-US" sz="2400" dirty="0">
              <a:latin typeface="Arial"/>
              <a:cs typeface="Arial"/>
            </a:endParaRPr>
          </a:p>
        </p:txBody>
      </p:sp>
    </p:spTree>
    <p:extLst>
      <p:ext uri="{BB962C8B-B14F-4D97-AF65-F5344CB8AC3E}">
        <p14:creationId xmlns:p14="http://schemas.microsoft.com/office/powerpoint/2010/main" val="37957011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pPr algn="ctr"/>
            <a:r>
              <a:rPr lang="en-US" dirty="0" smtClean="0"/>
              <a:t>WIND SPEED BIAS CORRECTION</a:t>
            </a:r>
            <a:br>
              <a:rPr lang="en-US" dirty="0" smtClean="0"/>
            </a:br>
            <a:r>
              <a:rPr lang="en-US" sz="2400" dirty="0" smtClean="0"/>
              <a:t>NRCS SCAN             Weather Underground            </a:t>
            </a:r>
            <a:r>
              <a:rPr lang="en-US" sz="2400" dirty="0" err="1" smtClean="0"/>
              <a:t>Jobos</a:t>
            </a:r>
            <a:r>
              <a:rPr lang="en-US" sz="2400" dirty="0" smtClean="0"/>
              <a:t> Bay</a:t>
            </a:r>
            <a:endParaRPr lang="en-US" dirty="0"/>
          </a:p>
        </p:txBody>
      </p:sp>
      <p:pic>
        <p:nvPicPr>
          <p:cNvPr id="4" name="Picture 3"/>
          <p:cNvPicPr>
            <a:picLocks noChangeAspect="1"/>
          </p:cNvPicPr>
          <p:nvPr/>
        </p:nvPicPr>
        <p:blipFill>
          <a:blip r:embed="rId2"/>
          <a:stretch>
            <a:fillRect/>
          </a:stretch>
        </p:blipFill>
        <p:spPr>
          <a:xfrm>
            <a:off x="457200" y="2667000"/>
            <a:ext cx="8216897" cy="3581400"/>
          </a:xfrm>
          <a:prstGeom prst="rect">
            <a:avLst/>
          </a:prstGeom>
        </p:spPr>
      </p:pic>
      <p:sp>
        <p:nvSpPr>
          <p:cNvPr id="5" name="TextBox 4"/>
          <p:cNvSpPr txBox="1"/>
          <p:nvPr/>
        </p:nvSpPr>
        <p:spPr>
          <a:xfrm>
            <a:off x="1905000" y="4495800"/>
            <a:ext cx="564164" cy="369332"/>
          </a:xfrm>
          <a:prstGeom prst="rect">
            <a:avLst/>
          </a:prstGeom>
          <a:noFill/>
        </p:spPr>
        <p:txBody>
          <a:bodyPr wrap="none" rtlCol="0">
            <a:spAutoFit/>
          </a:bodyPr>
          <a:lstStyle/>
          <a:p>
            <a:r>
              <a:rPr lang="en-US" dirty="0" smtClean="0"/>
              <a:t>0.18</a:t>
            </a:r>
            <a:endParaRPr lang="en-US" dirty="0"/>
          </a:p>
        </p:txBody>
      </p:sp>
      <p:sp>
        <p:nvSpPr>
          <p:cNvPr id="6" name="TextBox 5"/>
          <p:cNvSpPr txBox="1"/>
          <p:nvPr/>
        </p:nvSpPr>
        <p:spPr>
          <a:xfrm>
            <a:off x="2743200" y="4267200"/>
            <a:ext cx="607859" cy="369332"/>
          </a:xfrm>
          <a:prstGeom prst="rect">
            <a:avLst/>
          </a:prstGeom>
          <a:noFill/>
        </p:spPr>
        <p:txBody>
          <a:bodyPr wrap="none" rtlCol="0">
            <a:spAutoFit/>
          </a:bodyPr>
          <a:lstStyle/>
          <a:p>
            <a:r>
              <a:rPr lang="en-US" dirty="0" smtClean="0"/>
              <a:t>0.24</a:t>
            </a:r>
            <a:endParaRPr lang="en-US" dirty="0"/>
          </a:p>
        </p:txBody>
      </p:sp>
      <p:sp>
        <p:nvSpPr>
          <p:cNvPr id="7" name="Oval 6"/>
          <p:cNvSpPr/>
          <p:nvPr/>
        </p:nvSpPr>
        <p:spPr>
          <a:xfrm>
            <a:off x="6324600" y="3962400"/>
            <a:ext cx="228600" cy="228600"/>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76800" y="37338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524000" y="2895600"/>
            <a:ext cx="492931" cy="369332"/>
          </a:xfrm>
          <a:prstGeom prst="rect">
            <a:avLst/>
          </a:prstGeom>
          <a:noFill/>
        </p:spPr>
        <p:txBody>
          <a:bodyPr wrap="none" rtlCol="0">
            <a:spAutoFit/>
          </a:bodyPr>
          <a:lstStyle/>
          <a:p>
            <a:r>
              <a:rPr lang="en-US" dirty="0" smtClean="0"/>
              <a:t>0.6</a:t>
            </a:r>
            <a:endParaRPr lang="en-US" dirty="0"/>
          </a:p>
        </p:txBody>
      </p:sp>
      <p:sp>
        <p:nvSpPr>
          <p:cNvPr id="11" name="TextBox 10"/>
          <p:cNvSpPr txBox="1"/>
          <p:nvPr/>
        </p:nvSpPr>
        <p:spPr>
          <a:xfrm>
            <a:off x="533400" y="5410200"/>
            <a:ext cx="518091" cy="369332"/>
          </a:xfrm>
          <a:prstGeom prst="rect">
            <a:avLst/>
          </a:prstGeom>
          <a:noFill/>
        </p:spPr>
        <p:txBody>
          <a:bodyPr wrap="none" rtlCol="0">
            <a:spAutoFit/>
          </a:bodyPr>
          <a:lstStyle/>
          <a:p>
            <a:r>
              <a:rPr lang="en-US" dirty="0" smtClean="0"/>
              <a:t>0.11</a:t>
            </a:r>
            <a:endParaRPr lang="en-US" dirty="0"/>
          </a:p>
        </p:txBody>
      </p:sp>
      <p:sp>
        <p:nvSpPr>
          <p:cNvPr id="12" name="TextBox 11"/>
          <p:cNvSpPr txBox="1"/>
          <p:nvPr/>
        </p:nvSpPr>
        <p:spPr>
          <a:xfrm>
            <a:off x="1828800" y="5638800"/>
            <a:ext cx="618491" cy="369332"/>
          </a:xfrm>
          <a:prstGeom prst="rect">
            <a:avLst/>
          </a:prstGeom>
          <a:noFill/>
        </p:spPr>
        <p:txBody>
          <a:bodyPr wrap="none" rtlCol="0">
            <a:spAutoFit/>
          </a:bodyPr>
          <a:lstStyle/>
          <a:p>
            <a:r>
              <a:rPr lang="en-US" dirty="0" smtClean="0"/>
              <a:t>0.09</a:t>
            </a:r>
            <a:endParaRPr lang="en-US" dirty="0"/>
          </a:p>
        </p:txBody>
      </p:sp>
      <p:sp>
        <p:nvSpPr>
          <p:cNvPr id="13" name="TextBox 12"/>
          <p:cNvSpPr txBox="1"/>
          <p:nvPr/>
        </p:nvSpPr>
        <p:spPr>
          <a:xfrm>
            <a:off x="609600" y="4191000"/>
            <a:ext cx="552104" cy="646331"/>
          </a:xfrm>
          <a:prstGeom prst="rect">
            <a:avLst/>
          </a:prstGeom>
          <a:noFill/>
        </p:spPr>
        <p:txBody>
          <a:bodyPr wrap="none" rtlCol="0">
            <a:spAutoFit/>
          </a:bodyPr>
          <a:lstStyle/>
          <a:p>
            <a:r>
              <a:rPr lang="en-US" dirty="0" smtClean="0"/>
              <a:t>0.12</a:t>
            </a:r>
          </a:p>
          <a:p>
            <a:endParaRPr lang="en-US" dirty="0"/>
          </a:p>
        </p:txBody>
      </p:sp>
      <p:sp>
        <p:nvSpPr>
          <p:cNvPr id="14" name="TextBox 13"/>
          <p:cNvSpPr txBox="1"/>
          <p:nvPr/>
        </p:nvSpPr>
        <p:spPr>
          <a:xfrm>
            <a:off x="4114800" y="5105400"/>
            <a:ext cx="598316" cy="369332"/>
          </a:xfrm>
          <a:prstGeom prst="rect">
            <a:avLst/>
          </a:prstGeom>
          <a:noFill/>
        </p:spPr>
        <p:txBody>
          <a:bodyPr wrap="none" rtlCol="0">
            <a:spAutoFit/>
          </a:bodyPr>
          <a:lstStyle/>
          <a:p>
            <a:r>
              <a:rPr lang="en-US" dirty="0" smtClean="0"/>
              <a:t>0.63</a:t>
            </a:r>
            <a:endParaRPr lang="en-US" dirty="0"/>
          </a:p>
        </p:txBody>
      </p:sp>
      <p:sp>
        <p:nvSpPr>
          <p:cNvPr id="15" name="TextBox 14"/>
          <p:cNvSpPr txBox="1"/>
          <p:nvPr/>
        </p:nvSpPr>
        <p:spPr>
          <a:xfrm>
            <a:off x="4953000" y="3733800"/>
            <a:ext cx="602712" cy="369332"/>
          </a:xfrm>
          <a:prstGeom prst="rect">
            <a:avLst/>
          </a:prstGeom>
          <a:noFill/>
        </p:spPr>
        <p:txBody>
          <a:bodyPr wrap="none" rtlCol="0">
            <a:spAutoFit/>
          </a:bodyPr>
          <a:lstStyle/>
          <a:p>
            <a:r>
              <a:rPr lang="en-US" dirty="0" smtClean="0"/>
              <a:t>0.56</a:t>
            </a:r>
            <a:endParaRPr lang="en-US" dirty="0"/>
          </a:p>
        </p:txBody>
      </p:sp>
      <p:sp>
        <p:nvSpPr>
          <p:cNvPr id="25" name="Freeform 24"/>
          <p:cNvSpPr/>
          <p:nvPr/>
        </p:nvSpPr>
        <p:spPr>
          <a:xfrm>
            <a:off x="621535" y="3877362"/>
            <a:ext cx="2756374" cy="1958946"/>
          </a:xfrm>
          <a:custGeom>
            <a:avLst/>
            <a:gdLst>
              <a:gd name="connsiteX0" fmla="*/ 0 w 2756374"/>
              <a:gd name="connsiteY0" fmla="*/ 0 h 1958946"/>
              <a:gd name="connsiteX1" fmla="*/ 986350 w 2756374"/>
              <a:gd name="connsiteY1" fmla="*/ 135100 h 1958946"/>
              <a:gd name="connsiteX2" fmla="*/ 1688955 w 2756374"/>
              <a:gd name="connsiteY2" fmla="*/ 432319 h 1958946"/>
              <a:gd name="connsiteX3" fmla="*/ 2188885 w 2756374"/>
              <a:gd name="connsiteY3" fmla="*/ 1013248 h 1958946"/>
              <a:gd name="connsiteX4" fmla="*/ 2459118 w 2756374"/>
              <a:gd name="connsiteY4" fmla="*/ 1405037 h 1958946"/>
              <a:gd name="connsiteX5" fmla="*/ 2756374 w 2756374"/>
              <a:gd name="connsiteY5" fmla="*/ 1958946 h 195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6374" h="1958946">
                <a:moveTo>
                  <a:pt x="0" y="0"/>
                </a:moveTo>
                <a:cubicBezTo>
                  <a:pt x="352429" y="31523"/>
                  <a:pt x="704858" y="63047"/>
                  <a:pt x="986350" y="135100"/>
                </a:cubicBezTo>
                <a:cubicBezTo>
                  <a:pt x="1267842" y="207153"/>
                  <a:pt x="1488533" y="285961"/>
                  <a:pt x="1688955" y="432319"/>
                </a:cubicBezTo>
                <a:cubicBezTo>
                  <a:pt x="1889378" y="578677"/>
                  <a:pt x="2060524" y="851128"/>
                  <a:pt x="2188885" y="1013248"/>
                </a:cubicBezTo>
                <a:cubicBezTo>
                  <a:pt x="2317246" y="1175368"/>
                  <a:pt x="2364537" y="1247421"/>
                  <a:pt x="2459118" y="1405037"/>
                </a:cubicBezTo>
                <a:cubicBezTo>
                  <a:pt x="2553700" y="1562653"/>
                  <a:pt x="2655037" y="1760799"/>
                  <a:pt x="2756374" y="195894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1524000" y="5181600"/>
            <a:ext cx="1432233" cy="690729"/>
          </a:xfrm>
          <a:custGeom>
            <a:avLst/>
            <a:gdLst>
              <a:gd name="connsiteX0" fmla="*/ 0 w 1432233"/>
              <a:gd name="connsiteY0" fmla="*/ 542119 h 690729"/>
              <a:gd name="connsiteX1" fmla="*/ 405349 w 1432233"/>
              <a:gd name="connsiteY1" fmla="*/ 109800 h 690729"/>
              <a:gd name="connsiteX2" fmla="*/ 770163 w 1432233"/>
              <a:gd name="connsiteY2" fmla="*/ 15230 h 690729"/>
              <a:gd name="connsiteX3" fmla="*/ 1026884 w 1432233"/>
              <a:gd name="connsiteY3" fmla="*/ 28740 h 690729"/>
              <a:gd name="connsiteX4" fmla="*/ 1270093 w 1432233"/>
              <a:gd name="connsiteY4" fmla="*/ 285430 h 690729"/>
              <a:gd name="connsiteX5" fmla="*/ 1432233 w 1432233"/>
              <a:gd name="connsiteY5" fmla="*/ 690729 h 690729"/>
              <a:gd name="connsiteX6" fmla="*/ 1432233 w 1432233"/>
              <a:gd name="connsiteY6" fmla="*/ 690729 h 69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233" h="690729">
                <a:moveTo>
                  <a:pt x="0" y="542119"/>
                </a:moveTo>
                <a:cubicBezTo>
                  <a:pt x="138494" y="369867"/>
                  <a:pt x="276989" y="197615"/>
                  <a:pt x="405349" y="109800"/>
                </a:cubicBezTo>
                <a:cubicBezTo>
                  <a:pt x="533709" y="21985"/>
                  <a:pt x="666574" y="28740"/>
                  <a:pt x="770163" y="15230"/>
                </a:cubicBezTo>
                <a:cubicBezTo>
                  <a:pt x="873752" y="1720"/>
                  <a:pt x="943562" y="-16293"/>
                  <a:pt x="1026884" y="28740"/>
                </a:cubicBezTo>
                <a:cubicBezTo>
                  <a:pt x="1110206" y="73773"/>
                  <a:pt x="1202535" y="175099"/>
                  <a:pt x="1270093" y="285430"/>
                </a:cubicBezTo>
                <a:cubicBezTo>
                  <a:pt x="1337651" y="395761"/>
                  <a:pt x="1432233" y="690729"/>
                  <a:pt x="1432233" y="690729"/>
                </a:cubicBezTo>
                <a:lnTo>
                  <a:pt x="1432233" y="69072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729628" y="3363983"/>
            <a:ext cx="3259234" cy="2526365"/>
          </a:xfrm>
          <a:custGeom>
            <a:avLst/>
            <a:gdLst>
              <a:gd name="connsiteX0" fmla="*/ 0 w 3259234"/>
              <a:gd name="connsiteY0" fmla="*/ 0 h 2526365"/>
              <a:gd name="connsiteX1" fmla="*/ 1256583 w 3259234"/>
              <a:gd name="connsiteY1" fmla="*/ 297220 h 2526365"/>
              <a:gd name="connsiteX2" fmla="*/ 2067281 w 3259234"/>
              <a:gd name="connsiteY2" fmla="*/ 432319 h 2526365"/>
              <a:gd name="connsiteX3" fmla="*/ 2567211 w 3259234"/>
              <a:gd name="connsiteY3" fmla="*/ 486359 h 2526365"/>
              <a:gd name="connsiteX4" fmla="*/ 3053630 w 3259234"/>
              <a:gd name="connsiteY4" fmla="*/ 607949 h 2526365"/>
              <a:gd name="connsiteX5" fmla="*/ 3256305 w 3259234"/>
              <a:gd name="connsiteY5" fmla="*/ 783579 h 2526365"/>
              <a:gd name="connsiteX6" fmla="*/ 3148212 w 3259234"/>
              <a:gd name="connsiteY6" fmla="*/ 986228 h 2526365"/>
              <a:gd name="connsiteX7" fmla="*/ 2810421 w 3259234"/>
              <a:gd name="connsiteY7" fmla="*/ 1350998 h 2526365"/>
              <a:gd name="connsiteX8" fmla="*/ 2634769 w 3259234"/>
              <a:gd name="connsiteY8" fmla="*/ 1634707 h 2526365"/>
              <a:gd name="connsiteX9" fmla="*/ 2580723 w 3259234"/>
              <a:gd name="connsiteY9" fmla="*/ 1904906 h 2526365"/>
              <a:gd name="connsiteX10" fmla="*/ 2823932 w 3259234"/>
              <a:gd name="connsiteY10" fmla="*/ 2526365 h 252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234" h="2526365">
                <a:moveTo>
                  <a:pt x="0" y="0"/>
                </a:moveTo>
                <a:cubicBezTo>
                  <a:pt x="456018" y="112583"/>
                  <a:pt x="912036" y="225167"/>
                  <a:pt x="1256583" y="297220"/>
                </a:cubicBezTo>
                <a:cubicBezTo>
                  <a:pt x="1601130" y="369273"/>
                  <a:pt x="1848843" y="400796"/>
                  <a:pt x="2067281" y="432319"/>
                </a:cubicBezTo>
                <a:cubicBezTo>
                  <a:pt x="2285719" y="463842"/>
                  <a:pt x="2402820" y="457087"/>
                  <a:pt x="2567211" y="486359"/>
                </a:cubicBezTo>
                <a:cubicBezTo>
                  <a:pt x="2731603" y="515631"/>
                  <a:pt x="2938781" y="558412"/>
                  <a:pt x="3053630" y="607949"/>
                </a:cubicBezTo>
                <a:cubicBezTo>
                  <a:pt x="3168479" y="657486"/>
                  <a:pt x="3240541" y="720533"/>
                  <a:pt x="3256305" y="783579"/>
                </a:cubicBezTo>
                <a:cubicBezTo>
                  <a:pt x="3272069" y="846626"/>
                  <a:pt x="3222526" y="891658"/>
                  <a:pt x="3148212" y="986228"/>
                </a:cubicBezTo>
                <a:cubicBezTo>
                  <a:pt x="3073898" y="1080798"/>
                  <a:pt x="2895995" y="1242918"/>
                  <a:pt x="2810421" y="1350998"/>
                </a:cubicBezTo>
                <a:cubicBezTo>
                  <a:pt x="2724847" y="1459078"/>
                  <a:pt x="2673052" y="1542389"/>
                  <a:pt x="2634769" y="1634707"/>
                </a:cubicBezTo>
                <a:cubicBezTo>
                  <a:pt x="2596486" y="1727025"/>
                  <a:pt x="2549196" y="1756296"/>
                  <a:pt x="2580723" y="1904906"/>
                </a:cubicBezTo>
                <a:cubicBezTo>
                  <a:pt x="2612250" y="2053516"/>
                  <a:pt x="2823932" y="2526365"/>
                  <a:pt x="2823932" y="25263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rot="2986139">
            <a:off x="2691006" y="5909324"/>
            <a:ext cx="685800" cy="381000"/>
          </a:xfrm>
          <a:prstGeom prst="rect">
            <a:avLst/>
          </a:prstGeom>
          <a:noFill/>
        </p:spPr>
        <p:txBody>
          <a:bodyPr wrap="square" rtlCol="0">
            <a:spAutoFit/>
          </a:bodyPr>
          <a:lstStyle/>
          <a:p>
            <a:r>
              <a:rPr lang="en-US" dirty="0" smtClean="0">
                <a:solidFill>
                  <a:srgbClr val="FF0000"/>
                </a:solidFill>
              </a:rPr>
              <a:t>0.1</a:t>
            </a:r>
            <a:endParaRPr lang="en-US" dirty="0">
              <a:solidFill>
                <a:srgbClr val="FF0000"/>
              </a:solidFill>
            </a:endParaRPr>
          </a:p>
        </p:txBody>
      </p:sp>
      <p:sp>
        <p:nvSpPr>
          <p:cNvPr id="29" name="TextBox 28"/>
          <p:cNvSpPr txBox="1"/>
          <p:nvPr/>
        </p:nvSpPr>
        <p:spPr>
          <a:xfrm rot="3315035">
            <a:off x="3057073" y="5914827"/>
            <a:ext cx="685800" cy="381000"/>
          </a:xfrm>
          <a:prstGeom prst="rect">
            <a:avLst/>
          </a:prstGeom>
          <a:noFill/>
        </p:spPr>
        <p:txBody>
          <a:bodyPr wrap="square" rtlCol="0">
            <a:spAutoFit/>
          </a:bodyPr>
          <a:lstStyle/>
          <a:p>
            <a:r>
              <a:rPr lang="en-US" dirty="0" smtClean="0">
                <a:solidFill>
                  <a:srgbClr val="FF0000"/>
                </a:solidFill>
              </a:rPr>
              <a:t>0.2</a:t>
            </a:r>
            <a:endParaRPr lang="en-US" dirty="0">
              <a:solidFill>
                <a:srgbClr val="FF0000"/>
              </a:solidFill>
            </a:endParaRPr>
          </a:p>
        </p:txBody>
      </p:sp>
      <p:sp>
        <p:nvSpPr>
          <p:cNvPr id="30" name="TextBox 29"/>
          <p:cNvSpPr txBox="1"/>
          <p:nvPr/>
        </p:nvSpPr>
        <p:spPr>
          <a:xfrm rot="3837069">
            <a:off x="3331630" y="5916224"/>
            <a:ext cx="685800" cy="381000"/>
          </a:xfrm>
          <a:prstGeom prst="rect">
            <a:avLst/>
          </a:prstGeom>
          <a:noFill/>
        </p:spPr>
        <p:txBody>
          <a:bodyPr wrap="square" rtlCol="0">
            <a:spAutoFit/>
          </a:bodyPr>
          <a:lstStyle/>
          <a:p>
            <a:r>
              <a:rPr lang="en-US" dirty="0" smtClean="0">
                <a:solidFill>
                  <a:srgbClr val="FF0000"/>
                </a:solidFill>
              </a:rPr>
              <a:t>0.4</a:t>
            </a:r>
            <a:endParaRPr lang="en-US" dirty="0">
              <a:solidFill>
                <a:srgbClr val="FF0000"/>
              </a:solidFill>
            </a:endParaRPr>
          </a:p>
        </p:txBody>
      </p:sp>
      <p:sp>
        <p:nvSpPr>
          <p:cNvPr id="31" name="TextBox 30"/>
          <p:cNvSpPr txBox="1"/>
          <p:nvPr/>
        </p:nvSpPr>
        <p:spPr>
          <a:xfrm rot="3522619">
            <a:off x="3655583" y="5916465"/>
            <a:ext cx="685800" cy="381000"/>
          </a:xfrm>
          <a:prstGeom prst="rect">
            <a:avLst/>
          </a:prstGeom>
          <a:noFill/>
        </p:spPr>
        <p:txBody>
          <a:bodyPr wrap="square" rtlCol="0">
            <a:spAutoFit/>
          </a:bodyPr>
          <a:lstStyle/>
          <a:p>
            <a:r>
              <a:rPr lang="en-US" dirty="0" smtClean="0">
                <a:solidFill>
                  <a:srgbClr val="FF0000"/>
                </a:solidFill>
              </a:rPr>
              <a:t>0.6</a:t>
            </a:r>
            <a:endParaRPr lang="en-US" dirty="0">
              <a:solidFill>
                <a:srgbClr val="FF0000"/>
              </a:solidFill>
            </a:endParaRPr>
          </a:p>
        </p:txBody>
      </p:sp>
      <p:sp>
        <p:nvSpPr>
          <p:cNvPr id="32" name="TextBox 31"/>
          <p:cNvSpPr txBox="1"/>
          <p:nvPr/>
        </p:nvSpPr>
        <p:spPr>
          <a:xfrm>
            <a:off x="161473" y="3019229"/>
            <a:ext cx="685800" cy="381000"/>
          </a:xfrm>
          <a:prstGeom prst="rect">
            <a:avLst/>
          </a:prstGeom>
          <a:noFill/>
        </p:spPr>
        <p:txBody>
          <a:bodyPr wrap="square" rtlCol="0">
            <a:spAutoFit/>
          </a:bodyPr>
          <a:lstStyle/>
          <a:p>
            <a:r>
              <a:rPr lang="en-US" dirty="0" smtClean="0">
                <a:solidFill>
                  <a:srgbClr val="FF0000"/>
                </a:solidFill>
              </a:rPr>
              <a:t>0.4</a:t>
            </a:r>
            <a:endParaRPr lang="en-US" dirty="0">
              <a:solidFill>
                <a:srgbClr val="FF0000"/>
              </a:solidFill>
            </a:endParaRPr>
          </a:p>
        </p:txBody>
      </p:sp>
      <p:sp>
        <p:nvSpPr>
          <p:cNvPr id="33" name="TextBox 32"/>
          <p:cNvSpPr txBox="1"/>
          <p:nvPr/>
        </p:nvSpPr>
        <p:spPr>
          <a:xfrm rot="511170">
            <a:off x="176839" y="3630097"/>
            <a:ext cx="685800" cy="381000"/>
          </a:xfrm>
          <a:prstGeom prst="rect">
            <a:avLst/>
          </a:prstGeom>
          <a:noFill/>
        </p:spPr>
        <p:txBody>
          <a:bodyPr wrap="square" rtlCol="0">
            <a:spAutoFit/>
          </a:bodyPr>
          <a:lstStyle/>
          <a:p>
            <a:r>
              <a:rPr lang="en-US" dirty="0" smtClean="0">
                <a:solidFill>
                  <a:srgbClr val="FF0000"/>
                </a:solidFill>
              </a:rPr>
              <a:t>0.2</a:t>
            </a:r>
            <a:endParaRPr lang="en-US" dirty="0">
              <a:solidFill>
                <a:srgbClr val="FF0000"/>
              </a:solidFill>
            </a:endParaRPr>
          </a:p>
        </p:txBody>
      </p:sp>
      <p:sp>
        <p:nvSpPr>
          <p:cNvPr id="36" name="TextBox 35"/>
          <p:cNvSpPr txBox="1"/>
          <p:nvPr/>
        </p:nvSpPr>
        <p:spPr>
          <a:xfrm rot="179085">
            <a:off x="314254" y="2684596"/>
            <a:ext cx="685800" cy="381000"/>
          </a:xfrm>
          <a:prstGeom prst="rect">
            <a:avLst/>
          </a:prstGeom>
          <a:noFill/>
        </p:spPr>
        <p:txBody>
          <a:bodyPr wrap="square" rtlCol="0">
            <a:spAutoFit/>
          </a:bodyPr>
          <a:lstStyle/>
          <a:p>
            <a:r>
              <a:rPr lang="en-US" dirty="0" smtClean="0">
                <a:solidFill>
                  <a:srgbClr val="FF0000"/>
                </a:solidFill>
              </a:rPr>
              <a:t>0.6</a:t>
            </a:r>
            <a:endParaRPr lang="en-US" dirty="0">
              <a:solidFill>
                <a:srgbClr val="FF0000"/>
              </a:solidFill>
            </a:endParaRPr>
          </a:p>
        </p:txBody>
      </p:sp>
      <p:sp>
        <p:nvSpPr>
          <p:cNvPr id="37" name="TextBox 36"/>
          <p:cNvSpPr txBox="1"/>
          <p:nvPr/>
        </p:nvSpPr>
        <p:spPr>
          <a:xfrm>
            <a:off x="1168861" y="5766941"/>
            <a:ext cx="685800" cy="381000"/>
          </a:xfrm>
          <a:prstGeom prst="rect">
            <a:avLst/>
          </a:prstGeom>
          <a:noFill/>
        </p:spPr>
        <p:txBody>
          <a:bodyPr wrap="square" rtlCol="0">
            <a:spAutoFit/>
          </a:bodyPr>
          <a:lstStyle/>
          <a:p>
            <a:r>
              <a:rPr lang="en-US" dirty="0" smtClean="0">
                <a:solidFill>
                  <a:srgbClr val="FF0000"/>
                </a:solidFill>
              </a:rPr>
              <a:t>0.1</a:t>
            </a:r>
            <a:endParaRPr lang="en-US" dirty="0">
              <a:solidFill>
                <a:srgbClr val="FF0000"/>
              </a:solidFill>
            </a:endParaRPr>
          </a:p>
        </p:txBody>
      </p:sp>
      <p:sp>
        <p:nvSpPr>
          <p:cNvPr id="39" name="Oval 38"/>
          <p:cNvSpPr/>
          <p:nvPr/>
        </p:nvSpPr>
        <p:spPr>
          <a:xfrm flipH="1" flipV="1">
            <a:off x="5943600" y="3124200"/>
            <a:ext cx="152400" cy="15240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334000" y="2971800"/>
            <a:ext cx="605755" cy="646331"/>
          </a:xfrm>
          <a:prstGeom prst="rect">
            <a:avLst/>
          </a:prstGeom>
          <a:noFill/>
        </p:spPr>
        <p:txBody>
          <a:bodyPr wrap="none" rtlCol="0">
            <a:spAutoFit/>
          </a:bodyPr>
          <a:lstStyle/>
          <a:p>
            <a:r>
              <a:rPr lang="en-US" dirty="0" smtClean="0"/>
              <a:t>0.79</a:t>
            </a:r>
          </a:p>
          <a:p>
            <a:endParaRPr lang="en-US" dirty="0"/>
          </a:p>
        </p:txBody>
      </p:sp>
      <p:sp>
        <p:nvSpPr>
          <p:cNvPr id="41" name="Oval 40"/>
          <p:cNvSpPr/>
          <p:nvPr/>
        </p:nvSpPr>
        <p:spPr>
          <a:xfrm flipH="1" flipV="1">
            <a:off x="8153400" y="4191000"/>
            <a:ext cx="152400" cy="15240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7848600" y="4267200"/>
            <a:ext cx="604515" cy="369332"/>
          </a:xfrm>
          <a:prstGeom prst="rect">
            <a:avLst/>
          </a:prstGeom>
          <a:noFill/>
        </p:spPr>
        <p:txBody>
          <a:bodyPr wrap="none" rtlCol="0">
            <a:spAutoFit/>
          </a:bodyPr>
          <a:lstStyle/>
          <a:p>
            <a:r>
              <a:rPr lang="en-US" dirty="0" smtClean="0"/>
              <a:t>0.76</a:t>
            </a:r>
            <a:endParaRPr lang="en-US" dirty="0"/>
          </a:p>
        </p:txBody>
      </p:sp>
      <p:sp>
        <p:nvSpPr>
          <p:cNvPr id="43" name="Oval 42"/>
          <p:cNvSpPr/>
          <p:nvPr/>
        </p:nvSpPr>
        <p:spPr>
          <a:xfrm flipH="1" flipV="1">
            <a:off x="5410200" y="5791200"/>
            <a:ext cx="152400" cy="152400"/>
          </a:xfrm>
          <a:prstGeom prst="ellipse">
            <a:avLst/>
          </a:prstGeom>
          <a:solidFill>
            <a:srgbClr val="FF66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5486400" y="5715000"/>
            <a:ext cx="473432" cy="369332"/>
          </a:xfrm>
          <a:prstGeom prst="rect">
            <a:avLst/>
          </a:prstGeom>
          <a:noFill/>
        </p:spPr>
        <p:txBody>
          <a:bodyPr wrap="none" rtlCol="0">
            <a:spAutoFit/>
          </a:bodyPr>
          <a:lstStyle/>
          <a:p>
            <a:r>
              <a:rPr lang="en-US" dirty="0" smtClean="0"/>
              <a:t>0.3</a:t>
            </a:r>
            <a:endParaRPr lang="en-US" dirty="0"/>
          </a:p>
        </p:txBody>
      </p:sp>
      <p:sp>
        <p:nvSpPr>
          <p:cNvPr id="45" name="Freeform 44"/>
          <p:cNvSpPr/>
          <p:nvPr/>
        </p:nvSpPr>
        <p:spPr>
          <a:xfrm>
            <a:off x="4866735" y="5248401"/>
            <a:ext cx="657187" cy="745966"/>
          </a:xfrm>
          <a:custGeom>
            <a:avLst/>
            <a:gdLst>
              <a:gd name="connsiteX0" fmla="*/ 0 w 657187"/>
              <a:gd name="connsiteY0" fmla="*/ 745966 h 745966"/>
              <a:gd name="connsiteX1" fmla="*/ 124333 w 657187"/>
              <a:gd name="connsiteY1" fmla="*/ 381864 h 745966"/>
              <a:gd name="connsiteX2" fmla="*/ 372998 w 657187"/>
              <a:gd name="connsiteY2" fmla="*/ 106567 h 745966"/>
              <a:gd name="connsiteX3" fmla="*/ 657187 w 657187"/>
              <a:gd name="connsiteY3" fmla="*/ 0 h 745966"/>
            </a:gdLst>
            <a:ahLst/>
            <a:cxnLst>
              <a:cxn ang="0">
                <a:pos x="connsiteX0" y="connsiteY0"/>
              </a:cxn>
              <a:cxn ang="0">
                <a:pos x="connsiteX1" y="connsiteY1"/>
              </a:cxn>
              <a:cxn ang="0">
                <a:pos x="connsiteX2" y="connsiteY2"/>
              </a:cxn>
              <a:cxn ang="0">
                <a:pos x="connsiteX3" y="connsiteY3"/>
              </a:cxn>
            </a:cxnLst>
            <a:rect l="l" t="t" r="r" b="b"/>
            <a:pathLst>
              <a:path w="657187" h="745966">
                <a:moveTo>
                  <a:pt x="0" y="745966"/>
                </a:moveTo>
                <a:cubicBezTo>
                  <a:pt x="31083" y="617198"/>
                  <a:pt x="62167" y="488430"/>
                  <a:pt x="124333" y="381864"/>
                </a:cubicBezTo>
                <a:cubicBezTo>
                  <a:pt x="186499" y="275298"/>
                  <a:pt x="284189" y="170211"/>
                  <a:pt x="372998" y="106567"/>
                </a:cubicBezTo>
                <a:cubicBezTo>
                  <a:pt x="461807" y="42923"/>
                  <a:pt x="657187" y="0"/>
                  <a:pt x="657187"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586088" y="5237104"/>
            <a:ext cx="968019" cy="615174"/>
          </a:xfrm>
          <a:custGeom>
            <a:avLst/>
            <a:gdLst>
              <a:gd name="connsiteX0" fmla="*/ 0 w 968019"/>
              <a:gd name="connsiteY0" fmla="*/ 2417 h 615174"/>
              <a:gd name="connsiteX1" fmla="*/ 115452 w 968019"/>
              <a:gd name="connsiteY1" fmla="*/ 11297 h 615174"/>
              <a:gd name="connsiteX2" fmla="*/ 364117 w 968019"/>
              <a:gd name="connsiteY2" fmla="*/ 91222 h 615174"/>
              <a:gd name="connsiteX3" fmla="*/ 612782 w 968019"/>
              <a:gd name="connsiteY3" fmla="*/ 251072 h 615174"/>
              <a:gd name="connsiteX4" fmla="*/ 763758 w 968019"/>
              <a:gd name="connsiteY4" fmla="*/ 402041 h 615174"/>
              <a:gd name="connsiteX5" fmla="*/ 968019 w 968019"/>
              <a:gd name="connsiteY5" fmla="*/ 615174 h 615174"/>
              <a:gd name="connsiteX6" fmla="*/ 968019 w 968019"/>
              <a:gd name="connsiteY6" fmla="*/ 615174 h 61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019" h="615174">
                <a:moveTo>
                  <a:pt x="0" y="2417"/>
                </a:moveTo>
                <a:cubicBezTo>
                  <a:pt x="27383" y="-544"/>
                  <a:pt x="54766" y="-3504"/>
                  <a:pt x="115452" y="11297"/>
                </a:cubicBezTo>
                <a:cubicBezTo>
                  <a:pt x="176138" y="26098"/>
                  <a:pt x="281229" y="51260"/>
                  <a:pt x="364117" y="91222"/>
                </a:cubicBezTo>
                <a:cubicBezTo>
                  <a:pt x="447005" y="131185"/>
                  <a:pt x="546175" y="199269"/>
                  <a:pt x="612782" y="251072"/>
                </a:cubicBezTo>
                <a:cubicBezTo>
                  <a:pt x="679389" y="302875"/>
                  <a:pt x="704552" y="341357"/>
                  <a:pt x="763758" y="402041"/>
                </a:cubicBezTo>
                <a:cubicBezTo>
                  <a:pt x="822964" y="462725"/>
                  <a:pt x="968019" y="615174"/>
                  <a:pt x="968019" y="615174"/>
                </a:cubicBezTo>
                <a:lnTo>
                  <a:pt x="968019" y="615174"/>
                </a:ln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6118942" y="3072668"/>
            <a:ext cx="2371201" cy="941338"/>
          </a:xfrm>
          <a:custGeom>
            <a:avLst/>
            <a:gdLst>
              <a:gd name="connsiteX0" fmla="*/ 0 w 2371201"/>
              <a:gd name="connsiteY0" fmla="*/ 0 h 941338"/>
              <a:gd name="connsiteX1" fmla="*/ 301951 w 2371201"/>
              <a:gd name="connsiteY1" fmla="*/ 257536 h 941338"/>
              <a:gd name="connsiteX2" fmla="*/ 852567 w 2371201"/>
              <a:gd name="connsiteY2" fmla="*/ 612758 h 941338"/>
              <a:gd name="connsiteX3" fmla="*/ 1589682 w 2371201"/>
              <a:gd name="connsiteY3" fmla="*/ 834771 h 941338"/>
              <a:gd name="connsiteX4" fmla="*/ 2371201 w 2371201"/>
              <a:gd name="connsiteY4" fmla="*/ 941338 h 941338"/>
              <a:gd name="connsiteX5" fmla="*/ 2371201 w 2371201"/>
              <a:gd name="connsiteY5" fmla="*/ 941338 h 9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201" h="941338">
                <a:moveTo>
                  <a:pt x="0" y="0"/>
                </a:moveTo>
                <a:cubicBezTo>
                  <a:pt x="79928" y="77705"/>
                  <a:pt x="159857" y="155410"/>
                  <a:pt x="301951" y="257536"/>
                </a:cubicBezTo>
                <a:cubicBezTo>
                  <a:pt x="444046" y="359662"/>
                  <a:pt x="637945" y="516552"/>
                  <a:pt x="852567" y="612758"/>
                </a:cubicBezTo>
                <a:cubicBezTo>
                  <a:pt x="1067189" y="708964"/>
                  <a:pt x="1336576" y="780008"/>
                  <a:pt x="1589682" y="834771"/>
                </a:cubicBezTo>
                <a:cubicBezTo>
                  <a:pt x="1842788" y="889534"/>
                  <a:pt x="2371201" y="941338"/>
                  <a:pt x="2371201" y="941338"/>
                </a:cubicBezTo>
                <a:lnTo>
                  <a:pt x="2371201" y="94133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rot="2986139">
            <a:off x="5739005" y="2785124"/>
            <a:ext cx="685800" cy="381000"/>
          </a:xfrm>
          <a:prstGeom prst="rect">
            <a:avLst/>
          </a:prstGeom>
          <a:noFill/>
        </p:spPr>
        <p:txBody>
          <a:bodyPr wrap="square" rtlCol="0">
            <a:spAutoFit/>
          </a:bodyPr>
          <a:lstStyle/>
          <a:p>
            <a:r>
              <a:rPr lang="en-US" dirty="0" smtClean="0">
                <a:solidFill>
                  <a:srgbClr val="FF0000"/>
                </a:solidFill>
              </a:rPr>
              <a:t>0.8</a:t>
            </a:r>
            <a:endParaRPr lang="en-US" dirty="0">
              <a:solidFill>
                <a:srgbClr val="FF0000"/>
              </a:solidFill>
            </a:endParaRPr>
          </a:p>
        </p:txBody>
      </p:sp>
      <p:sp>
        <p:nvSpPr>
          <p:cNvPr id="49" name="TextBox 48"/>
          <p:cNvSpPr txBox="1"/>
          <p:nvPr/>
        </p:nvSpPr>
        <p:spPr>
          <a:xfrm>
            <a:off x="8534400" y="3886200"/>
            <a:ext cx="685800" cy="381000"/>
          </a:xfrm>
          <a:prstGeom prst="rect">
            <a:avLst/>
          </a:prstGeom>
          <a:noFill/>
        </p:spPr>
        <p:txBody>
          <a:bodyPr wrap="square" rtlCol="0">
            <a:spAutoFit/>
          </a:bodyPr>
          <a:lstStyle/>
          <a:p>
            <a:r>
              <a:rPr lang="en-US" dirty="0" smtClean="0">
                <a:solidFill>
                  <a:srgbClr val="FF0000"/>
                </a:solidFill>
              </a:rPr>
              <a:t>0.8</a:t>
            </a:r>
            <a:endParaRPr lang="en-US" dirty="0">
              <a:solidFill>
                <a:srgbClr val="FF0000"/>
              </a:solidFill>
            </a:endParaRPr>
          </a:p>
        </p:txBody>
      </p:sp>
      <p:sp>
        <p:nvSpPr>
          <p:cNvPr id="50" name="Freeform 49"/>
          <p:cNvSpPr/>
          <p:nvPr/>
        </p:nvSpPr>
        <p:spPr>
          <a:xfrm>
            <a:off x="4857854" y="3099310"/>
            <a:ext cx="1536788" cy="959099"/>
          </a:xfrm>
          <a:custGeom>
            <a:avLst/>
            <a:gdLst>
              <a:gd name="connsiteX0" fmla="*/ 0 w 1536788"/>
              <a:gd name="connsiteY0" fmla="*/ 0 h 959099"/>
              <a:gd name="connsiteX1" fmla="*/ 639425 w 1536788"/>
              <a:gd name="connsiteY1" fmla="*/ 213133 h 959099"/>
              <a:gd name="connsiteX2" fmla="*/ 1039066 w 1536788"/>
              <a:gd name="connsiteY2" fmla="*/ 426266 h 959099"/>
              <a:gd name="connsiteX3" fmla="*/ 1456468 w 1536788"/>
              <a:gd name="connsiteY3" fmla="*/ 870293 h 959099"/>
              <a:gd name="connsiteX4" fmla="*/ 1536396 w 1536788"/>
              <a:gd name="connsiteY4" fmla="*/ 959099 h 959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788" h="959099">
                <a:moveTo>
                  <a:pt x="0" y="0"/>
                </a:moveTo>
                <a:cubicBezTo>
                  <a:pt x="233123" y="71044"/>
                  <a:pt x="466247" y="142089"/>
                  <a:pt x="639425" y="213133"/>
                </a:cubicBezTo>
                <a:cubicBezTo>
                  <a:pt x="812603" y="284177"/>
                  <a:pt x="902892" y="316739"/>
                  <a:pt x="1039066" y="426266"/>
                </a:cubicBezTo>
                <a:cubicBezTo>
                  <a:pt x="1175240" y="535793"/>
                  <a:pt x="1373580" y="781488"/>
                  <a:pt x="1456468" y="870293"/>
                </a:cubicBezTo>
                <a:cubicBezTo>
                  <a:pt x="1539356" y="959098"/>
                  <a:pt x="1537876" y="959098"/>
                  <a:pt x="1536396" y="95909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456417" y="4129453"/>
            <a:ext cx="1483110" cy="932457"/>
          </a:xfrm>
          <a:custGeom>
            <a:avLst/>
            <a:gdLst>
              <a:gd name="connsiteX0" fmla="*/ 0 w 1483110"/>
              <a:gd name="connsiteY0" fmla="*/ 0 h 932457"/>
              <a:gd name="connsiteX1" fmla="*/ 461807 w 1483110"/>
              <a:gd name="connsiteY1" fmla="*/ 444027 h 932457"/>
              <a:gd name="connsiteX2" fmla="*/ 1483110 w 1483110"/>
              <a:gd name="connsiteY2" fmla="*/ 932457 h 932457"/>
            </a:gdLst>
            <a:ahLst/>
            <a:cxnLst>
              <a:cxn ang="0">
                <a:pos x="connsiteX0" y="connsiteY0"/>
              </a:cxn>
              <a:cxn ang="0">
                <a:pos x="connsiteX1" y="connsiteY1"/>
              </a:cxn>
              <a:cxn ang="0">
                <a:pos x="connsiteX2" y="connsiteY2"/>
              </a:cxn>
            </a:cxnLst>
            <a:rect l="l" t="t" r="r" b="b"/>
            <a:pathLst>
              <a:path w="1483110" h="932457">
                <a:moveTo>
                  <a:pt x="0" y="0"/>
                </a:moveTo>
                <a:cubicBezTo>
                  <a:pt x="107311" y="144309"/>
                  <a:pt x="214622" y="288618"/>
                  <a:pt x="461807" y="444027"/>
                </a:cubicBezTo>
                <a:cubicBezTo>
                  <a:pt x="708992" y="599437"/>
                  <a:pt x="1096051" y="765947"/>
                  <a:pt x="1483110" y="932457"/>
                </a:cubicBez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extBox 51"/>
          <p:cNvSpPr txBox="1"/>
          <p:nvPr/>
        </p:nvSpPr>
        <p:spPr>
          <a:xfrm rot="1234745">
            <a:off x="4388480" y="2775373"/>
            <a:ext cx="685800" cy="381000"/>
          </a:xfrm>
          <a:prstGeom prst="rect">
            <a:avLst/>
          </a:prstGeom>
          <a:noFill/>
        </p:spPr>
        <p:txBody>
          <a:bodyPr wrap="square" rtlCol="0">
            <a:spAutoFit/>
          </a:bodyPr>
          <a:lstStyle/>
          <a:p>
            <a:r>
              <a:rPr lang="en-US" dirty="0" smtClean="0">
                <a:solidFill>
                  <a:srgbClr val="FF0000"/>
                </a:solidFill>
              </a:rPr>
              <a:t>0.7</a:t>
            </a:r>
            <a:endParaRPr lang="en-US" dirty="0">
              <a:solidFill>
                <a:srgbClr val="FF0000"/>
              </a:solidFill>
            </a:endParaRPr>
          </a:p>
        </p:txBody>
      </p:sp>
      <p:sp>
        <p:nvSpPr>
          <p:cNvPr id="53" name="TextBox 52"/>
          <p:cNvSpPr txBox="1"/>
          <p:nvPr/>
        </p:nvSpPr>
        <p:spPr>
          <a:xfrm>
            <a:off x="7772400" y="4876800"/>
            <a:ext cx="685800" cy="381000"/>
          </a:xfrm>
          <a:prstGeom prst="rect">
            <a:avLst/>
          </a:prstGeom>
          <a:noFill/>
        </p:spPr>
        <p:txBody>
          <a:bodyPr wrap="square" rtlCol="0">
            <a:spAutoFit/>
          </a:bodyPr>
          <a:lstStyle/>
          <a:p>
            <a:r>
              <a:rPr lang="en-US" dirty="0" smtClean="0">
                <a:solidFill>
                  <a:srgbClr val="FF0000"/>
                </a:solidFill>
              </a:rPr>
              <a:t>0.7</a:t>
            </a:r>
            <a:endParaRPr lang="en-US" dirty="0">
              <a:solidFill>
                <a:srgbClr val="FF0000"/>
              </a:solidFill>
            </a:endParaRPr>
          </a:p>
        </p:txBody>
      </p:sp>
      <p:sp>
        <p:nvSpPr>
          <p:cNvPr id="55" name="Freeform 54"/>
          <p:cNvSpPr/>
          <p:nvPr/>
        </p:nvSpPr>
        <p:spPr>
          <a:xfrm>
            <a:off x="3719209" y="4312228"/>
            <a:ext cx="2408614" cy="1495648"/>
          </a:xfrm>
          <a:custGeom>
            <a:avLst/>
            <a:gdLst>
              <a:gd name="connsiteX0" fmla="*/ 81818 w 2408614"/>
              <a:gd name="connsiteY0" fmla="*/ 1495648 h 1495648"/>
              <a:gd name="connsiteX1" fmla="*/ 1889 w 2408614"/>
              <a:gd name="connsiteY1" fmla="*/ 1060501 h 1495648"/>
              <a:gd name="connsiteX2" fmla="*/ 152865 w 2408614"/>
              <a:gd name="connsiteY2" fmla="*/ 714160 h 1495648"/>
              <a:gd name="connsiteX3" fmla="*/ 410411 w 2408614"/>
              <a:gd name="connsiteY3" fmla="*/ 429982 h 1495648"/>
              <a:gd name="connsiteX4" fmla="*/ 872218 w 2408614"/>
              <a:gd name="connsiteY4" fmla="*/ 190208 h 1495648"/>
              <a:gd name="connsiteX5" fmla="*/ 1342906 w 2408614"/>
              <a:gd name="connsiteY5" fmla="*/ 30358 h 1495648"/>
              <a:gd name="connsiteX6" fmla="*/ 1698142 w 2408614"/>
              <a:gd name="connsiteY6" fmla="*/ 12597 h 1495648"/>
              <a:gd name="connsiteX7" fmla="*/ 2204353 w 2408614"/>
              <a:gd name="connsiteY7" fmla="*/ 172447 h 1495648"/>
              <a:gd name="connsiteX8" fmla="*/ 2408614 w 2408614"/>
              <a:gd name="connsiteY8" fmla="*/ 305655 h 1495648"/>
              <a:gd name="connsiteX9" fmla="*/ 2408614 w 2408614"/>
              <a:gd name="connsiteY9" fmla="*/ 305655 h 149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8614" h="1495648">
                <a:moveTo>
                  <a:pt x="81818" y="1495648"/>
                </a:moveTo>
                <a:cubicBezTo>
                  <a:pt x="35933" y="1343198"/>
                  <a:pt x="-9952" y="1190749"/>
                  <a:pt x="1889" y="1060501"/>
                </a:cubicBezTo>
                <a:cubicBezTo>
                  <a:pt x="13730" y="930253"/>
                  <a:pt x="84778" y="819246"/>
                  <a:pt x="152865" y="714160"/>
                </a:cubicBezTo>
                <a:cubicBezTo>
                  <a:pt x="220952" y="609074"/>
                  <a:pt x="290519" y="517307"/>
                  <a:pt x="410411" y="429982"/>
                </a:cubicBezTo>
                <a:cubicBezTo>
                  <a:pt x="530303" y="342657"/>
                  <a:pt x="716802" y="256812"/>
                  <a:pt x="872218" y="190208"/>
                </a:cubicBezTo>
                <a:cubicBezTo>
                  <a:pt x="1027634" y="123604"/>
                  <a:pt x="1205252" y="59960"/>
                  <a:pt x="1342906" y="30358"/>
                </a:cubicBezTo>
                <a:cubicBezTo>
                  <a:pt x="1480560" y="756"/>
                  <a:pt x="1554568" y="-11084"/>
                  <a:pt x="1698142" y="12597"/>
                </a:cubicBezTo>
                <a:cubicBezTo>
                  <a:pt x="1841716" y="36278"/>
                  <a:pt x="2085941" y="123604"/>
                  <a:pt x="2204353" y="172447"/>
                </a:cubicBezTo>
                <a:cubicBezTo>
                  <a:pt x="2322765" y="221290"/>
                  <a:pt x="2408614" y="305655"/>
                  <a:pt x="2408614" y="305655"/>
                </a:cubicBezTo>
                <a:lnTo>
                  <a:pt x="2408614" y="30565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6145585" y="4626763"/>
            <a:ext cx="1269969" cy="1065666"/>
          </a:xfrm>
          <a:custGeom>
            <a:avLst/>
            <a:gdLst>
              <a:gd name="connsiteX0" fmla="*/ 0 w 1269969"/>
              <a:gd name="connsiteY0" fmla="*/ 0 h 1065666"/>
              <a:gd name="connsiteX1" fmla="*/ 399641 w 1269969"/>
              <a:gd name="connsiteY1" fmla="*/ 319700 h 1065666"/>
              <a:gd name="connsiteX2" fmla="*/ 719353 w 1269969"/>
              <a:gd name="connsiteY2" fmla="*/ 568355 h 1065666"/>
              <a:gd name="connsiteX3" fmla="*/ 1039066 w 1269969"/>
              <a:gd name="connsiteY3" fmla="*/ 914696 h 1065666"/>
              <a:gd name="connsiteX4" fmla="*/ 1269969 w 1269969"/>
              <a:gd name="connsiteY4" fmla="*/ 1065666 h 106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69" h="1065666">
                <a:moveTo>
                  <a:pt x="0" y="0"/>
                </a:moveTo>
                <a:lnTo>
                  <a:pt x="399641" y="319700"/>
                </a:lnTo>
                <a:cubicBezTo>
                  <a:pt x="519533" y="414426"/>
                  <a:pt x="612782" y="469189"/>
                  <a:pt x="719353" y="568355"/>
                </a:cubicBezTo>
                <a:cubicBezTo>
                  <a:pt x="825924" y="667521"/>
                  <a:pt x="947297" y="831811"/>
                  <a:pt x="1039066" y="914696"/>
                </a:cubicBezTo>
                <a:cubicBezTo>
                  <a:pt x="1130835" y="997581"/>
                  <a:pt x="1269969" y="1065666"/>
                  <a:pt x="1269969" y="1065666"/>
                </a:cubicBez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p:cNvSpPr txBox="1"/>
          <p:nvPr/>
        </p:nvSpPr>
        <p:spPr>
          <a:xfrm>
            <a:off x="7162800" y="5562600"/>
            <a:ext cx="685800" cy="381000"/>
          </a:xfrm>
          <a:prstGeom prst="rect">
            <a:avLst/>
          </a:prstGeom>
          <a:noFill/>
        </p:spPr>
        <p:txBody>
          <a:bodyPr wrap="square" rtlCol="0">
            <a:spAutoFit/>
          </a:bodyPr>
          <a:lstStyle/>
          <a:p>
            <a:r>
              <a:rPr lang="en-US" dirty="0" smtClean="0">
                <a:solidFill>
                  <a:srgbClr val="FF0000"/>
                </a:solidFill>
              </a:rPr>
              <a:t>0.6</a:t>
            </a:r>
            <a:endParaRPr lang="en-US" dirty="0">
              <a:solidFill>
                <a:srgbClr val="FF0000"/>
              </a:solidFill>
            </a:endParaRPr>
          </a:p>
        </p:txBody>
      </p:sp>
      <p:sp>
        <p:nvSpPr>
          <p:cNvPr id="58" name="TextBox 57"/>
          <p:cNvSpPr txBox="1"/>
          <p:nvPr/>
        </p:nvSpPr>
        <p:spPr>
          <a:xfrm>
            <a:off x="6324600" y="5791200"/>
            <a:ext cx="685800" cy="381000"/>
          </a:xfrm>
          <a:prstGeom prst="rect">
            <a:avLst/>
          </a:prstGeom>
          <a:noFill/>
        </p:spPr>
        <p:txBody>
          <a:bodyPr wrap="square" rtlCol="0">
            <a:spAutoFit/>
          </a:bodyPr>
          <a:lstStyle/>
          <a:p>
            <a:r>
              <a:rPr lang="en-US" dirty="0" smtClean="0">
                <a:solidFill>
                  <a:srgbClr val="FF0000"/>
                </a:solidFill>
              </a:rPr>
              <a:t>0.4</a:t>
            </a:r>
            <a:endParaRPr lang="en-US" dirty="0">
              <a:solidFill>
                <a:srgbClr val="FF0000"/>
              </a:solidFill>
            </a:endParaRPr>
          </a:p>
        </p:txBody>
      </p:sp>
      <p:sp>
        <p:nvSpPr>
          <p:cNvPr id="59" name="TextBox 58"/>
          <p:cNvSpPr txBox="1"/>
          <p:nvPr/>
        </p:nvSpPr>
        <p:spPr>
          <a:xfrm>
            <a:off x="4572000" y="5867400"/>
            <a:ext cx="685800" cy="381000"/>
          </a:xfrm>
          <a:prstGeom prst="rect">
            <a:avLst/>
          </a:prstGeom>
          <a:noFill/>
        </p:spPr>
        <p:txBody>
          <a:bodyPr wrap="square" rtlCol="0">
            <a:spAutoFit/>
          </a:bodyPr>
          <a:lstStyle/>
          <a:p>
            <a:r>
              <a:rPr lang="en-US" dirty="0" smtClean="0">
                <a:solidFill>
                  <a:srgbClr val="FF0000"/>
                </a:solidFill>
              </a:rPr>
              <a:t>0.4</a:t>
            </a:r>
            <a:endParaRPr lang="en-US" dirty="0">
              <a:solidFill>
                <a:srgbClr val="FF0000"/>
              </a:solidFill>
            </a:endParaRPr>
          </a:p>
        </p:txBody>
      </p:sp>
      <p:sp>
        <p:nvSpPr>
          <p:cNvPr id="60" name="Freeform 59"/>
          <p:cNvSpPr/>
          <p:nvPr/>
        </p:nvSpPr>
        <p:spPr>
          <a:xfrm>
            <a:off x="825924" y="2983863"/>
            <a:ext cx="3860778" cy="676062"/>
          </a:xfrm>
          <a:custGeom>
            <a:avLst/>
            <a:gdLst>
              <a:gd name="connsiteX0" fmla="*/ 0 w 3860778"/>
              <a:gd name="connsiteY0" fmla="*/ 0 h 676062"/>
              <a:gd name="connsiteX1" fmla="*/ 426283 w 3860778"/>
              <a:gd name="connsiteY1" fmla="*/ 97686 h 676062"/>
              <a:gd name="connsiteX2" fmla="*/ 817043 w 3860778"/>
              <a:gd name="connsiteY2" fmla="*/ 275297 h 676062"/>
              <a:gd name="connsiteX3" fmla="*/ 1207803 w 3860778"/>
              <a:gd name="connsiteY3" fmla="*/ 426266 h 676062"/>
              <a:gd name="connsiteX4" fmla="*/ 2397844 w 3860778"/>
              <a:gd name="connsiteY4" fmla="*/ 577235 h 676062"/>
              <a:gd name="connsiteX5" fmla="*/ 3241530 w 3860778"/>
              <a:gd name="connsiteY5" fmla="*/ 666041 h 676062"/>
              <a:gd name="connsiteX6" fmla="*/ 3650051 w 3860778"/>
              <a:gd name="connsiteY6" fmla="*/ 666041 h 676062"/>
              <a:gd name="connsiteX7" fmla="*/ 3818788 w 3860778"/>
              <a:gd name="connsiteY7" fmla="*/ 594996 h 676062"/>
              <a:gd name="connsiteX8" fmla="*/ 3818788 w 3860778"/>
              <a:gd name="connsiteY8" fmla="*/ 506191 h 676062"/>
              <a:gd name="connsiteX9" fmla="*/ 3348101 w 3860778"/>
              <a:gd name="connsiteY9" fmla="*/ 204252 h 67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778" h="676062">
                <a:moveTo>
                  <a:pt x="0" y="0"/>
                </a:moveTo>
                <a:cubicBezTo>
                  <a:pt x="145054" y="25901"/>
                  <a:pt x="290109" y="51803"/>
                  <a:pt x="426283" y="97686"/>
                </a:cubicBezTo>
                <a:cubicBezTo>
                  <a:pt x="562457" y="143569"/>
                  <a:pt x="686790" y="220534"/>
                  <a:pt x="817043" y="275297"/>
                </a:cubicBezTo>
                <a:cubicBezTo>
                  <a:pt x="947296" y="330060"/>
                  <a:pt x="944336" y="375943"/>
                  <a:pt x="1207803" y="426266"/>
                </a:cubicBezTo>
                <a:cubicBezTo>
                  <a:pt x="1471270" y="476589"/>
                  <a:pt x="2058889" y="537272"/>
                  <a:pt x="2397844" y="577235"/>
                </a:cubicBezTo>
                <a:cubicBezTo>
                  <a:pt x="2736799" y="617198"/>
                  <a:pt x="3032829" y="651240"/>
                  <a:pt x="3241530" y="666041"/>
                </a:cubicBezTo>
                <a:cubicBezTo>
                  <a:pt x="3450231" y="680842"/>
                  <a:pt x="3553841" y="677882"/>
                  <a:pt x="3650051" y="666041"/>
                </a:cubicBezTo>
                <a:cubicBezTo>
                  <a:pt x="3746261" y="654200"/>
                  <a:pt x="3790665" y="621638"/>
                  <a:pt x="3818788" y="594996"/>
                </a:cubicBezTo>
                <a:cubicBezTo>
                  <a:pt x="3846911" y="568354"/>
                  <a:pt x="3897236" y="571315"/>
                  <a:pt x="3818788" y="506191"/>
                </a:cubicBezTo>
                <a:cubicBezTo>
                  <a:pt x="3740340" y="441067"/>
                  <a:pt x="3348101" y="204252"/>
                  <a:pt x="3348101" y="2042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TextBox 61"/>
          <p:cNvSpPr txBox="1"/>
          <p:nvPr/>
        </p:nvSpPr>
        <p:spPr>
          <a:xfrm rot="1234745">
            <a:off x="3702680" y="2851574"/>
            <a:ext cx="685800" cy="381000"/>
          </a:xfrm>
          <a:prstGeom prst="rect">
            <a:avLst/>
          </a:prstGeom>
          <a:noFill/>
        </p:spPr>
        <p:txBody>
          <a:bodyPr wrap="square" rtlCol="0">
            <a:spAutoFit/>
          </a:bodyPr>
          <a:lstStyle/>
          <a:p>
            <a:r>
              <a:rPr lang="en-US" dirty="0" smtClean="0">
                <a:solidFill>
                  <a:srgbClr val="FF0000"/>
                </a:solidFill>
              </a:rPr>
              <a:t>0.6</a:t>
            </a:r>
            <a:endParaRPr lang="en-US" dirty="0">
              <a:solidFill>
                <a:srgbClr val="FF0000"/>
              </a:solidFill>
            </a:endParaRPr>
          </a:p>
        </p:txBody>
      </p:sp>
      <p:sp>
        <p:nvSpPr>
          <p:cNvPr id="63" name="Oval 62"/>
          <p:cNvSpPr/>
          <p:nvPr/>
        </p:nvSpPr>
        <p:spPr>
          <a:xfrm flipH="1" flipV="1">
            <a:off x="990600" y="19812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flipH="1" flipV="1">
            <a:off x="3124200" y="1981200"/>
            <a:ext cx="152400" cy="15240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flipH="1" flipV="1">
            <a:off x="6400800" y="1981200"/>
            <a:ext cx="152400" cy="152400"/>
          </a:xfrm>
          <a:prstGeom prst="ellipse">
            <a:avLst/>
          </a:prstGeom>
          <a:solidFill>
            <a:srgbClr val="FF66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5121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6414" y="2971800"/>
            <a:ext cx="3190714" cy="1371600"/>
          </a:xfrm>
          <a:prstGeom prst="rect">
            <a:avLst/>
          </a:prstGeom>
        </p:spPr>
      </p:pic>
      <p:sp>
        <p:nvSpPr>
          <p:cNvPr id="5" name="TextBox 4"/>
          <p:cNvSpPr txBox="1"/>
          <p:nvPr/>
        </p:nvSpPr>
        <p:spPr>
          <a:xfrm>
            <a:off x="3657600" y="3276600"/>
            <a:ext cx="415498" cy="646331"/>
          </a:xfrm>
          <a:prstGeom prst="rect">
            <a:avLst/>
          </a:prstGeom>
          <a:noFill/>
        </p:spPr>
        <p:txBody>
          <a:bodyPr wrap="none" rtlCol="0">
            <a:spAutoFit/>
          </a:bodyPr>
          <a:lstStyle/>
          <a:p>
            <a:r>
              <a:rPr lang="en-US" sz="3600" dirty="0" smtClean="0"/>
              <a:t>x</a:t>
            </a:r>
            <a:endParaRPr lang="en-US" sz="3600" dirty="0"/>
          </a:p>
        </p:txBody>
      </p:sp>
      <p:pic>
        <p:nvPicPr>
          <p:cNvPr id="6" name="Picture 5"/>
          <p:cNvPicPr>
            <a:picLocks noChangeAspect="1"/>
          </p:cNvPicPr>
          <p:nvPr/>
        </p:nvPicPr>
        <p:blipFill rotWithShape="1">
          <a:blip r:embed="rId3"/>
          <a:srcRect l="11040" t="10211" r="9575" b="12350"/>
          <a:stretch/>
        </p:blipFill>
        <p:spPr>
          <a:xfrm>
            <a:off x="4261076" y="2971800"/>
            <a:ext cx="3062264" cy="1447800"/>
          </a:xfrm>
          <a:prstGeom prst="rect">
            <a:avLst/>
          </a:prstGeom>
        </p:spPr>
      </p:pic>
      <p:sp>
        <p:nvSpPr>
          <p:cNvPr id="7" name="TextBox 6"/>
          <p:cNvSpPr txBox="1"/>
          <p:nvPr/>
        </p:nvSpPr>
        <p:spPr>
          <a:xfrm>
            <a:off x="4572000" y="4724400"/>
            <a:ext cx="3878886" cy="1754327"/>
          </a:xfrm>
          <a:prstGeom prst="rect">
            <a:avLst/>
          </a:prstGeom>
          <a:noFill/>
        </p:spPr>
        <p:txBody>
          <a:bodyPr wrap="none" rtlCol="0">
            <a:spAutoFit/>
          </a:bodyPr>
          <a:lstStyle/>
          <a:p>
            <a:r>
              <a:rPr lang="en-US" sz="3600" dirty="0" smtClean="0"/>
              <a:t>= Improved wind</a:t>
            </a:r>
          </a:p>
          <a:p>
            <a:r>
              <a:rPr lang="en-US" sz="3600" dirty="0"/>
              <a:t> </a:t>
            </a:r>
            <a:r>
              <a:rPr lang="en-US" sz="3600" dirty="0" smtClean="0"/>
              <a:t>  daily wind speed</a:t>
            </a:r>
          </a:p>
          <a:p>
            <a:r>
              <a:rPr lang="en-US" sz="3600" dirty="0"/>
              <a:t> </a:t>
            </a:r>
            <a:r>
              <a:rPr lang="en-US" sz="3600" dirty="0" smtClean="0"/>
              <a:t>  estimates</a:t>
            </a:r>
            <a:endParaRPr lang="en-US" sz="3600" dirty="0"/>
          </a:p>
        </p:txBody>
      </p:sp>
      <p:sp>
        <p:nvSpPr>
          <p:cNvPr id="8" name="TextBox 7"/>
          <p:cNvSpPr txBox="1"/>
          <p:nvPr/>
        </p:nvSpPr>
        <p:spPr>
          <a:xfrm>
            <a:off x="196707" y="1143000"/>
            <a:ext cx="8923387" cy="646331"/>
          </a:xfrm>
          <a:prstGeom prst="rect">
            <a:avLst/>
          </a:prstGeom>
          <a:noFill/>
        </p:spPr>
        <p:txBody>
          <a:bodyPr wrap="none" rtlCol="0">
            <a:spAutoFit/>
          </a:bodyPr>
          <a:lstStyle/>
          <a:p>
            <a:r>
              <a:rPr lang="en-US" sz="3600" dirty="0" smtClean="0"/>
              <a:t>Implementation of the Bias Correction Map</a:t>
            </a:r>
            <a:endParaRPr lang="en-US" sz="3600" dirty="0"/>
          </a:p>
        </p:txBody>
      </p:sp>
      <p:sp>
        <p:nvSpPr>
          <p:cNvPr id="9" name="TextBox 8"/>
          <p:cNvSpPr txBox="1"/>
          <p:nvPr/>
        </p:nvSpPr>
        <p:spPr>
          <a:xfrm>
            <a:off x="533400" y="2286000"/>
            <a:ext cx="6559458" cy="461665"/>
          </a:xfrm>
          <a:prstGeom prst="rect">
            <a:avLst/>
          </a:prstGeom>
          <a:noFill/>
        </p:spPr>
        <p:txBody>
          <a:bodyPr wrap="none" rtlCol="0">
            <a:spAutoFit/>
          </a:bodyPr>
          <a:lstStyle/>
          <a:p>
            <a:r>
              <a:rPr lang="en-US" sz="2400" dirty="0" smtClean="0"/>
              <a:t>Bias Correction Map                NWS Wind Speed</a:t>
            </a:r>
            <a:endParaRPr lang="en-US" sz="2400" dirty="0"/>
          </a:p>
        </p:txBody>
      </p:sp>
    </p:spTree>
    <p:extLst>
      <p:ext uri="{BB962C8B-B14F-4D97-AF65-F5344CB8AC3E}">
        <p14:creationId xmlns:p14="http://schemas.microsoft.com/office/powerpoint/2010/main" val="22376887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85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36" y="1759114"/>
            <a:ext cx="1657350" cy="2209800"/>
          </a:xfrm>
          <a:prstGeom prst="rect">
            <a:avLst/>
          </a:prstGeom>
        </p:spPr>
      </p:pic>
      <p:pic>
        <p:nvPicPr>
          <p:cNvPr id="6" name="Picture 5" descr="IMG_5855_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419600"/>
            <a:ext cx="1643185" cy="2190913"/>
          </a:xfrm>
          <a:prstGeom prst="rect">
            <a:avLst/>
          </a:prstGeom>
        </p:spPr>
      </p:pic>
      <p:pic>
        <p:nvPicPr>
          <p:cNvPr id="7" name="Picture 6" descr="IMG_585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828800"/>
            <a:ext cx="3581400" cy="4775200"/>
          </a:xfrm>
          <a:prstGeom prst="rect">
            <a:avLst/>
          </a:prstGeom>
        </p:spPr>
      </p:pic>
      <p:sp>
        <p:nvSpPr>
          <p:cNvPr id="9" name="TextBox 8"/>
          <p:cNvSpPr txBox="1"/>
          <p:nvPr/>
        </p:nvSpPr>
        <p:spPr>
          <a:xfrm>
            <a:off x="1905000" y="685800"/>
            <a:ext cx="4956856" cy="646331"/>
          </a:xfrm>
          <a:prstGeom prst="rect">
            <a:avLst/>
          </a:prstGeom>
          <a:noFill/>
        </p:spPr>
        <p:txBody>
          <a:bodyPr wrap="none" rtlCol="0">
            <a:spAutoFit/>
          </a:bodyPr>
          <a:lstStyle/>
          <a:p>
            <a:r>
              <a:rPr lang="en-US" sz="3600" dirty="0" smtClean="0"/>
              <a:t>ISABELA SUBSTATION</a:t>
            </a:r>
            <a:endParaRPr lang="en-US" sz="3600" dirty="0"/>
          </a:p>
        </p:txBody>
      </p:sp>
    </p:spTree>
    <p:extLst>
      <p:ext uri="{BB962C8B-B14F-4D97-AF65-F5344CB8AC3E}">
        <p14:creationId xmlns:p14="http://schemas.microsoft.com/office/powerpoint/2010/main" val="15493391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09800" y="381000"/>
            <a:ext cx="4400514" cy="646331"/>
          </a:xfrm>
          <a:prstGeom prst="rect">
            <a:avLst/>
          </a:prstGeom>
          <a:noFill/>
        </p:spPr>
        <p:txBody>
          <a:bodyPr wrap="none" rtlCol="0">
            <a:spAutoFit/>
          </a:bodyPr>
          <a:lstStyle/>
          <a:p>
            <a:r>
              <a:rPr lang="en-US" sz="3600" dirty="0" smtClean="0"/>
              <a:t>LAJAS SUBSTATION</a:t>
            </a:r>
            <a:endParaRPr lang="en-US" sz="3600" dirty="0"/>
          </a:p>
        </p:txBody>
      </p:sp>
      <p:pic>
        <p:nvPicPr>
          <p:cNvPr id="2" name="Picture 1" descr="IMG_5961.jpg"/>
          <p:cNvPicPr>
            <a:picLocks noChangeAspect="1"/>
          </p:cNvPicPr>
          <p:nvPr/>
        </p:nvPicPr>
        <p:blipFill rotWithShape="1">
          <a:blip r:embed="rId2" cstate="print">
            <a:extLst>
              <a:ext uri="{28A0092B-C50C-407E-A947-70E740481C1C}">
                <a14:useLocalDpi xmlns:a14="http://schemas.microsoft.com/office/drawing/2010/main" val="0"/>
              </a:ext>
            </a:extLst>
          </a:blip>
          <a:srcRect l="24676"/>
          <a:stretch/>
        </p:blipFill>
        <p:spPr>
          <a:xfrm>
            <a:off x="381000" y="1143000"/>
            <a:ext cx="2123679" cy="2819400"/>
          </a:xfrm>
          <a:prstGeom prst="rect">
            <a:avLst/>
          </a:prstGeom>
        </p:spPr>
      </p:pic>
      <p:pic>
        <p:nvPicPr>
          <p:cNvPr id="10" name="Picture 9" descr="IMG_596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38850" y="1504950"/>
            <a:ext cx="2895600" cy="2171700"/>
          </a:xfrm>
          <a:prstGeom prst="rect">
            <a:avLst/>
          </a:prstGeom>
        </p:spPr>
      </p:pic>
      <p:pic>
        <p:nvPicPr>
          <p:cNvPr id="15" name="Picture 14" descr="IMG_596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4495800"/>
            <a:ext cx="2743200" cy="2057400"/>
          </a:xfrm>
          <a:prstGeom prst="rect">
            <a:avLst/>
          </a:prstGeom>
        </p:spPr>
      </p:pic>
      <p:pic>
        <p:nvPicPr>
          <p:cNvPr id="16" name="Picture 15" descr="IMG_595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1143000"/>
            <a:ext cx="2819400" cy="2819400"/>
          </a:xfrm>
          <a:prstGeom prst="rect">
            <a:avLst/>
          </a:prstGeom>
        </p:spPr>
      </p:pic>
      <p:pic>
        <p:nvPicPr>
          <p:cNvPr id="17" name="Picture 16" descr="IMG_596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200" y="4539253"/>
            <a:ext cx="2685263" cy="2013947"/>
          </a:xfrm>
          <a:prstGeom prst="rect">
            <a:avLst/>
          </a:prstGeom>
        </p:spPr>
      </p:pic>
    </p:spTree>
    <p:extLst>
      <p:ext uri="{BB962C8B-B14F-4D97-AF65-F5344CB8AC3E}">
        <p14:creationId xmlns:p14="http://schemas.microsoft.com/office/powerpoint/2010/main" val="267893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CALIBRATION GOES-PRWEB REFERENCE EVAPOTRANSPIRATION </a:t>
            </a:r>
            <a:endParaRPr lang="en-US" dirty="0"/>
          </a:p>
        </p:txBody>
      </p:sp>
      <p:pic>
        <p:nvPicPr>
          <p:cNvPr id="4" name="Content Placeholder 3" descr="IMG_5710.JPG"/>
          <p:cNvPicPr>
            <a:picLocks noGrp="1" noChangeAspect="1"/>
          </p:cNvPicPr>
          <p:nvPr>
            <p:ph idx="1"/>
          </p:nvPr>
        </p:nvPicPr>
        <p:blipFill>
          <a:blip r:embed="rId2" cstate="print">
            <a:extLst>
              <a:ext uri="{28A0092B-C50C-407E-A947-70E740481C1C}">
                <a14:useLocalDpi xmlns:a14="http://schemas.microsoft.com/office/drawing/2010/main" val="0"/>
              </a:ext>
            </a:extLst>
          </a:blip>
          <a:srcRect t="14442" b="14442"/>
          <a:stretch>
            <a:fillRect/>
          </a:stretch>
        </p:blipFill>
        <p:spPr/>
      </p:pic>
    </p:spTree>
    <p:extLst>
      <p:ext uri="{BB962C8B-B14F-4D97-AF65-F5344CB8AC3E}">
        <p14:creationId xmlns:p14="http://schemas.microsoft.com/office/powerpoint/2010/main" val="41471979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Preliminary Conclusions</a:t>
            </a:r>
            <a:endParaRPr lang="en-US" dirty="0"/>
          </a:p>
        </p:txBody>
      </p:sp>
      <p:sp>
        <p:nvSpPr>
          <p:cNvPr id="3" name="Content Placeholder 2"/>
          <p:cNvSpPr>
            <a:spLocks noGrp="1"/>
          </p:cNvSpPr>
          <p:nvPr>
            <p:ph idx="1"/>
          </p:nvPr>
        </p:nvSpPr>
        <p:spPr>
          <a:xfrm>
            <a:off x="457200" y="1676400"/>
            <a:ext cx="8229600" cy="4389120"/>
          </a:xfrm>
        </p:spPr>
        <p:txBody>
          <a:bodyPr>
            <a:normAutofit fontScale="85000" lnSpcReduction="10000"/>
          </a:bodyPr>
          <a:lstStyle/>
          <a:p>
            <a:r>
              <a:rPr lang="en-US" dirty="0" smtClean="0"/>
              <a:t>The NWS wind product from the National Digital Forecast Database (NDFD) produces unreliable results for Puerto Rico.</a:t>
            </a:r>
          </a:p>
          <a:p>
            <a:r>
              <a:rPr lang="en-US" dirty="0"/>
              <a:t>Using the NWS wind speeds </a:t>
            </a:r>
            <a:r>
              <a:rPr lang="en-US" dirty="0" smtClean="0"/>
              <a:t>cause </a:t>
            </a:r>
            <a:r>
              <a:rPr lang="en-US" dirty="0"/>
              <a:t>GOES-PRWEB to overestimate ETo.  </a:t>
            </a:r>
          </a:p>
          <a:p>
            <a:r>
              <a:rPr lang="en-US" dirty="0" smtClean="0"/>
              <a:t>Errors in wind speed were not spatially constant.  The largest errors for a five year period occurred in the southwest.</a:t>
            </a:r>
          </a:p>
          <a:p>
            <a:r>
              <a:rPr lang="en-US" dirty="0" smtClean="0"/>
              <a:t>The FAO recommendation of using the world-wide average wind speed of 2 m/s with the absence of measured data will lead to significant errors in ETo in Puerto Rico.</a:t>
            </a:r>
          </a:p>
          <a:p>
            <a:r>
              <a:rPr lang="en-US" dirty="0"/>
              <a:t>R</a:t>
            </a:r>
            <a:r>
              <a:rPr lang="en-US" dirty="0" smtClean="0"/>
              <a:t>eliable wind speed is needed to obtain reliable estimates of ETo in Puerto Rico.</a:t>
            </a:r>
          </a:p>
          <a:p>
            <a:r>
              <a:rPr lang="en-US" dirty="0" smtClean="0"/>
              <a:t>A goal of the undergraduate research project is to produce a reliable ETo product by the end of the semester. </a:t>
            </a:r>
          </a:p>
          <a:p>
            <a:endParaRPr lang="en-US" dirty="0"/>
          </a:p>
          <a:p>
            <a:pPr marL="0" indent="0">
              <a:buNone/>
            </a:pPr>
            <a:endParaRPr lang="en-US" dirty="0"/>
          </a:p>
        </p:txBody>
      </p:sp>
    </p:spTree>
    <p:extLst>
      <p:ext uri="{BB962C8B-B14F-4D97-AF65-F5344CB8AC3E}">
        <p14:creationId xmlns:p14="http://schemas.microsoft.com/office/powerpoint/2010/main" val="19931300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5400" dirty="0" smtClean="0"/>
              <a:t>ACKNOWLEDGEMENT</a:t>
            </a:r>
            <a:endParaRPr lang="en-US" sz="5400" dirty="0"/>
          </a:p>
        </p:txBody>
      </p:sp>
      <p:sp>
        <p:nvSpPr>
          <p:cNvPr id="3" name="Content Placeholder 2"/>
          <p:cNvSpPr>
            <a:spLocks noGrp="1"/>
          </p:cNvSpPr>
          <p:nvPr>
            <p:ph idx="1"/>
          </p:nvPr>
        </p:nvSpPr>
        <p:spPr>
          <a:xfrm>
            <a:off x="2514600" y="1935480"/>
            <a:ext cx="6172200" cy="4922520"/>
          </a:xfrm>
        </p:spPr>
        <p:txBody>
          <a:bodyPr>
            <a:normAutofit/>
          </a:bodyPr>
          <a:lstStyle/>
          <a:p>
            <a:r>
              <a:rPr lang="es-ES_tradnl" sz="3200" dirty="0" smtClean="0">
                <a:latin typeface="Arial"/>
                <a:cs typeface="Arial"/>
              </a:rPr>
              <a:t>Colegio de Ciencias Agrícolas, Universidad de Puerto Rico</a:t>
            </a:r>
          </a:p>
          <a:p>
            <a:pPr marL="0" indent="0">
              <a:buNone/>
            </a:pPr>
            <a:endParaRPr lang="es-ES_tradnl" sz="3200" dirty="0">
              <a:latin typeface="Arial"/>
              <a:cs typeface="Arial"/>
            </a:endParaRPr>
          </a:p>
          <a:p>
            <a:r>
              <a:rPr lang="es-ES_tradnl" sz="3200" dirty="0" smtClean="0">
                <a:latin typeface="Arial"/>
                <a:cs typeface="Arial"/>
              </a:rPr>
              <a:t>USDA </a:t>
            </a:r>
            <a:r>
              <a:rPr lang="es-ES_tradnl" sz="3200" dirty="0" err="1" smtClean="0">
                <a:latin typeface="Arial"/>
                <a:cs typeface="Arial"/>
              </a:rPr>
              <a:t>Hatch</a:t>
            </a:r>
            <a:r>
              <a:rPr lang="es-ES_tradnl" sz="3200" dirty="0">
                <a:latin typeface="Arial"/>
                <a:cs typeface="Arial"/>
              </a:rPr>
              <a:t> </a:t>
            </a:r>
            <a:r>
              <a:rPr lang="es-ES_tradnl" sz="3200" dirty="0" smtClean="0">
                <a:latin typeface="Arial"/>
                <a:cs typeface="Arial"/>
              </a:rPr>
              <a:t>Project (H-402)</a:t>
            </a:r>
          </a:p>
          <a:p>
            <a:endParaRPr lang="es-ES_tradnl" sz="3200" dirty="0">
              <a:latin typeface="Arial"/>
              <a:cs typeface="Arial"/>
            </a:endParaRPr>
          </a:p>
          <a:p>
            <a:r>
              <a:rPr lang="es-ES_tradnl" sz="3200" dirty="0" smtClean="0">
                <a:latin typeface="Arial"/>
                <a:cs typeface="Arial"/>
              </a:rPr>
              <a:t>NOAA-CREST Project</a:t>
            </a:r>
          </a:p>
          <a:p>
            <a:endParaRPr lang="es-ES_tradnl" dirty="0" smtClean="0"/>
          </a:p>
          <a:p>
            <a:pPr marL="0" indent="0">
              <a:buNone/>
            </a:pPr>
            <a:endParaRPr lang="es-ES_tradnl" dirty="0" smtClean="0"/>
          </a:p>
        </p:txBody>
      </p:sp>
      <p:pic>
        <p:nvPicPr>
          <p:cNvPr id="5" name="Picture 6" descr="http://rds.yahoo.com/_ylt=A0WTefivJDNI21kAFnKjzbkF/SIG=123e5eklu/EXP=1211397679/**http%3A/ece.uprm.edu/~pol/LogoUPRM%2520color.jpg"/>
          <p:cNvPicPr>
            <a:picLocks noChangeAspect="1" noChangeArrowheads="1"/>
          </p:cNvPicPr>
          <p:nvPr/>
        </p:nvPicPr>
        <p:blipFill>
          <a:blip r:embed="rId2"/>
          <a:srcRect/>
          <a:stretch>
            <a:fillRect/>
          </a:stretch>
        </p:blipFill>
        <p:spPr bwMode="auto">
          <a:xfrm>
            <a:off x="609600" y="1905000"/>
            <a:ext cx="1074235" cy="107861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
          </a:effectLst>
        </p:spPr>
      </p:pic>
      <p:pic>
        <p:nvPicPr>
          <p:cNvPr id="6" name="Picture 5"/>
          <p:cNvPicPr>
            <a:picLocks noChangeAspect="1"/>
          </p:cNvPicPr>
          <p:nvPr/>
        </p:nvPicPr>
        <p:blipFill>
          <a:blip r:embed="rId3"/>
          <a:stretch>
            <a:fillRect/>
          </a:stretch>
        </p:blipFill>
        <p:spPr>
          <a:xfrm>
            <a:off x="609600" y="3505200"/>
            <a:ext cx="1079500" cy="889000"/>
          </a:xfrm>
          <a:prstGeom prst="rect">
            <a:avLst/>
          </a:prstGeom>
        </p:spPr>
      </p:pic>
      <p:pic>
        <p:nvPicPr>
          <p:cNvPr id="8" name="Picture 2"/>
          <p:cNvPicPr>
            <a:picLocks noChangeAspect="1" noChangeArrowheads="1"/>
          </p:cNvPicPr>
          <p:nvPr/>
        </p:nvPicPr>
        <p:blipFill>
          <a:blip r:embed="rId4"/>
          <a:srcRect/>
          <a:stretch>
            <a:fillRect/>
          </a:stretch>
        </p:blipFill>
        <p:spPr bwMode="auto">
          <a:xfrm>
            <a:off x="0" y="4953000"/>
            <a:ext cx="2505253" cy="796587"/>
          </a:xfrm>
          <a:prstGeom prst="rect">
            <a:avLst/>
          </a:prstGeom>
          <a:noFill/>
          <a:ln w="9525">
            <a:noFill/>
            <a:miter lim="800000"/>
            <a:headEnd/>
            <a:tailEnd/>
          </a:ln>
          <a:effectLst/>
        </p:spPr>
      </p:pic>
    </p:spTree>
    <p:extLst>
      <p:ext uri="{BB962C8B-B14F-4D97-AF65-F5344CB8AC3E}">
        <p14:creationId xmlns:p14="http://schemas.microsoft.com/office/powerpoint/2010/main" val="20621940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2500" y="0"/>
            <a:ext cx="7233438" cy="6858000"/>
          </a:xfrm>
          <a:prstGeom prst="rect">
            <a:avLst/>
          </a:prstGeom>
        </p:spPr>
      </p:pic>
    </p:spTree>
    <p:extLst>
      <p:ext uri="{BB962C8B-B14F-4D97-AF65-F5344CB8AC3E}">
        <p14:creationId xmlns:p14="http://schemas.microsoft.com/office/powerpoint/2010/main" val="129390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838200"/>
            <a:ext cx="8686800" cy="1143000"/>
          </a:xfrm>
        </p:spPr>
        <p:txBody>
          <a:bodyPr>
            <a:noAutofit/>
          </a:bodyPr>
          <a:lstStyle/>
          <a:p>
            <a:pPr algn="ctr"/>
            <a:r>
              <a:rPr lang="en-US" sz="3200" b="1" dirty="0" smtClean="0"/>
              <a:t/>
            </a:r>
            <a:br>
              <a:rPr lang="en-US" sz="3200" b="1" dirty="0" smtClean="0"/>
            </a:br>
            <a:r>
              <a:rPr lang="en-US" sz="3200" b="1" dirty="0"/>
              <a:t/>
            </a:r>
            <a:br>
              <a:rPr lang="en-US" sz="3200" b="1" dirty="0"/>
            </a:br>
            <a:r>
              <a:rPr lang="en-US" sz="3200" b="1" dirty="0" smtClean="0"/>
              <a:t>CIAG 4999</a:t>
            </a:r>
            <a:br>
              <a:rPr lang="en-US" sz="3200" b="1" dirty="0" smtClean="0"/>
            </a:br>
            <a:r>
              <a:rPr lang="en-US" sz="3200" b="1" dirty="0" smtClean="0"/>
              <a:t>UNDERGRADUATE RESEARCH COURSE</a:t>
            </a:r>
            <a:r>
              <a:rPr lang="en-US" sz="3200" dirty="0"/>
              <a:t> </a:t>
            </a:r>
            <a:r>
              <a:rPr lang="en-US" sz="3200" dirty="0" smtClean="0"/>
              <a:t/>
            </a:r>
            <a:br>
              <a:rPr lang="en-US" sz="3200" dirty="0" smtClean="0"/>
            </a:br>
            <a:r>
              <a:rPr lang="en-US" sz="1200" dirty="0" smtClean="0"/>
              <a:t/>
            </a:r>
            <a:br>
              <a:rPr lang="en-US" sz="1200" dirty="0" smtClean="0"/>
            </a:br>
            <a:endParaRPr lang="en-US" sz="3200" b="1" dirty="0"/>
          </a:p>
        </p:txBody>
      </p:sp>
      <p:sp>
        <p:nvSpPr>
          <p:cNvPr id="4" name="TextBox 3"/>
          <p:cNvSpPr txBox="1"/>
          <p:nvPr/>
        </p:nvSpPr>
        <p:spPr>
          <a:xfrm>
            <a:off x="1334869" y="2057400"/>
            <a:ext cx="1828800" cy="830997"/>
          </a:xfrm>
          <a:prstGeom prst="rect">
            <a:avLst/>
          </a:prstGeom>
          <a:noFill/>
          <a:ln>
            <a:solidFill>
              <a:schemeClr val="tx1"/>
            </a:solidFill>
          </a:ln>
        </p:spPr>
        <p:txBody>
          <a:bodyPr wrap="square" rtlCol="0">
            <a:spAutoFit/>
          </a:bodyPr>
          <a:lstStyle/>
          <a:p>
            <a:r>
              <a:rPr lang="en-US" sz="1600" dirty="0" smtClean="0"/>
              <a:t>Calibrate Weather </a:t>
            </a:r>
          </a:p>
          <a:p>
            <a:r>
              <a:rPr lang="en-US" sz="1600" dirty="0" smtClean="0"/>
              <a:t>Station Equipment</a:t>
            </a:r>
            <a:endParaRPr lang="en-US" sz="1600" dirty="0"/>
          </a:p>
        </p:txBody>
      </p:sp>
      <p:cxnSp>
        <p:nvCxnSpPr>
          <p:cNvPr id="5" name="Straight Arrow Connector 4"/>
          <p:cNvCxnSpPr>
            <a:endCxn id="4" idx="1"/>
          </p:cNvCxnSpPr>
          <p:nvPr/>
        </p:nvCxnSpPr>
        <p:spPr>
          <a:xfrm flipV="1">
            <a:off x="725269" y="2472899"/>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172136" y="2465063"/>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619002" y="2465063"/>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4038600"/>
            <a:ext cx="2167467" cy="830997"/>
          </a:xfrm>
          <a:prstGeom prst="rect">
            <a:avLst/>
          </a:prstGeom>
          <a:noFill/>
          <a:ln>
            <a:solidFill>
              <a:schemeClr val="tx1"/>
            </a:solidFill>
          </a:ln>
        </p:spPr>
        <p:txBody>
          <a:bodyPr wrap="square" rtlCol="0">
            <a:spAutoFit/>
          </a:bodyPr>
          <a:lstStyle/>
          <a:p>
            <a:r>
              <a:rPr lang="en-US" sz="1600" dirty="0" smtClean="0"/>
              <a:t>Install </a:t>
            </a:r>
            <a:r>
              <a:rPr lang="en-US" sz="1600" dirty="0"/>
              <a:t>stations at Isabela and Lajas</a:t>
            </a:r>
          </a:p>
          <a:p>
            <a:endParaRPr lang="en-US" sz="1600" dirty="0"/>
          </a:p>
        </p:txBody>
      </p:sp>
      <p:sp>
        <p:nvSpPr>
          <p:cNvPr id="10" name="TextBox 9"/>
          <p:cNvSpPr txBox="1"/>
          <p:nvPr/>
        </p:nvSpPr>
        <p:spPr>
          <a:xfrm>
            <a:off x="6248400" y="1524000"/>
            <a:ext cx="2057400" cy="1815881"/>
          </a:xfrm>
          <a:prstGeom prst="rect">
            <a:avLst/>
          </a:prstGeom>
          <a:noFill/>
          <a:ln>
            <a:solidFill>
              <a:schemeClr val="tx1"/>
            </a:solidFill>
          </a:ln>
        </p:spPr>
        <p:txBody>
          <a:bodyPr wrap="square" rtlCol="0">
            <a:spAutoFit/>
          </a:bodyPr>
          <a:lstStyle/>
          <a:p>
            <a:r>
              <a:rPr lang="en-US" sz="1600" dirty="0"/>
              <a:t>Calibrate weather Parameters used in GOES-PRWEB with NRCS SCAN data</a:t>
            </a:r>
            <a:r>
              <a:rPr lang="en-US" sz="1600" dirty="0" smtClean="0"/>
              <a:t>.</a:t>
            </a:r>
          </a:p>
          <a:p>
            <a:endParaRPr lang="en-US" sz="1600" dirty="0" smtClean="0"/>
          </a:p>
          <a:p>
            <a:endParaRPr lang="en-US" sz="1600" baseline="-25000" dirty="0"/>
          </a:p>
          <a:p>
            <a:endParaRPr lang="en-US" sz="1600" baseline="-25000" dirty="0" smtClean="0"/>
          </a:p>
          <a:p>
            <a:endParaRPr lang="en-US" sz="1600" baseline="-25000" dirty="0"/>
          </a:p>
        </p:txBody>
      </p:sp>
      <p:cxnSp>
        <p:nvCxnSpPr>
          <p:cNvPr id="13" name="Straight Arrow Connector 12"/>
          <p:cNvCxnSpPr/>
          <p:nvPr/>
        </p:nvCxnSpPr>
        <p:spPr>
          <a:xfrm>
            <a:off x="2743200" y="4572000"/>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52800" y="4038600"/>
            <a:ext cx="2116666" cy="2554545"/>
          </a:xfrm>
          <a:prstGeom prst="rect">
            <a:avLst/>
          </a:prstGeom>
          <a:noFill/>
          <a:ln>
            <a:solidFill>
              <a:schemeClr val="tx1"/>
            </a:solidFill>
          </a:ln>
        </p:spPr>
        <p:txBody>
          <a:bodyPr wrap="square" rtlCol="0">
            <a:spAutoFit/>
          </a:bodyPr>
          <a:lstStyle/>
          <a:p>
            <a:r>
              <a:rPr lang="en-US" sz="1600" dirty="0" smtClean="0"/>
              <a:t>Compare ETo with NRCS SCAN stations and Stations at Isabela and Lajas</a:t>
            </a:r>
          </a:p>
          <a:p>
            <a:endParaRPr lang="en-US" sz="1600" dirty="0"/>
          </a:p>
          <a:p>
            <a:endParaRPr lang="en-US" sz="1600" dirty="0" smtClean="0"/>
          </a:p>
          <a:p>
            <a:endParaRPr lang="en-US" sz="1600" dirty="0"/>
          </a:p>
          <a:p>
            <a:endParaRPr lang="en-US" sz="1600" dirty="0" smtClean="0"/>
          </a:p>
          <a:p>
            <a:endParaRPr lang="en-US" sz="1600" dirty="0"/>
          </a:p>
          <a:p>
            <a:endParaRPr lang="en-US" sz="1600" dirty="0"/>
          </a:p>
        </p:txBody>
      </p:sp>
      <p:sp>
        <p:nvSpPr>
          <p:cNvPr id="15" name="TextBox 14"/>
          <p:cNvSpPr txBox="1"/>
          <p:nvPr/>
        </p:nvSpPr>
        <p:spPr>
          <a:xfrm>
            <a:off x="3810000" y="1905000"/>
            <a:ext cx="1828800" cy="830997"/>
          </a:xfrm>
          <a:prstGeom prst="rect">
            <a:avLst/>
          </a:prstGeom>
          <a:noFill/>
          <a:ln>
            <a:solidFill>
              <a:schemeClr val="tx1"/>
            </a:solidFill>
          </a:ln>
        </p:spPr>
        <p:txBody>
          <a:bodyPr wrap="square" rtlCol="0">
            <a:spAutoFit/>
          </a:bodyPr>
          <a:lstStyle/>
          <a:p>
            <a:r>
              <a:rPr lang="en-US" sz="1600" dirty="0" smtClean="0"/>
              <a:t>Select reliable </a:t>
            </a:r>
          </a:p>
          <a:p>
            <a:r>
              <a:rPr lang="en-US" sz="1600" dirty="0" smtClean="0"/>
              <a:t>Weather Station </a:t>
            </a:r>
          </a:p>
          <a:p>
            <a:r>
              <a:rPr lang="en-US" sz="1600" dirty="0" smtClean="0"/>
              <a:t>Sensors</a:t>
            </a:r>
          </a:p>
        </p:txBody>
      </p:sp>
      <p:cxnSp>
        <p:nvCxnSpPr>
          <p:cNvPr id="16" name="Elbow Connector 15"/>
          <p:cNvCxnSpPr/>
          <p:nvPr/>
        </p:nvCxnSpPr>
        <p:spPr>
          <a:xfrm rot="5400000">
            <a:off x="4251955" y="1156019"/>
            <a:ext cx="735962" cy="501226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4800" y="2125787"/>
            <a:ext cx="609462" cy="338554"/>
          </a:xfrm>
          <a:prstGeom prst="rect">
            <a:avLst/>
          </a:prstGeom>
          <a:noFill/>
        </p:spPr>
        <p:txBody>
          <a:bodyPr wrap="none" rtlCol="0">
            <a:spAutoFit/>
          </a:bodyPr>
          <a:lstStyle/>
          <a:p>
            <a:r>
              <a:rPr lang="en-US" sz="1600" dirty="0" smtClean="0"/>
              <a:t>Start</a:t>
            </a:r>
            <a:endParaRPr lang="en-US" sz="1600" dirty="0"/>
          </a:p>
        </p:txBody>
      </p:sp>
      <p:pic>
        <p:nvPicPr>
          <p:cNvPr id="21" name="Picture 20"/>
          <p:cNvPicPr>
            <a:picLocks noChangeAspect="1"/>
          </p:cNvPicPr>
          <p:nvPr/>
        </p:nvPicPr>
        <p:blipFill>
          <a:blip r:embed="rId2"/>
          <a:stretch>
            <a:fillRect/>
          </a:stretch>
        </p:blipFill>
        <p:spPr>
          <a:xfrm>
            <a:off x="6858000" y="2667000"/>
            <a:ext cx="1311207" cy="571500"/>
          </a:xfrm>
          <a:prstGeom prst="rect">
            <a:avLst/>
          </a:prstGeom>
        </p:spPr>
      </p:pic>
      <p:cxnSp>
        <p:nvCxnSpPr>
          <p:cNvPr id="25" name="Straight Arrow Connector 24"/>
          <p:cNvCxnSpPr/>
          <p:nvPr/>
        </p:nvCxnSpPr>
        <p:spPr>
          <a:xfrm>
            <a:off x="5486400" y="4953000"/>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96000" y="4648200"/>
            <a:ext cx="2116666" cy="584776"/>
          </a:xfrm>
          <a:prstGeom prst="rect">
            <a:avLst/>
          </a:prstGeom>
          <a:noFill/>
          <a:ln>
            <a:solidFill>
              <a:schemeClr val="tx1"/>
            </a:solidFill>
          </a:ln>
        </p:spPr>
        <p:txBody>
          <a:bodyPr wrap="square" rtlCol="0">
            <a:spAutoFit/>
          </a:bodyPr>
          <a:lstStyle/>
          <a:p>
            <a:r>
              <a:rPr lang="en-US" sz="1600" dirty="0" smtClean="0"/>
              <a:t>Student Reports</a:t>
            </a:r>
          </a:p>
          <a:p>
            <a:r>
              <a:rPr lang="en-US" sz="1600" dirty="0" smtClean="0"/>
              <a:t>And Presentations</a:t>
            </a:r>
            <a:endParaRPr lang="en-US" sz="1600" dirty="0"/>
          </a:p>
        </p:txBody>
      </p:sp>
      <p:pic>
        <p:nvPicPr>
          <p:cNvPr id="27"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334000"/>
            <a:ext cx="1758248"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40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00150"/>
            <a:ext cx="3073400" cy="2305050"/>
          </a:xfrm>
          <a:prstGeom prst="rect">
            <a:avLst/>
          </a:prstGeom>
        </p:spPr>
      </p:pic>
      <p:pic>
        <p:nvPicPr>
          <p:cNvPr id="3" name="Picture 2" descr="IMG_56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114800"/>
            <a:ext cx="3149600" cy="2362200"/>
          </a:xfrm>
          <a:prstGeom prst="rect">
            <a:avLst/>
          </a:prstGeom>
        </p:spPr>
      </p:pic>
      <p:pic>
        <p:nvPicPr>
          <p:cNvPr id="4" name="Picture 3" descr="IMG_561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114800"/>
            <a:ext cx="3124200" cy="2343150"/>
          </a:xfrm>
          <a:prstGeom prst="rect">
            <a:avLst/>
          </a:prstGeom>
        </p:spPr>
      </p:pic>
      <p:pic>
        <p:nvPicPr>
          <p:cNvPr id="5" name="Picture 4" descr="IMG_562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219200"/>
            <a:ext cx="3048000" cy="2286000"/>
          </a:xfrm>
          <a:prstGeom prst="rect">
            <a:avLst/>
          </a:prstGeom>
        </p:spPr>
      </p:pic>
    </p:spTree>
    <p:extLst>
      <p:ext uri="{BB962C8B-B14F-4D97-AF65-F5344CB8AC3E}">
        <p14:creationId xmlns:p14="http://schemas.microsoft.com/office/powerpoint/2010/main" val="28055105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64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70535" cy="6877901"/>
          </a:xfrm>
          <a:prstGeom prst="rect">
            <a:avLst/>
          </a:prstGeom>
        </p:spPr>
      </p:pic>
    </p:spTree>
    <p:extLst>
      <p:ext uri="{BB962C8B-B14F-4D97-AF65-F5344CB8AC3E}">
        <p14:creationId xmlns:p14="http://schemas.microsoft.com/office/powerpoint/2010/main" val="28055105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64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55105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78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71881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066800"/>
            <a:ext cx="6972300" cy="2768600"/>
          </a:xfrm>
          <a:prstGeom prst="rect">
            <a:avLst/>
          </a:prstGeom>
        </p:spPr>
      </p:pic>
      <p:pic>
        <p:nvPicPr>
          <p:cNvPr id="3" name="Picture 2"/>
          <p:cNvPicPr>
            <a:picLocks noChangeAspect="1"/>
          </p:cNvPicPr>
          <p:nvPr/>
        </p:nvPicPr>
        <p:blipFill>
          <a:blip r:embed="rId3"/>
          <a:stretch>
            <a:fillRect/>
          </a:stretch>
        </p:blipFill>
        <p:spPr>
          <a:xfrm>
            <a:off x="1066800" y="4089400"/>
            <a:ext cx="6972300" cy="2768600"/>
          </a:xfrm>
          <a:prstGeom prst="rect">
            <a:avLst/>
          </a:prstGeom>
        </p:spPr>
      </p:pic>
      <p:sp>
        <p:nvSpPr>
          <p:cNvPr id="6" name="5-Point Star 5"/>
          <p:cNvSpPr/>
          <p:nvPr/>
        </p:nvSpPr>
        <p:spPr>
          <a:xfrm>
            <a:off x="6934200" y="4191000"/>
            <a:ext cx="914400" cy="914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1714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9375</TotalTime>
  <Words>470</Words>
  <Application>Microsoft Macintosh PowerPoint</Application>
  <PresentationFormat>On-screen Show (4:3)</PresentationFormat>
  <Paragraphs>120</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Flow</vt:lpstr>
      <vt:lpstr>PowerPoint Presentation</vt:lpstr>
      <vt:lpstr>Some Recent ET Reserch Projects  1. Climate parameter estimation procedure for PR  2. ET measurement station   3. ET crop coefficients for two bean varieties  4. ET under climate change conditions   4. Water and energy balance algorithm for PR  5. Irrigation Scheduling tools   a. PRET  b. Spreadsheet water balance  c. Satellite/Radar approach    http://pragwater.com  </vt:lpstr>
      <vt:lpstr>CALIBRATION GOES-PRWEB REFERENCE EVAPOTRANSPIRATION </vt:lpstr>
      <vt:lpstr>  CIAG 4999 UNDERGRADUATE RESEARCH COURSE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Real-Time and Archived Reference ET for Puerto Rico, USVI, Hispaniola and Jamaica (http://pragwater.com)</vt:lpstr>
      <vt:lpstr>PowerPoint Presentation</vt:lpstr>
      <vt:lpstr>PowerPoint Presentation</vt:lpstr>
      <vt:lpstr>PowerPoint Presentation</vt:lpstr>
      <vt:lpstr>PowerPoint Presentation</vt:lpstr>
      <vt:lpstr>WIND SPEED BIAS CORRECTION NRCS SCAN             Weather Underground            Jobos Bay</vt:lpstr>
      <vt:lpstr>PowerPoint Presentation</vt:lpstr>
      <vt:lpstr>PowerPoint Presentation</vt:lpstr>
      <vt:lpstr>PowerPoint Presentation</vt:lpstr>
      <vt:lpstr>Preliminary Conclusions</vt:lpstr>
      <vt:lpstr>ACKNOWLEDGEMENT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Agroclimatología y el Riego sustentable</dc:title>
  <dc:creator>Eric Harmsen</dc:creator>
  <cp:lastModifiedBy>eeaosi28394 uprm</cp:lastModifiedBy>
  <cp:revision>343</cp:revision>
  <cp:lastPrinted>2014-03-12T00:20:02Z</cp:lastPrinted>
  <dcterms:created xsi:type="dcterms:W3CDTF">2013-05-16T14:34:05Z</dcterms:created>
  <dcterms:modified xsi:type="dcterms:W3CDTF">2014-11-07T13:02:40Z</dcterms:modified>
</cp:coreProperties>
</file>