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1.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6" r:id="rId1"/>
  </p:sldMasterIdLst>
  <p:notesMasterIdLst>
    <p:notesMasterId r:id="rId59"/>
  </p:notesMasterIdLst>
  <p:handoutMasterIdLst>
    <p:handoutMasterId r:id="rId60"/>
  </p:handoutMasterIdLst>
  <p:sldIdLst>
    <p:sldId id="350" r:id="rId2"/>
    <p:sldId id="421" r:id="rId3"/>
    <p:sldId id="305" r:id="rId4"/>
    <p:sldId id="290" r:id="rId5"/>
    <p:sldId id="690" r:id="rId6"/>
    <p:sldId id="633" r:id="rId7"/>
    <p:sldId id="625" r:id="rId8"/>
    <p:sldId id="691" r:id="rId9"/>
    <p:sldId id="692" r:id="rId10"/>
    <p:sldId id="693" r:id="rId11"/>
    <p:sldId id="603" r:id="rId12"/>
    <p:sldId id="604" r:id="rId13"/>
    <p:sldId id="615" r:id="rId14"/>
    <p:sldId id="611" r:id="rId15"/>
    <p:sldId id="612" r:id="rId16"/>
    <p:sldId id="616" r:id="rId17"/>
    <p:sldId id="617" r:id="rId18"/>
    <p:sldId id="620" r:id="rId19"/>
    <p:sldId id="621" r:id="rId20"/>
    <p:sldId id="622" r:id="rId21"/>
    <p:sldId id="623" r:id="rId22"/>
    <p:sldId id="624" r:id="rId23"/>
    <p:sldId id="626" r:id="rId24"/>
    <p:sldId id="694" r:id="rId25"/>
    <p:sldId id="652" r:id="rId26"/>
    <p:sldId id="636" r:id="rId27"/>
    <p:sldId id="653" r:id="rId28"/>
    <p:sldId id="695" r:id="rId29"/>
    <p:sldId id="654" r:id="rId30"/>
    <p:sldId id="655" r:id="rId31"/>
    <p:sldId id="656" r:id="rId32"/>
    <p:sldId id="657" r:id="rId33"/>
    <p:sldId id="658" r:id="rId34"/>
    <p:sldId id="659" r:id="rId35"/>
    <p:sldId id="660" r:id="rId36"/>
    <p:sldId id="661" r:id="rId37"/>
    <p:sldId id="662" r:id="rId38"/>
    <p:sldId id="663" r:id="rId39"/>
    <p:sldId id="664" r:id="rId40"/>
    <p:sldId id="665" r:id="rId41"/>
    <p:sldId id="666" r:id="rId42"/>
    <p:sldId id="696" r:id="rId43"/>
    <p:sldId id="668" r:id="rId44"/>
    <p:sldId id="670" r:id="rId45"/>
    <p:sldId id="671" r:id="rId46"/>
    <p:sldId id="672" r:id="rId47"/>
    <p:sldId id="673" r:id="rId48"/>
    <p:sldId id="674" r:id="rId49"/>
    <p:sldId id="675" r:id="rId50"/>
    <p:sldId id="676" r:id="rId51"/>
    <p:sldId id="677" r:id="rId52"/>
    <p:sldId id="678" r:id="rId53"/>
    <p:sldId id="681" r:id="rId54"/>
    <p:sldId id="629" r:id="rId55"/>
    <p:sldId id="475" r:id="rId56"/>
    <p:sldId id="648" r:id="rId57"/>
    <p:sldId id="408"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clrMru>
    <a:srgbClr val="804000"/>
    <a:srgbClr val="FFCC66"/>
    <a:srgbClr val="7EF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6" d="100"/>
          <a:sy n="116" d="100"/>
        </p:scale>
        <p:origin x="-888" y="1088"/>
      </p:cViewPr>
      <p:guideLst>
        <p:guide orient="horz" pos="2160"/>
        <p:guide pos="2880"/>
      </p:guideLst>
    </p:cSldViewPr>
  </p:slideViewPr>
  <p:notesTextViewPr>
    <p:cViewPr>
      <p:scale>
        <a:sx n="1" d="1"/>
        <a:sy n="1" d="1"/>
      </p:scale>
      <p:origin x="0" y="0"/>
    </p:cViewPr>
  </p:notesTextViewPr>
  <p:sorterViewPr>
    <p:cViewPr>
      <p:scale>
        <a:sx n="100" d="100"/>
        <a:sy n="100" d="100"/>
      </p:scale>
      <p:origin x="0" y="54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ERIC:FALL%202012:1papers%20and%20conferences:JOURNAL%20OF%20AG%20UPR%20NOTE%20-%20WEB-BASED%20IRRIGATION%20SCHEDULING:cumulative%20ET%20vs%20cumulative%20irrigation%20figure.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Documents%20and%20Settings\eharmser\Desktop\1Spring%202008\1PAPERS%20AND%20PROPOSAL\Irrigation%20Training%20Course\Irrigation%20Soil%20Moisture%20Managment%20Spreadsheet.xlsx" TargetMode="External"/><Relationship Id="rId3"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Cumulative </a:t>
            </a:r>
            <a:r>
              <a:rPr lang="en-US" dirty="0" err="1"/>
              <a:t>ET</a:t>
            </a:r>
            <a:r>
              <a:rPr lang="en-US" baseline="-25000" dirty="0" err="1"/>
              <a:t>c</a:t>
            </a:r>
            <a:r>
              <a:rPr lang="en-US" dirty="0"/>
              <a:t> vs. Irrigation</a:t>
            </a:r>
          </a:p>
        </c:rich>
      </c:tx>
      <c:layout/>
      <c:overlay val="0"/>
    </c:title>
    <c:autoTitleDeleted val="0"/>
    <c:plotArea>
      <c:layout>
        <c:manualLayout>
          <c:layoutTarget val="inner"/>
          <c:xMode val="edge"/>
          <c:yMode val="edge"/>
          <c:x val="0.182275582135774"/>
          <c:y val="0.0865621378479522"/>
          <c:w val="0.712274095413884"/>
          <c:h val="0.750331514237576"/>
        </c:manualLayout>
      </c:layout>
      <c:scatterChart>
        <c:scatterStyle val="smoothMarker"/>
        <c:varyColors val="0"/>
        <c:ser>
          <c:idx val="0"/>
          <c:order val="0"/>
          <c:tx>
            <c:v>Cumulative ET</c:v>
          </c:tx>
          <c:spPr>
            <a:ln>
              <a:solidFill>
                <a:srgbClr val="0000FF"/>
              </a:solidFill>
              <a:prstDash val="solid"/>
            </a:ln>
          </c:spPr>
          <c:marker>
            <c:symbol val="none"/>
          </c:marker>
          <c:xVal>
            <c:numRef>
              <c:f>'Cumulative ET vs. Irrigation'!$A$2:$A$86</c:f>
              <c:numCache>
                <c:formatCode>m/d/yy</c:formatCode>
                <c:ptCount val="85"/>
                <c:pt idx="0">
                  <c:v>39521.0</c:v>
                </c:pt>
                <c:pt idx="1">
                  <c:v>39522.0</c:v>
                </c:pt>
                <c:pt idx="2">
                  <c:v>39523.0</c:v>
                </c:pt>
                <c:pt idx="3">
                  <c:v>39524.0</c:v>
                </c:pt>
                <c:pt idx="4">
                  <c:v>39525.0</c:v>
                </c:pt>
                <c:pt idx="5">
                  <c:v>39526.0</c:v>
                </c:pt>
                <c:pt idx="6">
                  <c:v>39527.0</c:v>
                </c:pt>
                <c:pt idx="7">
                  <c:v>39528.0</c:v>
                </c:pt>
                <c:pt idx="8">
                  <c:v>39529.0</c:v>
                </c:pt>
                <c:pt idx="9">
                  <c:v>39530.0</c:v>
                </c:pt>
                <c:pt idx="10">
                  <c:v>39531.0</c:v>
                </c:pt>
                <c:pt idx="11">
                  <c:v>39532.0</c:v>
                </c:pt>
                <c:pt idx="12">
                  <c:v>39533.0</c:v>
                </c:pt>
                <c:pt idx="13">
                  <c:v>39534.0</c:v>
                </c:pt>
                <c:pt idx="14">
                  <c:v>39535.0</c:v>
                </c:pt>
                <c:pt idx="15">
                  <c:v>39536.0</c:v>
                </c:pt>
                <c:pt idx="16">
                  <c:v>39537.0</c:v>
                </c:pt>
                <c:pt idx="17">
                  <c:v>39538.0</c:v>
                </c:pt>
                <c:pt idx="18">
                  <c:v>39539.0</c:v>
                </c:pt>
                <c:pt idx="19">
                  <c:v>39540.0</c:v>
                </c:pt>
                <c:pt idx="20">
                  <c:v>39541.0</c:v>
                </c:pt>
                <c:pt idx="21">
                  <c:v>39542.0</c:v>
                </c:pt>
                <c:pt idx="22">
                  <c:v>39543.0</c:v>
                </c:pt>
                <c:pt idx="23">
                  <c:v>39544.0</c:v>
                </c:pt>
                <c:pt idx="24">
                  <c:v>39545.0</c:v>
                </c:pt>
                <c:pt idx="25">
                  <c:v>39546.0</c:v>
                </c:pt>
                <c:pt idx="26">
                  <c:v>39547.0</c:v>
                </c:pt>
                <c:pt idx="27">
                  <c:v>39548.0</c:v>
                </c:pt>
                <c:pt idx="28">
                  <c:v>39549.0</c:v>
                </c:pt>
                <c:pt idx="29">
                  <c:v>39550.0</c:v>
                </c:pt>
                <c:pt idx="30">
                  <c:v>39551.0</c:v>
                </c:pt>
                <c:pt idx="31">
                  <c:v>39552.0</c:v>
                </c:pt>
                <c:pt idx="32">
                  <c:v>39553.0</c:v>
                </c:pt>
                <c:pt idx="33">
                  <c:v>39554.0</c:v>
                </c:pt>
                <c:pt idx="34">
                  <c:v>39555.0</c:v>
                </c:pt>
                <c:pt idx="35">
                  <c:v>39556.0</c:v>
                </c:pt>
                <c:pt idx="36">
                  <c:v>39557.0</c:v>
                </c:pt>
                <c:pt idx="37">
                  <c:v>39558.0</c:v>
                </c:pt>
                <c:pt idx="38">
                  <c:v>39559.0</c:v>
                </c:pt>
                <c:pt idx="39">
                  <c:v>39560.0</c:v>
                </c:pt>
                <c:pt idx="40">
                  <c:v>39561.0</c:v>
                </c:pt>
                <c:pt idx="41">
                  <c:v>39562.0</c:v>
                </c:pt>
                <c:pt idx="42">
                  <c:v>39563.0</c:v>
                </c:pt>
                <c:pt idx="43">
                  <c:v>39564.0</c:v>
                </c:pt>
                <c:pt idx="44">
                  <c:v>39565.0</c:v>
                </c:pt>
                <c:pt idx="45">
                  <c:v>39566.0</c:v>
                </c:pt>
                <c:pt idx="46">
                  <c:v>39567.0</c:v>
                </c:pt>
                <c:pt idx="47">
                  <c:v>39568.0</c:v>
                </c:pt>
                <c:pt idx="48">
                  <c:v>39569.0</c:v>
                </c:pt>
                <c:pt idx="49">
                  <c:v>39570.0</c:v>
                </c:pt>
                <c:pt idx="50">
                  <c:v>39571.0</c:v>
                </c:pt>
                <c:pt idx="51">
                  <c:v>39572.0</c:v>
                </c:pt>
                <c:pt idx="52">
                  <c:v>39573.0</c:v>
                </c:pt>
                <c:pt idx="53">
                  <c:v>39574.0</c:v>
                </c:pt>
                <c:pt idx="54">
                  <c:v>39575.0</c:v>
                </c:pt>
                <c:pt idx="55">
                  <c:v>39576.0</c:v>
                </c:pt>
                <c:pt idx="56">
                  <c:v>39577.0</c:v>
                </c:pt>
                <c:pt idx="57">
                  <c:v>39578.0</c:v>
                </c:pt>
                <c:pt idx="58">
                  <c:v>39579.0</c:v>
                </c:pt>
                <c:pt idx="59">
                  <c:v>39580.0</c:v>
                </c:pt>
                <c:pt idx="60">
                  <c:v>39581.0</c:v>
                </c:pt>
                <c:pt idx="61">
                  <c:v>39582.0</c:v>
                </c:pt>
                <c:pt idx="62">
                  <c:v>39583.0</c:v>
                </c:pt>
                <c:pt idx="63">
                  <c:v>39584.0</c:v>
                </c:pt>
                <c:pt idx="64">
                  <c:v>39585.0</c:v>
                </c:pt>
                <c:pt idx="65">
                  <c:v>39586.0</c:v>
                </c:pt>
                <c:pt idx="66">
                  <c:v>39587.0</c:v>
                </c:pt>
                <c:pt idx="67">
                  <c:v>39588.0</c:v>
                </c:pt>
                <c:pt idx="68">
                  <c:v>39589.0</c:v>
                </c:pt>
                <c:pt idx="69">
                  <c:v>39590.0</c:v>
                </c:pt>
                <c:pt idx="70">
                  <c:v>39591.0</c:v>
                </c:pt>
                <c:pt idx="71">
                  <c:v>39592.0</c:v>
                </c:pt>
                <c:pt idx="72">
                  <c:v>39593.0</c:v>
                </c:pt>
                <c:pt idx="73">
                  <c:v>39594.0</c:v>
                </c:pt>
                <c:pt idx="74">
                  <c:v>39595.0</c:v>
                </c:pt>
                <c:pt idx="75">
                  <c:v>39596.0</c:v>
                </c:pt>
                <c:pt idx="76">
                  <c:v>39597.0</c:v>
                </c:pt>
                <c:pt idx="77">
                  <c:v>39598.0</c:v>
                </c:pt>
                <c:pt idx="78">
                  <c:v>39599.0</c:v>
                </c:pt>
                <c:pt idx="79">
                  <c:v>39600.0</c:v>
                </c:pt>
                <c:pt idx="80">
                  <c:v>39601.0</c:v>
                </c:pt>
                <c:pt idx="81">
                  <c:v>39602.0</c:v>
                </c:pt>
                <c:pt idx="82">
                  <c:v>39603.0</c:v>
                </c:pt>
                <c:pt idx="83">
                  <c:v>39604.0</c:v>
                </c:pt>
                <c:pt idx="84">
                  <c:v>39605.0</c:v>
                </c:pt>
              </c:numCache>
            </c:numRef>
          </c:xVal>
          <c:yVal>
            <c:numRef>
              <c:f>'Cumulative ET vs. Irrigation'!$B$2:$B$86</c:f>
              <c:numCache>
                <c:formatCode>0.00</c:formatCode>
                <c:ptCount val="85"/>
                <c:pt idx="0">
                  <c:v>3.8</c:v>
                </c:pt>
                <c:pt idx="1">
                  <c:v>7.699999999999997</c:v>
                </c:pt>
                <c:pt idx="2">
                  <c:v>11.5</c:v>
                </c:pt>
                <c:pt idx="3">
                  <c:v>15.5</c:v>
                </c:pt>
                <c:pt idx="4">
                  <c:v>19.7</c:v>
                </c:pt>
                <c:pt idx="5">
                  <c:v>23.6</c:v>
                </c:pt>
                <c:pt idx="6">
                  <c:v>27.5</c:v>
                </c:pt>
                <c:pt idx="7">
                  <c:v>31.7</c:v>
                </c:pt>
                <c:pt idx="8">
                  <c:v>35.9</c:v>
                </c:pt>
                <c:pt idx="9">
                  <c:v>40.0</c:v>
                </c:pt>
                <c:pt idx="10">
                  <c:v>44.3</c:v>
                </c:pt>
                <c:pt idx="11">
                  <c:v>48.5</c:v>
                </c:pt>
                <c:pt idx="12">
                  <c:v>52.8</c:v>
                </c:pt>
                <c:pt idx="13">
                  <c:v>57.2</c:v>
                </c:pt>
                <c:pt idx="14">
                  <c:v>61.7</c:v>
                </c:pt>
                <c:pt idx="15">
                  <c:v>66.3</c:v>
                </c:pt>
                <c:pt idx="16">
                  <c:v>71.0</c:v>
                </c:pt>
                <c:pt idx="17">
                  <c:v>75.8</c:v>
                </c:pt>
                <c:pt idx="18">
                  <c:v>80.6</c:v>
                </c:pt>
                <c:pt idx="19">
                  <c:v>85.6</c:v>
                </c:pt>
                <c:pt idx="20">
                  <c:v>90.5</c:v>
                </c:pt>
                <c:pt idx="21">
                  <c:v>95.7</c:v>
                </c:pt>
                <c:pt idx="22">
                  <c:v>101.2</c:v>
                </c:pt>
                <c:pt idx="23">
                  <c:v>106.9</c:v>
                </c:pt>
                <c:pt idx="24">
                  <c:v>113.6</c:v>
                </c:pt>
                <c:pt idx="25">
                  <c:v>119.6</c:v>
                </c:pt>
                <c:pt idx="26">
                  <c:v>125.9</c:v>
                </c:pt>
                <c:pt idx="27">
                  <c:v>132.8</c:v>
                </c:pt>
                <c:pt idx="28">
                  <c:v>139.8</c:v>
                </c:pt>
                <c:pt idx="29">
                  <c:v>146.6</c:v>
                </c:pt>
                <c:pt idx="30">
                  <c:v>151.7</c:v>
                </c:pt>
                <c:pt idx="31">
                  <c:v>155.7</c:v>
                </c:pt>
                <c:pt idx="32">
                  <c:v>161.0</c:v>
                </c:pt>
                <c:pt idx="33">
                  <c:v>167.2</c:v>
                </c:pt>
                <c:pt idx="34">
                  <c:v>173.5</c:v>
                </c:pt>
                <c:pt idx="35">
                  <c:v>179.8</c:v>
                </c:pt>
                <c:pt idx="36">
                  <c:v>185.6000000000001</c:v>
                </c:pt>
                <c:pt idx="37">
                  <c:v>190.6000000000001</c:v>
                </c:pt>
                <c:pt idx="38">
                  <c:v>195.1000000000001</c:v>
                </c:pt>
                <c:pt idx="39">
                  <c:v>201.3</c:v>
                </c:pt>
                <c:pt idx="40">
                  <c:v>208.4</c:v>
                </c:pt>
                <c:pt idx="41">
                  <c:v>214.3</c:v>
                </c:pt>
                <c:pt idx="42">
                  <c:v>220.4</c:v>
                </c:pt>
                <c:pt idx="43">
                  <c:v>226.2</c:v>
                </c:pt>
                <c:pt idx="44">
                  <c:v>231.9</c:v>
                </c:pt>
                <c:pt idx="45">
                  <c:v>238.1</c:v>
                </c:pt>
                <c:pt idx="46">
                  <c:v>244.4</c:v>
                </c:pt>
                <c:pt idx="47">
                  <c:v>251.9</c:v>
                </c:pt>
                <c:pt idx="48">
                  <c:v>259.9</c:v>
                </c:pt>
                <c:pt idx="49">
                  <c:v>266.8</c:v>
                </c:pt>
                <c:pt idx="50">
                  <c:v>272.7</c:v>
                </c:pt>
                <c:pt idx="51">
                  <c:v>279.6</c:v>
                </c:pt>
                <c:pt idx="52">
                  <c:v>285.4</c:v>
                </c:pt>
                <c:pt idx="53">
                  <c:v>291.5</c:v>
                </c:pt>
                <c:pt idx="54">
                  <c:v>298.6</c:v>
                </c:pt>
                <c:pt idx="55">
                  <c:v>304.5</c:v>
                </c:pt>
                <c:pt idx="56">
                  <c:v>310.6</c:v>
                </c:pt>
                <c:pt idx="57">
                  <c:v>316.7</c:v>
                </c:pt>
                <c:pt idx="58">
                  <c:v>323.2</c:v>
                </c:pt>
                <c:pt idx="59">
                  <c:v>330.2</c:v>
                </c:pt>
                <c:pt idx="60">
                  <c:v>337.1</c:v>
                </c:pt>
                <c:pt idx="61">
                  <c:v>342.6</c:v>
                </c:pt>
                <c:pt idx="62">
                  <c:v>349.5</c:v>
                </c:pt>
                <c:pt idx="63">
                  <c:v>356.3</c:v>
                </c:pt>
                <c:pt idx="64">
                  <c:v>361.8</c:v>
                </c:pt>
                <c:pt idx="65">
                  <c:v>368.2</c:v>
                </c:pt>
                <c:pt idx="66">
                  <c:v>375.5</c:v>
                </c:pt>
                <c:pt idx="67">
                  <c:v>381.6</c:v>
                </c:pt>
                <c:pt idx="68">
                  <c:v>386.7</c:v>
                </c:pt>
                <c:pt idx="69">
                  <c:v>392.9</c:v>
                </c:pt>
                <c:pt idx="70">
                  <c:v>398.9</c:v>
                </c:pt>
                <c:pt idx="71">
                  <c:v>405.4</c:v>
                </c:pt>
                <c:pt idx="72">
                  <c:v>412.1</c:v>
                </c:pt>
                <c:pt idx="73">
                  <c:v>417.8</c:v>
                </c:pt>
                <c:pt idx="74">
                  <c:v>423.0</c:v>
                </c:pt>
                <c:pt idx="75">
                  <c:v>428.6</c:v>
                </c:pt>
                <c:pt idx="76">
                  <c:v>434.6</c:v>
                </c:pt>
                <c:pt idx="77">
                  <c:v>440.6</c:v>
                </c:pt>
                <c:pt idx="78">
                  <c:v>446.7</c:v>
                </c:pt>
                <c:pt idx="79">
                  <c:v>452.6</c:v>
                </c:pt>
                <c:pt idx="80">
                  <c:v>459.1</c:v>
                </c:pt>
                <c:pt idx="81">
                  <c:v>465.9</c:v>
                </c:pt>
                <c:pt idx="82">
                  <c:v>472.4</c:v>
                </c:pt>
                <c:pt idx="83">
                  <c:v>478.8</c:v>
                </c:pt>
                <c:pt idx="84">
                  <c:v>485.1</c:v>
                </c:pt>
              </c:numCache>
            </c:numRef>
          </c:yVal>
          <c:smooth val="1"/>
        </c:ser>
        <c:ser>
          <c:idx val="1"/>
          <c:order val="1"/>
          <c:tx>
            <c:v>Cumulative Irrigation/Rainfall</c:v>
          </c:tx>
          <c:spPr>
            <a:ln>
              <a:solidFill>
                <a:srgbClr val="FF0000"/>
              </a:solidFill>
            </a:ln>
          </c:spPr>
          <c:marker>
            <c:symbol val="none"/>
          </c:marker>
          <c:xVal>
            <c:numRef>
              <c:f>'Cumulative ET vs. Irrigation'!$A$2:$A$86</c:f>
              <c:numCache>
                <c:formatCode>m/d/yy</c:formatCode>
                <c:ptCount val="85"/>
                <c:pt idx="0">
                  <c:v>39521.0</c:v>
                </c:pt>
                <c:pt idx="1">
                  <c:v>39522.0</c:v>
                </c:pt>
                <c:pt idx="2">
                  <c:v>39523.0</c:v>
                </c:pt>
                <c:pt idx="3">
                  <c:v>39524.0</c:v>
                </c:pt>
                <c:pt idx="4">
                  <c:v>39525.0</c:v>
                </c:pt>
                <c:pt idx="5">
                  <c:v>39526.0</c:v>
                </c:pt>
                <c:pt idx="6">
                  <c:v>39527.0</c:v>
                </c:pt>
                <c:pt idx="7">
                  <c:v>39528.0</c:v>
                </c:pt>
                <c:pt idx="8">
                  <c:v>39529.0</c:v>
                </c:pt>
                <c:pt idx="9">
                  <c:v>39530.0</c:v>
                </c:pt>
                <c:pt idx="10">
                  <c:v>39531.0</c:v>
                </c:pt>
                <c:pt idx="11">
                  <c:v>39532.0</c:v>
                </c:pt>
                <c:pt idx="12">
                  <c:v>39533.0</c:v>
                </c:pt>
                <c:pt idx="13">
                  <c:v>39534.0</c:v>
                </c:pt>
                <c:pt idx="14">
                  <c:v>39535.0</c:v>
                </c:pt>
                <c:pt idx="15">
                  <c:v>39536.0</c:v>
                </c:pt>
                <c:pt idx="16">
                  <c:v>39537.0</c:v>
                </c:pt>
                <c:pt idx="17">
                  <c:v>39538.0</c:v>
                </c:pt>
                <c:pt idx="18">
                  <c:v>39539.0</c:v>
                </c:pt>
                <c:pt idx="19">
                  <c:v>39540.0</c:v>
                </c:pt>
                <c:pt idx="20">
                  <c:v>39541.0</c:v>
                </c:pt>
                <c:pt idx="21">
                  <c:v>39542.0</c:v>
                </c:pt>
                <c:pt idx="22">
                  <c:v>39543.0</c:v>
                </c:pt>
                <c:pt idx="23">
                  <c:v>39544.0</c:v>
                </c:pt>
                <c:pt idx="24">
                  <c:v>39545.0</c:v>
                </c:pt>
                <c:pt idx="25">
                  <c:v>39546.0</c:v>
                </c:pt>
                <c:pt idx="26">
                  <c:v>39547.0</c:v>
                </c:pt>
                <c:pt idx="27">
                  <c:v>39548.0</c:v>
                </c:pt>
                <c:pt idx="28">
                  <c:v>39549.0</c:v>
                </c:pt>
                <c:pt idx="29">
                  <c:v>39550.0</c:v>
                </c:pt>
                <c:pt idx="30">
                  <c:v>39551.0</c:v>
                </c:pt>
                <c:pt idx="31">
                  <c:v>39552.0</c:v>
                </c:pt>
                <c:pt idx="32">
                  <c:v>39553.0</c:v>
                </c:pt>
                <c:pt idx="33">
                  <c:v>39554.0</c:v>
                </c:pt>
                <c:pt idx="34">
                  <c:v>39555.0</c:v>
                </c:pt>
                <c:pt idx="35">
                  <c:v>39556.0</c:v>
                </c:pt>
                <c:pt idx="36">
                  <c:v>39557.0</c:v>
                </c:pt>
                <c:pt idx="37">
                  <c:v>39558.0</c:v>
                </c:pt>
                <c:pt idx="38">
                  <c:v>39559.0</c:v>
                </c:pt>
                <c:pt idx="39">
                  <c:v>39560.0</c:v>
                </c:pt>
                <c:pt idx="40">
                  <c:v>39561.0</c:v>
                </c:pt>
                <c:pt idx="41">
                  <c:v>39562.0</c:v>
                </c:pt>
                <c:pt idx="42">
                  <c:v>39563.0</c:v>
                </c:pt>
                <c:pt idx="43">
                  <c:v>39564.0</c:v>
                </c:pt>
                <c:pt idx="44">
                  <c:v>39565.0</c:v>
                </c:pt>
                <c:pt idx="45">
                  <c:v>39566.0</c:v>
                </c:pt>
                <c:pt idx="46">
                  <c:v>39567.0</c:v>
                </c:pt>
                <c:pt idx="47">
                  <c:v>39568.0</c:v>
                </c:pt>
                <c:pt idx="48">
                  <c:v>39569.0</c:v>
                </c:pt>
                <c:pt idx="49">
                  <c:v>39570.0</c:v>
                </c:pt>
                <c:pt idx="50">
                  <c:v>39571.0</c:v>
                </c:pt>
                <c:pt idx="51">
                  <c:v>39572.0</c:v>
                </c:pt>
                <c:pt idx="52">
                  <c:v>39573.0</c:v>
                </c:pt>
                <c:pt idx="53">
                  <c:v>39574.0</c:v>
                </c:pt>
                <c:pt idx="54">
                  <c:v>39575.0</c:v>
                </c:pt>
                <c:pt idx="55">
                  <c:v>39576.0</c:v>
                </c:pt>
                <c:pt idx="56">
                  <c:v>39577.0</c:v>
                </c:pt>
                <c:pt idx="57">
                  <c:v>39578.0</c:v>
                </c:pt>
                <c:pt idx="58">
                  <c:v>39579.0</c:v>
                </c:pt>
                <c:pt idx="59">
                  <c:v>39580.0</c:v>
                </c:pt>
                <c:pt idx="60">
                  <c:v>39581.0</c:v>
                </c:pt>
                <c:pt idx="61">
                  <c:v>39582.0</c:v>
                </c:pt>
                <c:pt idx="62">
                  <c:v>39583.0</c:v>
                </c:pt>
                <c:pt idx="63">
                  <c:v>39584.0</c:v>
                </c:pt>
                <c:pt idx="64">
                  <c:v>39585.0</c:v>
                </c:pt>
                <c:pt idx="65">
                  <c:v>39586.0</c:v>
                </c:pt>
                <c:pt idx="66">
                  <c:v>39587.0</c:v>
                </c:pt>
                <c:pt idx="67">
                  <c:v>39588.0</c:v>
                </c:pt>
                <c:pt idx="68">
                  <c:v>39589.0</c:v>
                </c:pt>
                <c:pt idx="69">
                  <c:v>39590.0</c:v>
                </c:pt>
                <c:pt idx="70">
                  <c:v>39591.0</c:v>
                </c:pt>
                <c:pt idx="71">
                  <c:v>39592.0</c:v>
                </c:pt>
                <c:pt idx="72">
                  <c:v>39593.0</c:v>
                </c:pt>
                <c:pt idx="73">
                  <c:v>39594.0</c:v>
                </c:pt>
                <c:pt idx="74">
                  <c:v>39595.0</c:v>
                </c:pt>
                <c:pt idx="75">
                  <c:v>39596.0</c:v>
                </c:pt>
                <c:pt idx="76">
                  <c:v>39597.0</c:v>
                </c:pt>
                <c:pt idx="77">
                  <c:v>39598.0</c:v>
                </c:pt>
                <c:pt idx="78">
                  <c:v>39599.0</c:v>
                </c:pt>
                <c:pt idx="79">
                  <c:v>39600.0</c:v>
                </c:pt>
                <c:pt idx="80">
                  <c:v>39601.0</c:v>
                </c:pt>
                <c:pt idx="81">
                  <c:v>39602.0</c:v>
                </c:pt>
                <c:pt idx="82">
                  <c:v>39603.0</c:v>
                </c:pt>
                <c:pt idx="83">
                  <c:v>39604.0</c:v>
                </c:pt>
                <c:pt idx="84">
                  <c:v>39605.0</c:v>
                </c:pt>
              </c:numCache>
            </c:numRef>
          </c:xVal>
          <c:yVal>
            <c:numRef>
              <c:f>'Cumulative ET vs. Irrigation'!$C$2:$C$86</c:f>
              <c:numCache>
                <c:formatCode>0</c:formatCode>
                <c:ptCount val="85"/>
                <c:pt idx="0">
                  <c:v>0.0</c:v>
                </c:pt>
                <c:pt idx="1">
                  <c:v>0.0</c:v>
                </c:pt>
                <c:pt idx="2">
                  <c:v>25.0</c:v>
                </c:pt>
                <c:pt idx="3">
                  <c:v>25.0</c:v>
                </c:pt>
                <c:pt idx="4">
                  <c:v>25.0</c:v>
                </c:pt>
                <c:pt idx="5">
                  <c:v>25.0</c:v>
                </c:pt>
                <c:pt idx="6">
                  <c:v>25.0</c:v>
                </c:pt>
                <c:pt idx="7">
                  <c:v>25.0</c:v>
                </c:pt>
                <c:pt idx="8">
                  <c:v>25.0</c:v>
                </c:pt>
                <c:pt idx="9">
                  <c:v>55.0</c:v>
                </c:pt>
                <c:pt idx="10">
                  <c:v>55.0</c:v>
                </c:pt>
                <c:pt idx="11">
                  <c:v>55.0</c:v>
                </c:pt>
                <c:pt idx="12">
                  <c:v>55.0</c:v>
                </c:pt>
                <c:pt idx="13">
                  <c:v>55.0</c:v>
                </c:pt>
                <c:pt idx="14">
                  <c:v>55.0</c:v>
                </c:pt>
                <c:pt idx="15">
                  <c:v>55.0</c:v>
                </c:pt>
                <c:pt idx="16">
                  <c:v>55.0</c:v>
                </c:pt>
                <c:pt idx="17">
                  <c:v>95.0</c:v>
                </c:pt>
                <c:pt idx="18">
                  <c:v>95.0</c:v>
                </c:pt>
                <c:pt idx="19">
                  <c:v>95.0</c:v>
                </c:pt>
                <c:pt idx="20">
                  <c:v>95.0</c:v>
                </c:pt>
                <c:pt idx="21">
                  <c:v>95.0</c:v>
                </c:pt>
                <c:pt idx="22">
                  <c:v>95.0</c:v>
                </c:pt>
                <c:pt idx="23">
                  <c:v>95.0</c:v>
                </c:pt>
                <c:pt idx="24">
                  <c:v>95.0</c:v>
                </c:pt>
                <c:pt idx="25">
                  <c:v>140.0</c:v>
                </c:pt>
                <c:pt idx="26">
                  <c:v>140.0</c:v>
                </c:pt>
                <c:pt idx="27">
                  <c:v>140.0</c:v>
                </c:pt>
                <c:pt idx="28">
                  <c:v>140.0</c:v>
                </c:pt>
                <c:pt idx="29">
                  <c:v>140.0</c:v>
                </c:pt>
                <c:pt idx="30">
                  <c:v>140.0</c:v>
                </c:pt>
                <c:pt idx="31">
                  <c:v>140.0</c:v>
                </c:pt>
                <c:pt idx="32">
                  <c:v>140.0</c:v>
                </c:pt>
                <c:pt idx="33">
                  <c:v>190.0</c:v>
                </c:pt>
                <c:pt idx="34">
                  <c:v>190.0</c:v>
                </c:pt>
                <c:pt idx="35">
                  <c:v>190.0</c:v>
                </c:pt>
                <c:pt idx="36">
                  <c:v>190.0</c:v>
                </c:pt>
                <c:pt idx="37">
                  <c:v>190.0</c:v>
                </c:pt>
                <c:pt idx="38">
                  <c:v>190.0</c:v>
                </c:pt>
                <c:pt idx="39">
                  <c:v>190.0</c:v>
                </c:pt>
                <c:pt idx="40">
                  <c:v>190.0</c:v>
                </c:pt>
                <c:pt idx="41">
                  <c:v>190.0</c:v>
                </c:pt>
                <c:pt idx="42">
                  <c:v>245.0</c:v>
                </c:pt>
                <c:pt idx="43">
                  <c:v>245.0</c:v>
                </c:pt>
                <c:pt idx="44">
                  <c:v>245.0</c:v>
                </c:pt>
                <c:pt idx="45">
                  <c:v>245.0</c:v>
                </c:pt>
                <c:pt idx="46">
                  <c:v>245.0</c:v>
                </c:pt>
                <c:pt idx="47">
                  <c:v>245.0</c:v>
                </c:pt>
                <c:pt idx="48">
                  <c:v>245.0</c:v>
                </c:pt>
                <c:pt idx="49">
                  <c:v>245.0</c:v>
                </c:pt>
                <c:pt idx="50">
                  <c:v>245.0</c:v>
                </c:pt>
                <c:pt idx="51">
                  <c:v>305.0</c:v>
                </c:pt>
                <c:pt idx="52">
                  <c:v>305.0</c:v>
                </c:pt>
                <c:pt idx="53">
                  <c:v>305.0</c:v>
                </c:pt>
                <c:pt idx="54">
                  <c:v>305.0</c:v>
                </c:pt>
                <c:pt idx="55">
                  <c:v>305.0</c:v>
                </c:pt>
                <c:pt idx="56">
                  <c:v>305.0</c:v>
                </c:pt>
                <c:pt idx="57">
                  <c:v>305.0</c:v>
                </c:pt>
                <c:pt idx="58">
                  <c:v>305.0</c:v>
                </c:pt>
                <c:pt idx="59">
                  <c:v>305.0</c:v>
                </c:pt>
                <c:pt idx="60">
                  <c:v>305.0</c:v>
                </c:pt>
                <c:pt idx="61">
                  <c:v>375.0</c:v>
                </c:pt>
                <c:pt idx="62">
                  <c:v>375.0</c:v>
                </c:pt>
                <c:pt idx="63">
                  <c:v>375.0</c:v>
                </c:pt>
                <c:pt idx="64">
                  <c:v>375.0</c:v>
                </c:pt>
                <c:pt idx="65">
                  <c:v>375.0</c:v>
                </c:pt>
                <c:pt idx="66">
                  <c:v>375.0</c:v>
                </c:pt>
                <c:pt idx="67">
                  <c:v>375.0</c:v>
                </c:pt>
                <c:pt idx="68">
                  <c:v>375.0</c:v>
                </c:pt>
                <c:pt idx="69">
                  <c:v>375.0</c:v>
                </c:pt>
                <c:pt idx="70">
                  <c:v>375.0</c:v>
                </c:pt>
                <c:pt idx="71">
                  <c:v>375.0</c:v>
                </c:pt>
                <c:pt idx="72">
                  <c:v>375.0</c:v>
                </c:pt>
                <c:pt idx="73">
                  <c:v>375.0</c:v>
                </c:pt>
                <c:pt idx="74">
                  <c:v>455.0</c:v>
                </c:pt>
                <c:pt idx="75">
                  <c:v>455.0</c:v>
                </c:pt>
                <c:pt idx="76">
                  <c:v>455.0</c:v>
                </c:pt>
                <c:pt idx="77">
                  <c:v>455.0</c:v>
                </c:pt>
                <c:pt idx="78">
                  <c:v>455.0</c:v>
                </c:pt>
                <c:pt idx="79">
                  <c:v>455.0</c:v>
                </c:pt>
                <c:pt idx="80">
                  <c:v>455.0</c:v>
                </c:pt>
                <c:pt idx="81">
                  <c:v>455.0</c:v>
                </c:pt>
                <c:pt idx="82">
                  <c:v>455.0</c:v>
                </c:pt>
                <c:pt idx="83">
                  <c:v>455.0</c:v>
                </c:pt>
                <c:pt idx="84">
                  <c:v>455.0</c:v>
                </c:pt>
              </c:numCache>
            </c:numRef>
          </c:yVal>
          <c:smooth val="1"/>
        </c:ser>
        <c:dLbls>
          <c:showLegendKey val="0"/>
          <c:showVal val="0"/>
          <c:showCatName val="0"/>
          <c:showSerName val="0"/>
          <c:showPercent val="0"/>
          <c:showBubbleSize val="0"/>
        </c:dLbls>
        <c:axId val="2105146024"/>
        <c:axId val="2076392984"/>
      </c:scatterChart>
      <c:valAx>
        <c:axId val="2105146024"/>
        <c:scaling>
          <c:orientation val="minMax"/>
          <c:max val="39609.0"/>
        </c:scaling>
        <c:delete val="0"/>
        <c:axPos val="b"/>
        <c:title>
          <c:tx>
            <c:rich>
              <a:bodyPr/>
              <a:lstStyle/>
              <a:p>
                <a:pPr>
                  <a:defRPr/>
                </a:pPr>
                <a:r>
                  <a:rPr lang="en-US"/>
                  <a:t>Date</a:t>
                </a:r>
              </a:p>
            </c:rich>
          </c:tx>
          <c:layout/>
          <c:overlay val="0"/>
        </c:title>
        <c:numFmt formatCode="m/d/yy" sourceLinked="1"/>
        <c:majorTickMark val="out"/>
        <c:minorTickMark val="none"/>
        <c:tickLblPos val="nextTo"/>
        <c:txPr>
          <a:bodyPr rot="0" vert="horz"/>
          <a:lstStyle/>
          <a:p>
            <a:pPr>
              <a:defRPr/>
            </a:pPr>
            <a:endParaRPr lang="en-US"/>
          </a:p>
        </c:txPr>
        <c:crossAx val="2076392984"/>
        <c:crosses val="autoZero"/>
        <c:crossBetween val="midCat"/>
        <c:majorUnit val="20.0"/>
      </c:valAx>
      <c:valAx>
        <c:axId val="2076392984"/>
        <c:scaling>
          <c:orientation val="minMax"/>
          <c:min val="0.0"/>
        </c:scaling>
        <c:delete val="0"/>
        <c:axPos val="l"/>
        <c:majorGridlines/>
        <c:title>
          <c:tx>
            <c:rich>
              <a:bodyPr/>
              <a:lstStyle/>
              <a:p>
                <a:pPr>
                  <a:defRPr/>
                </a:pPr>
                <a:r>
                  <a:rPr lang="en-US" dirty="0"/>
                  <a:t>Cumulative </a:t>
                </a:r>
                <a:r>
                  <a:rPr lang="en-US" dirty="0" err="1"/>
                  <a:t>ET</a:t>
                </a:r>
                <a:r>
                  <a:rPr lang="en-US" baseline="-25000" dirty="0" err="1"/>
                  <a:t>c</a:t>
                </a:r>
                <a:r>
                  <a:rPr lang="en-US" dirty="0"/>
                  <a:t> </a:t>
                </a:r>
              </a:p>
              <a:p>
                <a:pPr>
                  <a:defRPr/>
                </a:pPr>
                <a:r>
                  <a:rPr lang="en-US" dirty="0"/>
                  <a:t>or </a:t>
                </a:r>
              </a:p>
              <a:p>
                <a:pPr>
                  <a:defRPr/>
                </a:pPr>
                <a:r>
                  <a:rPr lang="en-US" dirty="0"/>
                  <a:t>Irrigation/ Rainfall (mm)</a:t>
                </a:r>
              </a:p>
            </c:rich>
          </c:tx>
          <c:layout>
            <c:manualLayout>
              <c:xMode val="edge"/>
              <c:yMode val="edge"/>
              <c:x val="0.00969050938458129"/>
              <c:y val="0.258424902127409"/>
            </c:manualLayout>
          </c:layout>
          <c:overlay val="0"/>
        </c:title>
        <c:numFmt formatCode="0" sourceLinked="0"/>
        <c:majorTickMark val="out"/>
        <c:minorTickMark val="none"/>
        <c:tickLblPos val="nextTo"/>
        <c:txPr>
          <a:bodyPr rot="0" vert="horz"/>
          <a:lstStyle/>
          <a:p>
            <a:pPr>
              <a:defRPr/>
            </a:pPr>
            <a:endParaRPr lang="en-US"/>
          </a:p>
        </c:txPr>
        <c:crossAx val="2105146024"/>
        <c:crosses val="autoZero"/>
        <c:crossBetween val="midCat"/>
      </c:valAx>
    </c:plotArea>
    <c:legend>
      <c:legendPos val="r"/>
      <c:layout>
        <c:manualLayout>
          <c:xMode val="edge"/>
          <c:yMode val="edge"/>
          <c:x val="0.218845824483954"/>
          <c:y val="0.231519332334767"/>
          <c:w val="0.334634617056908"/>
          <c:h val="0.22488169328179"/>
        </c:manualLayout>
      </c:layout>
      <c:overlay val="0"/>
    </c:legend>
    <c:plotVisOnly val="1"/>
    <c:dispBlanksAs val="gap"/>
    <c:showDLblsOverMax val="0"/>
  </c:chart>
  <c:txPr>
    <a:bodyPr/>
    <a:lstStyle/>
    <a:p>
      <a:pPr>
        <a:defRPr sz="1800" b="0" i="0" u="none" strike="noStrike" baseline="0">
          <a:solidFill>
            <a:srgbClr val="000000"/>
          </a:solidFill>
          <a:latin typeface="Arial"/>
          <a:ea typeface="Calibri"/>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lrMapOvr bg1="lt1" tx1="dk1" bg2="lt2" tx2="dk2" accent1="accent1" accent2="accent2" accent3="accent3" accent4="accent4" accent5="accent5" accent6="accent6" hlink="hlink" folHlink="folHlink"/>
  <c:chart>
    <c:title>
      <c:tx>
        <c:rich>
          <a:bodyPr/>
          <a:lstStyle/>
          <a:p>
            <a:pPr>
              <a:defRPr/>
            </a:pPr>
            <a:r>
              <a:rPr lang="en-US"/>
              <a:t>Soil Moisture Content Vs. Date</a:t>
            </a:r>
          </a:p>
        </c:rich>
      </c:tx>
      <c:layout/>
      <c:overlay val="0"/>
    </c:title>
    <c:autoTitleDeleted val="0"/>
    <c:plotArea>
      <c:layout>
        <c:manualLayout>
          <c:layoutTarget val="inner"/>
          <c:xMode val="edge"/>
          <c:yMode val="edge"/>
          <c:x val="0.108717477030914"/>
          <c:y val="0.0852117437325195"/>
          <c:w val="0.838166655121189"/>
          <c:h val="0.801117000411401"/>
        </c:manualLayout>
      </c:layout>
      <c:scatterChart>
        <c:scatterStyle val="smoothMarker"/>
        <c:varyColors val="0"/>
        <c:ser>
          <c:idx val="0"/>
          <c:order val="0"/>
          <c:marker>
            <c:symbol val="none"/>
          </c:marker>
          <c:xVal>
            <c:numRef>
              <c:f>'Soil Moisture Worksheet'!$A$5:$A$33</c:f>
              <c:numCache>
                <c:formatCode>m/d/yyyy</c:formatCode>
                <c:ptCount val="29"/>
                <c:pt idx="0">
                  <c:v>39521.0</c:v>
                </c:pt>
                <c:pt idx="1">
                  <c:v>39522.0</c:v>
                </c:pt>
                <c:pt idx="2">
                  <c:v>39523.0</c:v>
                </c:pt>
                <c:pt idx="3">
                  <c:v>39524.0</c:v>
                </c:pt>
                <c:pt idx="4">
                  <c:v>39525.0</c:v>
                </c:pt>
                <c:pt idx="5">
                  <c:v>39526.0</c:v>
                </c:pt>
                <c:pt idx="6">
                  <c:v>39527.0</c:v>
                </c:pt>
                <c:pt idx="7">
                  <c:v>39528.0</c:v>
                </c:pt>
                <c:pt idx="8">
                  <c:v>39529.0</c:v>
                </c:pt>
                <c:pt idx="9">
                  <c:v>39530.0</c:v>
                </c:pt>
                <c:pt idx="10">
                  <c:v>39531.0</c:v>
                </c:pt>
                <c:pt idx="11">
                  <c:v>39532.0</c:v>
                </c:pt>
                <c:pt idx="12">
                  <c:v>39533.0</c:v>
                </c:pt>
                <c:pt idx="13">
                  <c:v>39534.0</c:v>
                </c:pt>
                <c:pt idx="14">
                  <c:v>39535.0</c:v>
                </c:pt>
                <c:pt idx="15">
                  <c:v>39536.0</c:v>
                </c:pt>
                <c:pt idx="16">
                  <c:v>39537.0</c:v>
                </c:pt>
                <c:pt idx="17">
                  <c:v>39538.0</c:v>
                </c:pt>
                <c:pt idx="18">
                  <c:v>39539.0</c:v>
                </c:pt>
                <c:pt idx="19">
                  <c:v>39540.0</c:v>
                </c:pt>
                <c:pt idx="20">
                  <c:v>39541.0</c:v>
                </c:pt>
                <c:pt idx="21">
                  <c:v>39542.0</c:v>
                </c:pt>
                <c:pt idx="22">
                  <c:v>39543.0</c:v>
                </c:pt>
                <c:pt idx="23">
                  <c:v>39544.0</c:v>
                </c:pt>
                <c:pt idx="24">
                  <c:v>39545.0</c:v>
                </c:pt>
                <c:pt idx="25">
                  <c:v>39546.0</c:v>
                </c:pt>
                <c:pt idx="26">
                  <c:v>39547.0</c:v>
                </c:pt>
                <c:pt idx="27">
                  <c:v>39548.0</c:v>
                </c:pt>
                <c:pt idx="28">
                  <c:v>39549.0</c:v>
                </c:pt>
              </c:numCache>
            </c:numRef>
          </c:xVal>
          <c:yVal>
            <c:numRef>
              <c:f>'Soil Moisture Worksheet'!$I$5:$I$33</c:f>
              <c:numCache>
                <c:formatCode>0.00</c:formatCode>
                <c:ptCount val="29"/>
                <c:pt idx="0">
                  <c:v>30.0</c:v>
                </c:pt>
                <c:pt idx="1">
                  <c:v>29.46478873239435</c:v>
                </c:pt>
                <c:pt idx="2">
                  <c:v>28.92312206572768</c:v>
                </c:pt>
                <c:pt idx="3">
                  <c:v>28.4025741205222</c:v>
                </c:pt>
                <c:pt idx="4">
                  <c:v>27.88192476514073</c:v>
                </c:pt>
                <c:pt idx="5">
                  <c:v>27.3695286662075</c:v>
                </c:pt>
                <c:pt idx="6">
                  <c:v>36.00328644157045</c:v>
                </c:pt>
                <c:pt idx="7">
                  <c:v>35.496792935077</c:v>
                </c:pt>
                <c:pt idx="8">
                  <c:v>34.95833139661541</c:v>
                </c:pt>
                <c:pt idx="9">
                  <c:v>34.42668582699516</c:v>
                </c:pt>
                <c:pt idx="10">
                  <c:v>33.91418582699515</c:v>
                </c:pt>
                <c:pt idx="11">
                  <c:v>33.38332162946408</c:v>
                </c:pt>
                <c:pt idx="12">
                  <c:v>32.87112650751284</c:v>
                </c:pt>
                <c:pt idx="13">
                  <c:v>32.35305421835623</c:v>
                </c:pt>
                <c:pt idx="14">
                  <c:v>31.82924469454689</c:v>
                </c:pt>
                <c:pt idx="15">
                  <c:v>31.29983292984102</c:v>
                </c:pt>
                <c:pt idx="16">
                  <c:v>30.76494920891079</c:v>
                </c:pt>
                <c:pt idx="17">
                  <c:v>30.2247193238533</c:v>
                </c:pt>
                <c:pt idx="18">
                  <c:v>29.6792647783988</c:v>
                </c:pt>
                <c:pt idx="19">
                  <c:v>29.13993893570214</c:v>
                </c:pt>
                <c:pt idx="20">
                  <c:v>28.58438338014659</c:v>
                </c:pt>
                <c:pt idx="21">
                  <c:v>35.96875987014742</c:v>
                </c:pt>
                <c:pt idx="22">
                  <c:v>35.40354247884299</c:v>
                </c:pt>
                <c:pt idx="23">
                  <c:v>34.81214462938049</c:v>
                </c:pt>
                <c:pt idx="24">
                  <c:v>34.20576165065729</c:v>
                </c:pt>
                <c:pt idx="25">
                  <c:v>33.50049849276234</c:v>
                </c:pt>
                <c:pt idx="26">
                  <c:v>32.87549849276234</c:v>
                </c:pt>
                <c:pt idx="27">
                  <c:v>32.22601395668011</c:v>
                </c:pt>
                <c:pt idx="28">
                  <c:v>31.52193232402702</c:v>
                </c:pt>
              </c:numCache>
            </c:numRef>
          </c:yVal>
          <c:smooth val="1"/>
        </c:ser>
        <c:dLbls>
          <c:showLegendKey val="0"/>
          <c:showVal val="0"/>
          <c:showCatName val="0"/>
          <c:showSerName val="0"/>
          <c:showPercent val="0"/>
          <c:showBubbleSize val="0"/>
        </c:dLbls>
        <c:axId val="2124884072"/>
        <c:axId val="2124889560"/>
      </c:scatterChart>
      <c:valAx>
        <c:axId val="2124884072"/>
        <c:scaling>
          <c:orientation val="minMax"/>
          <c:max val="39550.0"/>
          <c:min val="39520.0"/>
        </c:scaling>
        <c:delete val="0"/>
        <c:axPos val="b"/>
        <c:title>
          <c:tx>
            <c:rich>
              <a:bodyPr/>
              <a:lstStyle/>
              <a:p>
                <a:pPr>
                  <a:defRPr sz="1200" baseline="0"/>
                </a:pPr>
                <a:r>
                  <a:rPr lang="en-US" sz="1200" baseline="0"/>
                  <a:t>Date</a:t>
                </a:r>
              </a:p>
            </c:rich>
          </c:tx>
          <c:layout/>
          <c:overlay val="0"/>
        </c:title>
        <c:numFmt formatCode="m/d/yyyy" sourceLinked="1"/>
        <c:majorTickMark val="none"/>
        <c:minorTickMark val="none"/>
        <c:tickLblPos val="nextTo"/>
        <c:crossAx val="2124889560"/>
        <c:crosses val="autoZero"/>
        <c:crossBetween val="midCat"/>
      </c:valAx>
      <c:valAx>
        <c:axId val="2124889560"/>
        <c:scaling>
          <c:orientation val="minMax"/>
          <c:min val="20.0"/>
        </c:scaling>
        <c:delete val="0"/>
        <c:axPos val="l"/>
        <c:majorGridlines/>
        <c:title>
          <c:tx>
            <c:rich>
              <a:bodyPr/>
              <a:lstStyle/>
              <a:p>
                <a:pPr>
                  <a:defRPr sz="1200" baseline="0"/>
                </a:pPr>
                <a:r>
                  <a:rPr lang="en-US" sz="1200" baseline="0"/>
                  <a:t>Moisture Cotent (%)</a:t>
                </a:r>
              </a:p>
            </c:rich>
          </c:tx>
          <c:layout/>
          <c:overlay val="0"/>
        </c:title>
        <c:numFmt formatCode="0.00" sourceLinked="1"/>
        <c:majorTickMark val="none"/>
        <c:minorTickMark val="none"/>
        <c:tickLblPos val="nextTo"/>
        <c:crossAx val="2124884072"/>
        <c:crosses val="autoZero"/>
        <c:crossBetween val="midCat"/>
      </c:valAx>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drawings/drawing1.xml><?xml version="1.0" encoding="utf-8"?>
<c:userShapes xmlns:c="http://schemas.openxmlformats.org/drawingml/2006/chart">
  <cdr:relSizeAnchor xmlns:cdr="http://schemas.openxmlformats.org/drawingml/2006/chartDrawing">
    <cdr:from>
      <cdr:x>0.71717</cdr:x>
      <cdr:y>0.51707</cdr:y>
    </cdr:from>
    <cdr:to>
      <cdr:x>0.81977</cdr:x>
      <cdr:y>0.68753</cdr:y>
    </cdr:to>
    <cdr:sp macro="" textlink="">
      <cdr:nvSpPr>
        <cdr:cNvPr id="6" name="TextBox 5"/>
        <cdr:cNvSpPr txBox="1"/>
      </cdr:nvSpPr>
      <cdr:spPr>
        <a:xfrm xmlns:a="http://schemas.openxmlformats.org/drawingml/2006/main" rot="19389917">
          <a:off x="6391536" y="27736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smtClean="0">
              <a:latin typeface="Arial"/>
              <a:cs typeface="Arial"/>
            </a:rPr>
            <a:t>Under Application</a:t>
          </a:r>
          <a:endParaRPr lang="en-US" sz="1800" b="1" dirty="0">
            <a:latin typeface="Arial"/>
            <a:cs typeface="Arial"/>
          </a:endParaRPr>
        </a:p>
      </cdr:txBody>
    </cdr:sp>
  </cdr:relSizeAnchor>
  <cdr:relSizeAnchor xmlns:cdr="http://schemas.openxmlformats.org/drawingml/2006/chartDrawing">
    <cdr:from>
      <cdr:x>0.6229</cdr:x>
      <cdr:y>0.18998</cdr:y>
    </cdr:from>
    <cdr:to>
      <cdr:x>0.7255</cdr:x>
      <cdr:y>0.36044</cdr:y>
    </cdr:to>
    <cdr:sp macro="" textlink="">
      <cdr:nvSpPr>
        <cdr:cNvPr id="7" name="TextBox 6"/>
        <cdr:cNvSpPr txBox="1"/>
      </cdr:nvSpPr>
      <cdr:spPr>
        <a:xfrm xmlns:a="http://schemas.openxmlformats.org/drawingml/2006/main" rot="19458007">
          <a:off x="5551392" y="1019081"/>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smtClean="0">
              <a:latin typeface="Arial"/>
              <a:cs typeface="Arial"/>
            </a:rPr>
            <a:t>Over Application</a:t>
          </a:r>
          <a:endParaRPr lang="en-US" sz="1800" b="1" dirty="0">
            <a:latin typeface="Arial"/>
            <a:cs typeface="Aria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0.13832</cdr:x>
      <cdr:y>0.48785</cdr:y>
    </cdr:from>
    <cdr:to>
      <cdr:x>0.91056</cdr:x>
      <cdr:y>0.4881</cdr:y>
    </cdr:to>
    <cdr:sp macro="" textlink="">
      <cdr:nvSpPr>
        <cdr:cNvPr id="3" name="Straight Connector 2"/>
        <cdr:cNvSpPr/>
      </cdr:nvSpPr>
      <cdr:spPr>
        <a:xfrm xmlns:a="http://schemas.openxmlformats.org/drawingml/2006/main">
          <a:off x="1078230" y="3059430"/>
          <a:ext cx="6019800" cy="1588"/>
        </a:xfrm>
        <a:prstGeom xmlns:a="http://schemas.openxmlformats.org/drawingml/2006/main" prst="line">
          <a:avLst/>
        </a:prstGeom>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0.80303</cdr:x>
      <cdr:y>0.48785</cdr:y>
    </cdr:from>
    <cdr:to>
      <cdr:x>0.82258</cdr:x>
      <cdr:y>0.71871</cdr:y>
    </cdr:to>
    <cdr:sp macro="" textlink="">
      <cdr:nvSpPr>
        <cdr:cNvPr id="5" name="Straight Arrow Connector 4"/>
        <cdr:cNvSpPr/>
      </cdr:nvSpPr>
      <cdr:spPr>
        <a:xfrm xmlns:a="http://schemas.openxmlformats.org/drawingml/2006/main" rot="10800000">
          <a:off x="6259829" y="3059429"/>
          <a:ext cx="152401" cy="1447801"/>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1"/>
        </a:lnRef>
        <a:fillRef xmlns:a="http://schemas.openxmlformats.org/drawingml/2006/main" idx="0">
          <a:schemeClr val="accent1"/>
        </a:fillRef>
        <a:effectRef xmlns:a="http://schemas.openxmlformats.org/drawingml/2006/main" idx="2">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0.6564</cdr:x>
      <cdr:y>0.71871</cdr:y>
    </cdr:from>
    <cdr:to>
      <cdr:x>0.91056</cdr:x>
      <cdr:y>0.77947</cdr:y>
    </cdr:to>
    <cdr:sp macro="" textlink="">
      <cdr:nvSpPr>
        <cdr:cNvPr id="6" name="TextBox 5"/>
        <cdr:cNvSpPr txBox="1"/>
      </cdr:nvSpPr>
      <cdr:spPr>
        <a:xfrm xmlns:a="http://schemas.openxmlformats.org/drawingml/2006/main">
          <a:off x="5116830" y="4507230"/>
          <a:ext cx="1981200" cy="3810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600" dirty="0" smtClean="0"/>
            <a:t>Threshold Moisture </a:t>
          </a:r>
        </a:p>
        <a:p xmlns:a="http://schemas.openxmlformats.org/drawingml/2006/main">
          <a:r>
            <a:rPr lang="en-US" sz="1600" dirty="0" smtClean="0"/>
            <a:t>Content, </a:t>
          </a:r>
          <a:r>
            <a:rPr lang="el-GR" sz="1600" dirty="0" smtClean="0"/>
            <a:t>θ</a:t>
          </a:r>
          <a:r>
            <a:rPr lang="en-US" sz="1600" baseline="-25000" dirty="0" smtClean="0"/>
            <a:t>t</a:t>
          </a:r>
          <a:endParaRPr lang="en-US" sz="1600" dirty="0"/>
        </a:p>
      </cdr:txBody>
    </cdr:sp>
  </cdr:relSizeAnchor>
  <cdr:relSizeAnchor xmlns:cdr="http://schemas.openxmlformats.org/drawingml/2006/chartDrawing">
    <cdr:from>
      <cdr:x>0.56843</cdr:x>
      <cdr:y>0.09903</cdr:y>
    </cdr:from>
    <cdr:to>
      <cdr:x>0.71505</cdr:x>
      <cdr:y>0.15978</cdr:y>
    </cdr:to>
    <cdr:sp macro="" textlink="">
      <cdr:nvSpPr>
        <cdr:cNvPr id="8" name="Straight Arrow Connector 7"/>
        <cdr:cNvSpPr/>
      </cdr:nvSpPr>
      <cdr:spPr>
        <a:xfrm xmlns:a="http://schemas.openxmlformats.org/drawingml/2006/main" rot="10800000" flipV="1">
          <a:off x="4431030" y="621030"/>
          <a:ext cx="1143000" cy="3810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4F81BD"/>
          </a:solidFill>
          <a:prstDash val="solid"/>
          <a:tailEnd type="arrow"/>
        </a:ln>
        <a:effectLst xmlns:a="http://schemas.openxmlformats.org/drawingml/2006/main">
          <a:outerShdw blurRad="40000" dist="23000" dir="5400000" rotWithShape="0">
            <a:srgbClr val="000000">
              <a:alpha val="35000"/>
            </a:srgbClr>
          </a:outerShdw>
        </a:effectLst>
      </cdr:spPr>
      <cdr:style>
        <a:lnRef xmlns:a="http://schemas.openxmlformats.org/drawingml/2006/main" idx="3">
          <a:schemeClr val="accent1"/>
        </a:lnRef>
        <a:fillRef xmlns:a="http://schemas.openxmlformats.org/drawingml/2006/main" idx="0">
          <a:schemeClr val="accent1"/>
        </a:fillRef>
        <a:effectRef xmlns:a="http://schemas.openxmlformats.org/drawingml/2006/main" idx="2">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p>
      </cdr:txBody>
    </cdr:sp>
  </cdr:relSizeAnchor>
  <cdr:relSizeAnchor xmlns:cdr="http://schemas.openxmlformats.org/drawingml/2006/chartDrawing">
    <cdr:from>
      <cdr:x>0.71505</cdr:x>
      <cdr:y>0.67011</cdr:y>
    </cdr:from>
    <cdr:to>
      <cdr:x>0.83236</cdr:x>
      <cdr:y>0.81592</cdr:y>
    </cdr:to>
    <cdr:sp macro="" textlink="">
      <cdr:nvSpPr>
        <cdr:cNvPr id="9" name="TextBox 8"/>
        <cdr:cNvSpPr txBox="1"/>
      </cdr:nvSpPr>
      <cdr:spPr>
        <a:xfrm xmlns:a="http://schemas.openxmlformats.org/drawingml/2006/main">
          <a:off x="5574030" y="420243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267FDB-BC37-A241-B392-77F17A503ABE}" type="datetimeFigureOut">
              <a:rPr lang="en-US" smtClean="0"/>
              <a:t>12/1/14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D065DB-D523-5048-9DDC-4845D9F85765}" type="slidenum">
              <a:rPr lang="en-US" smtClean="0"/>
              <a:t>‹#›</a:t>
            </a:fld>
            <a:endParaRPr lang="en-US"/>
          </a:p>
        </p:txBody>
      </p:sp>
    </p:spTree>
    <p:extLst>
      <p:ext uri="{BB962C8B-B14F-4D97-AF65-F5344CB8AC3E}">
        <p14:creationId xmlns:p14="http://schemas.microsoft.com/office/powerpoint/2010/main" val="2015808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B80071-793C-4C4D-A680-DD0FDB8BD4E7}" type="datetimeFigureOut">
              <a:rPr lang="en-US" smtClean="0"/>
              <a:t>12/1/14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6EF870-7080-422C-AC3B-4292C27A8D0C}" type="slidenum">
              <a:rPr lang="en-US" smtClean="0"/>
              <a:t>‹#›</a:t>
            </a:fld>
            <a:endParaRPr lang="en-US"/>
          </a:p>
        </p:txBody>
      </p:sp>
    </p:spTree>
    <p:extLst>
      <p:ext uri="{BB962C8B-B14F-4D97-AF65-F5344CB8AC3E}">
        <p14:creationId xmlns:p14="http://schemas.microsoft.com/office/powerpoint/2010/main" val="1884208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a:t>
            </a:fld>
            <a:endParaRPr lang="en-US"/>
          </a:p>
        </p:txBody>
      </p:sp>
    </p:spTree>
    <p:extLst>
      <p:ext uri="{BB962C8B-B14F-4D97-AF65-F5344CB8AC3E}">
        <p14:creationId xmlns:p14="http://schemas.microsoft.com/office/powerpoint/2010/main" val="3338512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fld id="{530C051C-D2C3-EA48-9C6A-18EA94EE8DB5}" type="slidenum">
              <a:rPr lang="en-US" sz="1200" b="0" smtClean="0"/>
              <a:pPr>
                <a:defRPr/>
              </a:pPr>
              <a:t>15</a:t>
            </a:fld>
            <a:endParaRPr lang="en-US" sz="1200" b="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fld id="{F0713310-C50E-4B4E-9150-7C36E1D96E14}" type="slidenum">
              <a:rPr lang="en-US" sz="1200" b="0" smtClean="0"/>
              <a:pPr>
                <a:defRPr/>
              </a:pPr>
              <a:t>16</a:t>
            </a:fld>
            <a:endParaRPr lang="en-US" sz="1200" b="0"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fld id="{E36423DF-7CF6-3F45-AA0E-E7C596D98A26}" type="slidenum">
              <a:rPr lang="en-US" sz="1200" b="0" smtClean="0"/>
              <a:pPr>
                <a:defRPr/>
              </a:pPr>
              <a:t>17</a:t>
            </a:fld>
            <a:endParaRPr lang="en-US" sz="1200" b="0"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fld id="{ED2C8CE7-3993-CB43-9E63-91EEC421B891}" type="slidenum">
              <a:rPr lang="en-US" sz="1200" b="0" smtClean="0"/>
              <a:pPr>
                <a:defRPr/>
              </a:pPr>
              <a:t>18</a:t>
            </a:fld>
            <a:endParaRPr lang="en-US" sz="1200" b="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fld id="{A82AC24B-83F8-EF4F-BFC1-CA6B887AE714}" type="slidenum">
              <a:rPr lang="en-US" sz="1200" b="0" smtClean="0"/>
              <a:pPr>
                <a:defRPr/>
              </a:pPr>
              <a:t>19</a:t>
            </a:fld>
            <a:endParaRPr lang="en-US" sz="1200" b="0"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fld id="{74BABBC7-2611-814F-B424-82E0FBD7558A}" type="slidenum">
              <a:rPr lang="en-US" sz="1200" b="0" smtClean="0"/>
              <a:pPr>
                <a:defRPr/>
              </a:pPr>
              <a:t>20</a:t>
            </a:fld>
            <a:endParaRPr lang="en-US" sz="1200" b="0"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fld id="{27F8294D-F459-FF4B-8203-808045D3DD27}" type="slidenum">
              <a:rPr lang="en-US" sz="1200" b="0" smtClean="0"/>
              <a:pPr>
                <a:defRPr/>
              </a:pPr>
              <a:t>21</a:t>
            </a:fld>
            <a:endParaRPr lang="en-US" sz="1200" b="0"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33</a:t>
            </a:fld>
            <a:endParaRPr lang="en-US"/>
          </a:p>
        </p:txBody>
      </p:sp>
    </p:spTree>
    <p:extLst>
      <p:ext uri="{BB962C8B-B14F-4D97-AF65-F5344CB8AC3E}">
        <p14:creationId xmlns:p14="http://schemas.microsoft.com/office/powerpoint/2010/main" val="548629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34</a:t>
            </a:fld>
            <a:endParaRPr lang="en-US"/>
          </a:p>
        </p:txBody>
      </p:sp>
    </p:spTree>
    <p:extLst>
      <p:ext uri="{BB962C8B-B14F-4D97-AF65-F5344CB8AC3E}">
        <p14:creationId xmlns:p14="http://schemas.microsoft.com/office/powerpoint/2010/main" val="548629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35</a:t>
            </a:fld>
            <a:endParaRPr lang="en-US"/>
          </a:p>
        </p:txBody>
      </p:sp>
    </p:spTree>
    <p:extLst>
      <p:ext uri="{BB962C8B-B14F-4D97-AF65-F5344CB8AC3E}">
        <p14:creationId xmlns:p14="http://schemas.microsoft.com/office/powerpoint/2010/main" val="54862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a:t>
            </a:fld>
            <a:endParaRPr lang="en-US"/>
          </a:p>
        </p:txBody>
      </p:sp>
    </p:spTree>
    <p:extLst>
      <p:ext uri="{BB962C8B-B14F-4D97-AF65-F5344CB8AC3E}">
        <p14:creationId xmlns:p14="http://schemas.microsoft.com/office/powerpoint/2010/main" val="4107144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36</a:t>
            </a:fld>
            <a:endParaRPr lang="en-US"/>
          </a:p>
        </p:txBody>
      </p:sp>
    </p:spTree>
    <p:extLst>
      <p:ext uri="{BB962C8B-B14F-4D97-AF65-F5344CB8AC3E}">
        <p14:creationId xmlns:p14="http://schemas.microsoft.com/office/powerpoint/2010/main" val="548629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37</a:t>
            </a:fld>
            <a:endParaRPr lang="en-US"/>
          </a:p>
        </p:txBody>
      </p:sp>
    </p:spTree>
    <p:extLst>
      <p:ext uri="{BB962C8B-B14F-4D97-AF65-F5344CB8AC3E}">
        <p14:creationId xmlns:p14="http://schemas.microsoft.com/office/powerpoint/2010/main" val="3310668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38</a:t>
            </a:fld>
            <a:endParaRPr lang="en-US"/>
          </a:p>
        </p:txBody>
      </p:sp>
    </p:spTree>
    <p:extLst>
      <p:ext uri="{BB962C8B-B14F-4D97-AF65-F5344CB8AC3E}">
        <p14:creationId xmlns:p14="http://schemas.microsoft.com/office/powerpoint/2010/main" val="548629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39</a:t>
            </a:fld>
            <a:endParaRPr lang="en-US"/>
          </a:p>
        </p:txBody>
      </p:sp>
    </p:spTree>
    <p:extLst>
      <p:ext uri="{BB962C8B-B14F-4D97-AF65-F5344CB8AC3E}">
        <p14:creationId xmlns:p14="http://schemas.microsoft.com/office/powerpoint/2010/main" val="548629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40</a:t>
            </a:fld>
            <a:endParaRPr lang="en-US"/>
          </a:p>
        </p:txBody>
      </p:sp>
    </p:spTree>
    <p:extLst>
      <p:ext uri="{BB962C8B-B14F-4D97-AF65-F5344CB8AC3E}">
        <p14:creationId xmlns:p14="http://schemas.microsoft.com/office/powerpoint/2010/main" val="1637512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41</a:t>
            </a:fld>
            <a:endParaRPr lang="en-US"/>
          </a:p>
        </p:txBody>
      </p:sp>
    </p:spTree>
    <p:extLst>
      <p:ext uri="{BB962C8B-B14F-4D97-AF65-F5344CB8AC3E}">
        <p14:creationId xmlns:p14="http://schemas.microsoft.com/office/powerpoint/2010/main" val="4013135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A21D5C-6A74-48E9-9C07-DFD64A41AA47}" type="slidenum">
              <a:rPr lang="en-US" smtClean="0"/>
              <a:pPr fontAlgn="base">
                <a:spcBef>
                  <a:spcPct val="0"/>
                </a:spcBef>
                <a:spcAft>
                  <a:spcPct val="0"/>
                </a:spcAft>
                <a:defRPr/>
              </a:pPr>
              <a:t>43</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62124E62-172B-4A5E-8D2D-51FD0BABC182}" type="slidenum">
              <a:rPr lang="en-US" smtClean="0"/>
              <a:pPr eaLnBrk="1" fontAlgn="base" hangingPunct="1">
                <a:spcBef>
                  <a:spcPct val="0"/>
                </a:spcBef>
                <a:spcAft>
                  <a:spcPct val="0"/>
                </a:spcAft>
              </a:pPr>
              <a:t>45</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A21D5C-6A74-48E9-9C07-DFD64A41AA47}" type="slidenum">
              <a:rPr lang="en-US" smtClean="0"/>
              <a:pPr fontAlgn="base">
                <a:spcBef>
                  <a:spcPct val="0"/>
                </a:spcBef>
                <a:spcAft>
                  <a:spcPct val="0"/>
                </a:spcAft>
                <a:defRPr/>
              </a:pPr>
              <a:t>46</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024906-CC1A-4E7F-8C9A-0779CAA3BB79}" type="slidenum">
              <a:rPr lang="en-US" smtClean="0"/>
              <a:pPr fontAlgn="base">
                <a:spcBef>
                  <a:spcPct val="0"/>
                </a:spcBef>
                <a:spcAft>
                  <a:spcPct val="0"/>
                </a:spcAft>
                <a:defRPr/>
              </a:pPr>
              <a:t>47</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4</a:t>
            </a:fld>
            <a:endParaRPr lang="en-US"/>
          </a:p>
        </p:txBody>
      </p:sp>
    </p:spTree>
    <p:extLst>
      <p:ext uri="{BB962C8B-B14F-4D97-AF65-F5344CB8AC3E}">
        <p14:creationId xmlns:p14="http://schemas.microsoft.com/office/powerpoint/2010/main" val="795952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EA7FFE-3647-439D-B6EC-08B291BD543E}" type="slidenum">
              <a:rPr lang="en-US" smtClean="0"/>
              <a:pPr fontAlgn="base">
                <a:spcBef>
                  <a:spcPct val="0"/>
                </a:spcBef>
                <a:spcAft>
                  <a:spcPct val="0"/>
                </a:spcAft>
                <a:defRPr/>
              </a:pPr>
              <a:t>48</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EF4569-DEDE-4EBA-A442-C05E49DBDBC9}" type="slidenum">
              <a:rPr lang="en-US" smtClean="0"/>
              <a:pPr fontAlgn="base">
                <a:spcBef>
                  <a:spcPct val="0"/>
                </a:spcBef>
                <a:spcAft>
                  <a:spcPct val="0"/>
                </a:spcAft>
                <a:defRPr/>
              </a:pPr>
              <a:t>49</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50FDD7-E995-4A50-B0BC-3F525BEDF414}" type="slidenum">
              <a:rPr lang="en-US" smtClean="0"/>
              <a:pPr fontAlgn="base">
                <a:spcBef>
                  <a:spcPct val="0"/>
                </a:spcBef>
                <a:spcAft>
                  <a:spcPct val="0"/>
                </a:spcAft>
                <a:defRPr/>
              </a:pPr>
              <a:t>50</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8A1DCF-2EE4-4AA6-9B8A-C5F9AA588609}" type="slidenum">
              <a:rPr lang="en-US" smtClean="0"/>
              <a:pPr fontAlgn="base">
                <a:spcBef>
                  <a:spcPct val="0"/>
                </a:spcBef>
                <a:spcAft>
                  <a:spcPct val="0"/>
                </a:spcAft>
                <a:defRPr/>
              </a:pPr>
              <a:t>51</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A21D5C-6A74-48E9-9C07-DFD64A41AA47}" type="slidenum">
              <a:rPr lang="en-US" smtClean="0"/>
              <a:pPr fontAlgn="base">
                <a:spcBef>
                  <a:spcPct val="0"/>
                </a:spcBef>
                <a:spcAft>
                  <a:spcPct val="0"/>
                </a:spcAft>
                <a:defRPr/>
              </a:pPr>
              <a:t>52</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53</a:t>
            </a:fld>
            <a:endParaRPr lang="en-US"/>
          </a:p>
        </p:txBody>
      </p:sp>
    </p:spTree>
    <p:extLst>
      <p:ext uri="{BB962C8B-B14F-4D97-AF65-F5344CB8AC3E}">
        <p14:creationId xmlns:p14="http://schemas.microsoft.com/office/powerpoint/2010/main" val="2894597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EF870-7080-422C-AC3B-4292C27A8D0C}" type="slidenum">
              <a:rPr lang="en-US" smtClean="0"/>
              <a:t>54</a:t>
            </a:fld>
            <a:endParaRPr lang="en-US"/>
          </a:p>
        </p:txBody>
      </p:sp>
    </p:spTree>
    <p:extLst>
      <p:ext uri="{BB962C8B-B14F-4D97-AF65-F5344CB8AC3E}">
        <p14:creationId xmlns:p14="http://schemas.microsoft.com/office/powerpoint/2010/main" val="2708036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EF870-7080-422C-AC3B-4292C27A8D0C}" type="slidenum">
              <a:rPr lang="en-US" smtClean="0"/>
              <a:t>7</a:t>
            </a:fld>
            <a:endParaRPr lang="en-US"/>
          </a:p>
        </p:txBody>
      </p:sp>
    </p:spTree>
    <p:extLst>
      <p:ext uri="{BB962C8B-B14F-4D97-AF65-F5344CB8AC3E}">
        <p14:creationId xmlns:p14="http://schemas.microsoft.com/office/powerpoint/2010/main" val="865835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D9728E-552B-D843-9A37-2B429417A7B1}" type="slidenum">
              <a:rPr lang="en-US" sz="1200">
                <a:latin typeface="Calibri" charset="0"/>
              </a:rPr>
              <a:pPr eaLnBrk="1" hangingPunct="1"/>
              <a:t>8</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7260F0F-ABFF-452F-8477-C84C94102A78}" type="slidenum">
              <a:rPr lang="en-US" smtClean="0"/>
              <a:pPr>
                <a:defRPr/>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fld id="{1D3441E6-2F83-8C45-A766-0E2B97EF276E}" type="slidenum">
              <a:rPr lang="en-US" sz="1200" b="0" smtClean="0"/>
              <a:pPr>
                <a:defRPr/>
              </a:pPr>
              <a:t>12</a:t>
            </a:fld>
            <a:endParaRPr lang="en-US" sz="1200" b="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fld id="{CCD6482F-C561-404C-AD27-8BBCCFE72B43}" type="slidenum">
              <a:rPr lang="en-US" sz="1200" b="0" smtClean="0"/>
              <a:pPr>
                <a:defRPr/>
              </a:pPr>
              <a:t>13</a:t>
            </a:fld>
            <a:endParaRPr lang="en-US" sz="1200" b="0"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fld id="{2E5E95DF-A83B-4845-B3F8-900F7F0D6B24}" type="slidenum">
              <a:rPr lang="en-US" sz="1200" b="0" smtClean="0"/>
              <a:pPr>
                <a:defRPr/>
              </a:pPr>
              <a:t>14</a:t>
            </a:fld>
            <a:endParaRPr lang="en-US" sz="1200" b="0"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0A41FF1-0AD1-4060-B913-71282BBEB0CD}" type="datetimeFigureOut">
              <a:rPr lang="en-US" smtClean="0"/>
              <a:t>12/1/14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BF0325F-BE10-4A2E-BA95-65BC6267B90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0A41FF1-0AD1-4060-B913-71282BBEB0CD}"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0A41FF1-0AD1-4060-B913-71282BBEB0CD}"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0A41FF1-0AD1-4060-B913-71282BBEB0CD}"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0A41FF1-0AD1-4060-B913-71282BBEB0CD}"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0325F-BE10-4A2E-BA95-65BC6267B90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0A41FF1-0AD1-4060-B913-71282BBEB0CD}"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0A41FF1-0AD1-4060-B913-71282BBEB0CD}" type="datetimeFigureOut">
              <a:rPr lang="en-US" smtClean="0"/>
              <a:t>12/1/14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0A41FF1-0AD1-4060-B913-71282BBEB0CD}" type="datetimeFigureOut">
              <a:rPr lang="en-US" smtClean="0"/>
              <a:t>12/1/14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A41FF1-0AD1-4060-B913-71282BBEB0CD}" type="datetimeFigureOut">
              <a:rPr lang="en-US" smtClean="0"/>
              <a:t>12/1/14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0A41FF1-0AD1-4060-B913-71282BBEB0CD}"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0325F-BE10-4A2E-BA95-65BC6267B90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0A41FF1-0AD1-4060-B913-71282BBEB0CD}"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BF0325F-BE10-4A2E-BA95-65BC6267B900}"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0A41FF1-0AD1-4060-B913-71282BBEB0CD}" type="datetimeFigureOut">
              <a:rPr lang="en-US" smtClean="0"/>
              <a:t>12/1/14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BF0325F-BE10-4A2E-BA95-65BC6267B900}"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ric.harmsen@upr.edu" TargetMode="External"/><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8.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8.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0.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hyperlink" Target="http://pragwater.com/crop-water-us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hyperlink" Target="http://pragwater.com/2012/03/29/simple-irrigation-scheduling-tool-for-puerto-rico/"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hyperlink" Target="http://academic.uprm.edu/hdc/HarmsenPapers/Web-based%20method%20for%20Irr%20Scheduling%20in%20PR.pdf"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hyperlink" Target="http://www.fao.org/docrep/X0490E/x0490e00.htm" TargetMode="External"/><Relationship Id="rId4" Type="http://schemas.openxmlformats.org/officeDocument/2006/relationships/hyperlink" Target="http://academic.uprm.edu/hdc/GOES-PRWEB_RESULTS/rainfall" TargetMode="External"/><Relationship Id="rId5" Type="http://schemas.openxmlformats.org/officeDocument/2006/relationships/hyperlink" Target="http://academic.uprm.edu/hdc/GOES-PRWEB_RESULTS/reference_ET/"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www.fao.org/docrep/X0490E/x0490e00.htm"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hyperlink" Target="http://academic.uprm.edu/hdc/GOES-PRWEB_RESULTS/rainfall/" TargetMode="External"/><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3" Type="http://schemas.openxmlformats.org/officeDocument/2006/relationships/hyperlink" Target="http://academic.uprm.edu/hdc/GOES-PRWEB_RESULTS/reference_ET/" TargetMode="External"/><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hyperlink" Target="http://pragwater.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1.bin"/><Relationship Id="rId5" Type="http://schemas.openxmlformats.org/officeDocument/2006/relationships/image" Target="../media/image45.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3" Type="http://schemas.openxmlformats.org/officeDocument/2006/relationships/hyperlink" Target="http://pragwater.com/2011/12/17/a-simple-irrigation-scheduling-spreadsheet-program/" TargetMode="External"/><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pragwater.com/2011/12/17/a-simple-irrigation-scheduling-spreadsheet-program/" TargetMode="External"/><Relationship Id="rId4"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ric.harmsen@upr.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spectrum.ieee.org/energy/environment/how-much-water-does-it-take-to-make-electricit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09600" y="4267200"/>
            <a:ext cx="7772400" cy="1012825"/>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n-US" b="1" dirty="0" smtClean="0"/>
              <a:t>Water Resource </a:t>
            </a:r>
            <a:r>
              <a:rPr lang="en-US" b="1" dirty="0" err="1" smtClean="0"/>
              <a:t>Managment</a:t>
            </a:r>
            <a:endParaRPr lang="en-US" dirty="0"/>
          </a:p>
          <a:p>
            <a:pPr algn="r"/>
            <a:r>
              <a:rPr lang="en-US" dirty="0" smtClean="0"/>
              <a:t/>
            </a:r>
            <a:br>
              <a:rPr lang="en-US" dirty="0" smtClean="0"/>
            </a:br>
            <a:r>
              <a:rPr lang="en-US" dirty="0" smtClean="0"/>
              <a:t/>
            </a:r>
            <a:br>
              <a:rPr lang="en-US" dirty="0" smtClean="0"/>
            </a:br>
            <a:r>
              <a:rPr lang="es-ES" dirty="0" smtClean="0"/>
              <a:t/>
            </a:r>
            <a:br>
              <a:rPr lang="es-ES" dirty="0" smtClean="0"/>
            </a:br>
            <a:endParaRPr lang="en-US" dirty="0"/>
          </a:p>
        </p:txBody>
      </p:sp>
      <p:sp>
        <p:nvSpPr>
          <p:cNvPr id="9" name="Subtitle 2"/>
          <p:cNvSpPr txBox="1">
            <a:spLocks/>
          </p:cNvSpPr>
          <p:nvPr/>
        </p:nvSpPr>
        <p:spPr>
          <a:xfrm>
            <a:off x="1219200" y="2819400"/>
            <a:ext cx="7162800" cy="3657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dirty="0" smtClean="0"/>
              <a:t>Eric Harmsen</a:t>
            </a:r>
          </a:p>
          <a:p>
            <a:pPr marL="0" indent="0" algn="ctr">
              <a:buNone/>
            </a:pPr>
            <a:r>
              <a:rPr lang="en-US" sz="2400" dirty="0" smtClean="0"/>
              <a:t>Professor, Dept. of Agricultural and Biosystems Eng., Univ. of Puerto Rico-Mayaguez</a:t>
            </a:r>
          </a:p>
          <a:p>
            <a:pPr marL="0" indent="0" algn="ctr">
              <a:buNone/>
            </a:pPr>
            <a:r>
              <a:rPr lang="en-US" sz="2400" dirty="0" smtClean="0">
                <a:hlinkClick r:id="rId3"/>
              </a:rPr>
              <a:t>Eric.harmsen@upr.edu</a:t>
            </a:r>
            <a:endParaRPr lang="en-US" sz="2400" dirty="0" smtClean="0"/>
          </a:p>
          <a:p>
            <a:pPr marL="0" indent="0" algn="ctr">
              <a:buNone/>
            </a:pPr>
            <a:r>
              <a:rPr lang="en-US" sz="2400" dirty="0" smtClean="0"/>
              <a:t>(787)955-5102</a:t>
            </a:r>
          </a:p>
          <a:p>
            <a:pPr marL="0" indent="0" algn="ctr">
              <a:buNone/>
            </a:pPr>
            <a:endParaRPr lang="en-US" dirty="0" smtClean="0"/>
          </a:p>
        </p:txBody>
      </p:sp>
      <p:pic>
        <p:nvPicPr>
          <p:cNvPr id="5" name="Picture 6" descr="http://rds.yahoo.com/_ylt=A0WTefivJDNI21kAFnKjzbkF/SIG=123e5eklu/EXP=1211397679/**http%3A/ece.uprm.edu/~pol/LogoUPRM%2520color.jpg"/>
          <p:cNvPicPr>
            <a:picLocks noChangeAspect="1" noChangeArrowheads="1"/>
          </p:cNvPicPr>
          <p:nvPr/>
        </p:nvPicPr>
        <p:blipFill>
          <a:blip r:embed="rId4"/>
          <a:srcRect/>
          <a:stretch>
            <a:fillRect/>
          </a:stretch>
        </p:blipFill>
        <p:spPr bwMode="auto">
          <a:xfrm>
            <a:off x="152400" y="5410200"/>
            <a:ext cx="1074235" cy="1078619"/>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
          </a:effectLst>
        </p:spPr>
      </p:pic>
      <p:pic>
        <p:nvPicPr>
          <p:cNvPr id="6" name="Picture 5"/>
          <p:cNvPicPr>
            <a:picLocks noChangeAspect="1"/>
          </p:cNvPicPr>
          <p:nvPr/>
        </p:nvPicPr>
        <p:blipFill>
          <a:blip r:embed="rId5"/>
          <a:stretch>
            <a:fillRect/>
          </a:stretch>
        </p:blipFill>
        <p:spPr>
          <a:xfrm>
            <a:off x="7696200" y="5638800"/>
            <a:ext cx="1079500" cy="889000"/>
          </a:xfrm>
          <a:prstGeom prst="rect">
            <a:avLst/>
          </a:prstGeom>
        </p:spPr>
      </p:pic>
      <p:pic>
        <p:nvPicPr>
          <p:cNvPr id="7" name="Picture 2"/>
          <p:cNvPicPr>
            <a:picLocks noChangeAspect="1" noChangeArrowheads="1"/>
          </p:cNvPicPr>
          <p:nvPr/>
        </p:nvPicPr>
        <p:blipFill>
          <a:blip r:embed="rId6"/>
          <a:srcRect/>
          <a:stretch>
            <a:fillRect/>
          </a:stretch>
        </p:blipFill>
        <p:spPr bwMode="auto">
          <a:xfrm>
            <a:off x="4038600" y="0"/>
            <a:ext cx="5122515" cy="1628789"/>
          </a:xfrm>
          <a:prstGeom prst="rect">
            <a:avLst/>
          </a:prstGeom>
          <a:noFill/>
          <a:ln w="9525">
            <a:noFill/>
            <a:miter lim="800000"/>
            <a:headEnd/>
            <a:tailEnd/>
          </a:ln>
          <a:effectLst/>
        </p:spPr>
      </p:pic>
    </p:spTree>
    <p:extLst>
      <p:ext uri="{BB962C8B-B14F-4D97-AF65-F5344CB8AC3E}">
        <p14:creationId xmlns:p14="http://schemas.microsoft.com/office/powerpoint/2010/main" val="1036300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143000"/>
          </a:xfrm>
        </p:spPr>
        <p:txBody>
          <a:bodyPr/>
          <a:lstStyle/>
          <a:p>
            <a:r>
              <a:rPr lang="en-US" dirty="0" smtClean="0"/>
              <a:t>DRAINAGE</a:t>
            </a:r>
            <a:endParaRPr lang="en-US" dirty="0"/>
          </a:p>
        </p:txBody>
      </p:sp>
      <p:sp>
        <p:nvSpPr>
          <p:cNvPr id="3" name="Content Placeholder 2"/>
          <p:cNvSpPr>
            <a:spLocks noGrp="1"/>
          </p:cNvSpPr>
          <p:nvPr>
            <p:ph idx="1"/>
          </p:nvPr>
        </p:nvSpPr>
        <p:spPr>
          <a:xfrm>
            <a:off x="228600" y="1828800"/>
            <a:ext cx="5638800" cy="1676400"/>
          </a:xfrm>
        </p:spPr>
        <p:txBody>
          <a:bodyPr>
            <a:normAutofit/>
          </a:bodyPr>
          <a:lstStyle/>
          <a:p>
            <a:pPr marL="285750" lvl="0" indent="-285750">
              <a:buClrTx/>
              <a:buFont typeface="Arial"/>
              <a:buChar char="•"/>
            </a:pPr>
            <a:r>
              <a:rPr lang="en-US" sz="2400" dirty="0"/>
              <a:t>Excess water affects plant growth by reducing soil aeration.</a:t>
            </a:r>
          </a:p>
          <a:p>
            <a:pPr lvl="0"/>
            <a:endParaRPr lang="en-US" dirty="0"/>
          </a:p>
          <a:p>
            <a:endParaRPr lang="en-US" dirty="0"/>
          </a:p>
        </p:txBody>
      </p:sp>
      <p:pic>
        <p:nvPicPr>
          <p:cNvPr id="5" name="Picture 4"/>
          <p:cNvPicPr>
            <a:picLocks noChangeAspect="1"/>
          </p:cNvPicPr>
          <p:nvPr/>
        </p:nvPicPr>
        <p:blipFill>
          <a:blip r:embed="rId2"/>
          <a:stretch>
            <a:fillRect/>
          </a:stretch>
        </p:blipFill>
        <p:spPr>
          <a:xfrm>
            <a:off x="5588000" y="0"/>
            <a:ext cx="3556000" cy="2667000"/>
          </a:xfrm>
          <a:prstGeom prst="rect">
            <a:avLst/>
          </a:prstGeom>
        </p:spPr>
      </p:pic>
      <p:sp>
        <p:nvSpPr>
          <p:cNvPr id="6" name="TextBox 5"/>
          <p:cNvSpPr txBox="1"/>
          <p:nvPr/>
        </p:nvSpPr>
        <p:spPr>
          <a:xfrm>
            <a:off x="275992" y="2667000"/>
            <a:ext cx="8839200" cy="3323987"/>
          </a:xfrm>
          <a:prstGeom prst="rect">
            <a:avLst/>
          </a:prstGeom>
          <a:noFill/>
        </p:spPr>
        <p:txBody>
          <a:bodyPr wrap="square" rtlCol="0">
            <a:spAutoFit/>
          </a:bodyPr>
          <a:lstStyle/>
          <a:p>
            <a:pPr marL="285750" lvl="0" indent="-285750">
              <a:buFont typeface="Arial"/>
              <a:buChar char="•"/>
            </a:pPr>
            <a:r>
              <a:rPr lang="en-US" sz="2400" dirty="0" smtClean="0"/>
              <a:t>Flooding </a:t>
            </a:r>
            <a:r>
              <a:rPr lang="en-US" sz="2400" dirty="0"/>
              <a:t>of plant roots causes a rapid reduction in transpiration, reduced absorption of oxygen and other plant nutrients with a corresponding increase in the carbon dioxide content of the soil, a disturbance of microbiological activity, and a reduced mass of soil from which nutrients can be obtained.</a:t>
            </a:r>
          </a:p>
          <a:p>
            <a:pPr marL="285750" lvl="0" indent="-285750">
              <a:buFont typeface="Arial"/>
              <a:buChar char="•"/>
            </a:pPr>
            <a:r>
              <a:rPr lang="en-US" sz="2400" dirty="0"/>
              <a:t>Changes in the oxygen and carbon dioxide balance may affect the growth of disease organisms.</a:t>
            </a:r>
          </a:p>
          <a:p>
            <a:pPr marL="285750" indent="-285750">
              <a:buFont typeface="Arial"/>
              <a:buChar char="•"/>
            </a:pPr>
            <a:endParaRPr lang="en-US" dirty="0"/>
          </a:p>
        </p:txBody>
      </p:sp>
    </p:spTree>
    <p:extLst>
      <p:ext uri="{BB962C8B-B14F-4D97-AF65-F5344CB8AC3E}">
        <p14:creationId xmlns:p14="http://schemas.microsoft.com/office/powerpoint/2010/main" val="26587326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8"/>
          <p:cNvSpPr txBox="1">
            <a:spLocks noChangeArrowheads="1"/>
          </p:cNvSpPr>
          <p:nvPr/>
        </p:nvSpPr>
        <p:spPr bwMode="auto">
          <a:xfrm>
            <a:off x="838200" y="4527279"/>
            <a:ext cx="7402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charset="0"/>
                <a:ea typeface="ＭＳ Ｐゴシック" charset="0"/>
                <a:cs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lgn="ctr"/>
            <a:r>
              <a:rPr lang="en-US" sz="2400" dirty="0" smtClean="0"/>
              <a:t>“The </a:t>
            </a:r>
            <a:r>
              <a:rPr lang="en-US" sz="2400" dirty="0"/>
              <a:t>tropics are more vulnerable to climate </a:t>
            </a:r>
          </a:p>
          <a:p>
            <a:pPr algn="ctr"/>
            <a:r>
              <a:rPr lang="en-US" sz="2400" dirty="0"/>
              <a:t>change than the Arctic, because of their </a:t>
            </a:r>
          </a:p>
          <a:p>
            <a:pPr algn="ctr"/>
            <a:r>
              <a:rPr lang="en-US" sz="2400" dirty="0"/>
              <a:t>relatively stable environments. Air and water </a:t>
            </a:r>
          </a:p>
          <a:p>
            <a:pPr algn="ctr"/>
            <a:r>
              <a:rPr lang="en-US" sz="2400" dirty="0"/>
              <a:t>temperatures </a:t>
            </a:r>
            <a:r>
              <a:rPr lang="en-US" sz="2400" dirty="0" smtClean="0"/>
              <a:t>there </a:t>
            </a:r>
            <a:r>
              <a:rPr lang="en-US" sz="2400" dirty="0"/>
              <a:t>hardly fluctuate year-round, </a:t>
            </a:r>
          </a:p>
          <a:p>
            <a:pPr algn="ctr"/>
            <a:r>
              <a:rPr lang="en-US" sz="2400" dirty="0"/>
              <a:t>so any shift in average temperature will surely tip </a:t>
            </a:r>
          </a:p>
          <a:p>
            <a:pPr algn="ctr"/>
            <a:r>
              <a:rPr lang="en-US" sz="2400" dirty="0"/>
              <a:t>the balance quicker than anywhere else</a:t>
            </a:r>
            <a:r>
              <a:rPr lang="en-US" sz="2400" dirty="0" smtClean="0"/>
              <a:t>.”</a:t>
            </a:r>
            <a:endParaRPr lang="en-US" sz="2400" dirty="0"/>
          </a:p>
        </p:txBody>
      </p:sp>
      <p:pic>
        <p:nvPicPr>
          <p:cNvPr id="2048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3759200" cy="251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10"/>
          <p:cNvSpPr txBox="1">
            <a:spLocks noChangeArrowheads="1"/>
          </p:cNvSpPr>
          <p:nvPr/>
        </p:nvSpPr>
        <p:spPr bwMode="auto">
          <a:xfrm>
            <a:off x="5105400" y="1676400"/>
            <a:ext cx="36639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000" b="1">
                <a:solidFill>
                  <a:schemeClr val="tx1"/>
                </a:solidFill>
                <a:latin typeface="Arial" charset="0"/>
                <a:ea typeface="ＭＳ Ｐゴシック" charset="0"/>
                <a:cs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r>
              <a:rPr lang="en-US" sz="1800" dirty="0"/>
              <a:t>The projected timing of </a:t>
            </a:r>
          </a:p>
          <a:p>
            <a:r>
              <a:rPr lang="en-US" sz="1800" dirty="0"/>
              <a:t>climate departure from </a:t>
            </a:r>
          </a:p>
          <a:p>
            <a:r>
              <a:rPr lang="en-US" sz="1800" dirty="0"/>
              <a:t>recent variability, </a:t>
            </a:r>
          </a:p>
          <a:p>
            <a:r>
              <a:rPr lang="en-US" sz="1800" dirty="0"/>
              <a:t>Nature, Mora et al., </a:t>
            </a:r>
          </a:p>
          <a:p>
            <a:r>
              <a:rPr lang="en-US" sz="1800" dirty="0"/>
              <a:t>Oct. 9, 2013</a:t>
            </a:r>
          </a:p>
          <a:p>
            <a:endParaRPr lang="en-US" sz="1800" dirty="0"/>
          </a:p>
        </p:txBody>
      </p:sp>
      <p:sp>
        <p:nvSpPr>
          <p:cNvPr id="2" name="TextBox 1"/>
          <p:cNvSpPr txBox="1"/>
          <p:nvPr/>
        </p:nvSpPr>
        <p:spPr>
          <a:xfrm>
            <a:off x="533400" y="457200"/>
            <a:ext cx="7867734" cy="646331"/>
          </a:xfrm>
          <a:prstGeom prst="rect">
            <a:avLst/>
          </a:prstGeom>
          <a:noFill/>
        </p:spPr>
        <p:txBody>
          <a:bodyPr wrap="none" rtlCol="0">
            <a:spAutoFit/>
          </a:bodyPr>
          <a:lstStyle/>
          <a:p>
            <a:r>
              <a:rPr lang="en-US" sz="3600" b="1" dirty="0" smtClean="0">
                <a:latin typeface="+mj-lt"/>
              </a:rPr>
              <a:t>Climate Change in the Caribbean Region</a:t>
            </a:r>
            <a:endParaRPr lang="en-US" sz="3600" b="1" dirty="0">
              <a:latin typeface="+mj-lt"/>
            </a:endParaRPr>
          </a:p>
        </p:txBody>
      </p:sp>
    </p:spTree>
    <p:extLst>
      <p:ext uri="{BB962C8B-B14F-4D97-AF65-F5344CB8AC3E}">
        <p14:creationId xmlns:p14="http://schemas.microsoft.com/office/powerpoint/2010/main" val="38763948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457200" y="228600"/>
            <a:ext cx="8229600" cy="1143000"/>
          </a:xfrm>
        </p:spPr>
        <p:txBody>
          <a:bodyPr>
            <a:normAutofit fontScale="90000"/>
          </a:bodyPr>
          <a:lstStyle/>
          <a:p>
            <a:pPr eaLnBrk="1" hangingPunct="1">
              <a:defRPr/>
            </a:pPr>
            <a:r>
              <a:rPr lang="en-US" sz="4000" dirty="0">
                <a:latin typeface="Arial" charset="0"/>
                <a:cs typeface="+mj-cs"/>
              </a:rPr>
              <a:t>Have we seen a warming trend in the Caribbean</a:t>
            </a:r>
            <a:r>
              <a:rPr lang="en-US" sz="4000" dirty="0" smtClean="0">
                <a:latin typeface="Arial" charset="0"/>
                <a:cs typeface="+mj-cs"/>
              </a:rPr>
              <a:t>? …… Yes!</a:t>
            </a:r>
            <a:endParaRPr lang="en-US" sz="4000" dirty="0">
              <a:latin typeface="Arial" charset="0"/>
              <a:cs typeface="+mj-cs"/>
            </a:endParaRPr>
          </a:p>
        </p:txBody>
      </p:sp>
      <p:pic>
        <p:nvPicPr>
          <p:cNvPr id="27651" name="Picture 4"/>
          <p:cNvPicPr>
            <a:picLocks noChangeAspect="1" noChangeArrowheads="1"/>
          </p:cNvPicPr>
          <p:nvPr/>
        </p:nvPicPr>
        <p:blipFill>
          <a:blip r:embed="rId3">
            <a:extLst>
              <a:ext uri="{28A0092B-C50C-407E-A947-70E740481C1C}">
                <a14:useLocalDpi xmlns:a14="http://schemas.microsoft.com/office/drawing/2010/main" val="0"/>
              </a:ext>
            </a:extLst>
          </a:blip>
          <a:srcRect l="6548" t="25238" r="2975" b="20476"/>
          <a:stretch>
            <a:fillRect/>
          </a:stretch>
        </p:blipFill>
        <p:spPr bwMode="auto">
          <a:xfrm>
            <a:off x="0" y="1600200"/>
            <a:ext cx="49530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52" name="Picture 6"/>
          <p:cNvPicPr>
            <a:picLocks noChangeAspect="1" noChangeArrowheads="1"/>
          </p:cNvPicPr>
          <p:nvPr/>
        </p:nvPicPr>
        <p:blipFill>
          <a:blip r:embed="rId4">
            <a:extLst>
              <a:ext uri="{28A0092B-C50C-407E-A947-70E740481C1C}">
                <a14:useLocalDpi xmlns:a14="http://schemas.microsoft.com/office/drawing/2010/main" val="0"/>
              </a:ext>
            </a:extLst>
          </a:blip>
          <a:srcRect l="50000" t="18571" r="13095" b="10953"/>
          <a:stretch>
            <a:fillRect/>
          </a:stretch>
        </p:blipFill>
        <p:spPr bwMode="auto">
          <a:xfrm>
            <a:off x="4994275" y="1600200"/>
            <a:ext cx="4149725"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53" name="Picture 7"/>
          <p:cNvPicPr>
            <a:picLocks noChangeAspect="1" noChangeArrowheads="1"/>
          </p:cNvPicPr>
          <p:nvPr/>
        </p:nvPicPr>
        <p:blipFill>
          <a:blip r:embed="rId5">
            <a:extLst>
              <a:ext uri="{28A0092B-C50C-407E-A947-70E740481C1C}">
                <a14:useLocalDpi xmlns:a14="http://schemas.microsoft.com/office/drawing/2010/main" val="0"/>
              </a:ext>
            </a:extLst>
          </a:blip>
          <a:srcRect l="13095" t="30952" r="50000" b="42380"/>
          <a:stretch>
            <a:fillRect/>
          </a:stretch>
        </p:blipFill>
        <p:spPr bwMode="auto">
          <a:xfrm>
            <a:off x="152400" y="3962400"/>
            <a:ext cx="4724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654" name="Line 8"/>
          <p:cNvSpPr>
            <a:spLocks noChangeShapeType="1"/>
          </p:cNvSpPr>
          <p:nvPr/>
        </p:nvSpPr>
        <p:spPr bwMode="auto">
          <a:xfrm flipV="1">
            <a:off x="762000" y="2590800"/>
            <a:ext cx="3581400" cy="1524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7655" name="Line 9"/>
          <p:cNvSpPr>
            <a:spLocks noChangeShapeType="1"/>
          </p:cNvSpPr>
          <p:nvPr/>
        </p:nvSpPr>
        <p:spPr bwMode="auto">
          <a:xfrm flipV="1">
            <a:off x="990600" y="4953000"/>
            <a:ext cx="3276600" cy="1524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7656" name="Line 10"/>
          <p:cNvSpPr>
            <a:spLocks noChangeShapeType="1"/>
          </p:cNvSpPr>
          <p:nvPr/>
        </p:nvSpPr>
        <p:spPr bwMode="auto">
          <a:xfrm flipV="1">
            <a:off x="5791200" y="2514600"/>
            <a:ext cx="2895600" cy="762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7657" name="Line 11"/>
          <p:cNvSpPr>
            <a:spLocks noChangeShapeType="1"/>
          </p:cNvSpPr>
          <p:nvPr/>
        </p:nvSpPr>
        <p:spPr bwMode="auto">
          <a:xfrm flipV="1">
            <a:off x="5791200" y="3810000"/>
            <a:ext cx="2819400" cy="762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7658" name="Line 12"/>
          <p:cNvSpPr>
            <a:spLocks noChangeShapeType="1"/>
          </p:cNvSpPr>
          <p:nvPr/>
        </p:nvSpPr>
        <p:spPr bwMode="auto">
          <a:xfrm flipV="1">
            <a:off x="5791200" y="5486400"/>
            <a:ext cx="2895600" cy="762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7659" name="Text Box 13"/>
          <p:cNvSpPr txBox="1">
            <a:spLocks noChangeArrowheads="1"/>
          </p:cNvSpPr>
          <p:nvPr/>
        </p:nvSpPr>
        <p:spPr bwMode="auto">
          <a:xfrm>
            <a:off x="365125" y="6284913"/>
            <a:ext cx="407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r>
              <a:rPr lang="en-US" sz="1800" smtClean="0">
                <a:cs typeface="+mn-cs"/>
              </a:rPr>
              <a:t>Source: Ramirez-Beltran et al., 2007</a:t>
            </a:r>
          </a:p>
        </p:txBody>
      </p:sp>
      <p:sp>
        <p:nvSpPr>
          <p:cNvPr id="27660" name="Text Box 14"/>
          <p:cNvSpPr txBox="1">
            <a:spLocks noChangeArrowheads="1"/>
          </p:cNvSpPr>
          <p:nvPr/>
        </p:nvSpPr>
        <p:spPr bwMode="auto">
          <a:xfrm>
            <a:off x="3200400" y="53340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r>
              <a:rPr lang="en-US" sz="1800" smtClean="0">
                <a:solidFill>
                  <a:srgbClr val="000000"/>
                </a:solidFill>
                <a:cs typeface="+mn-cs"/>
              </a:rPr>
              <a:t>14</a:t>
            </a:r>
          </a:p>
        </p:txBody>
      </p:sp>
      <p:sp>
        <p:nvSpPr>
          <p:cNvPr id="27661" name="Text Box 15"/>
          <p:cNvSpPr txBox="1">
            <a:spLocks noChangeArrowheads="1"/>
          </p:cNvSpPr>
          <p:nvPr/>
        </p:nvSpPr>
        <p:spPr bwMode="auto">
          <a:xfrm>
            <a:off x="3276600" y="28956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r>
              <a:rPr lang="en-US" sz="1800" smtClean="0">
                <a:solidFill>
                  <a:srgbClr val="000000"/>
                </a:solidFill>
                <a:cs typeface="+mn-cs"/>
              </a:rPr>
              <a:t>53</a:t>
            </a:r>
          </a:p>
        </p:txBody>
      </p:sp>
      <p:sp>
        <p:nvSpPr>
          <p:cNvPr id="27662" name="Text Box 16"/>
          <p:cNvSpPr txBox="1">
            <a:spLocks noChangeArrowheads="1"/>
          </p:cNvSpPr>
          <p:nvPr/>
        </p:nvSpPr>
        <p:spPr bwMode="auto">
          <a:xfrm>
            <a:off x="7391400" y="41910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r>
              <a:rPr lang="en-US" sz="1800" smtClean="0">
                <a:solidFill>
                  <a:srgbClr val="000000"/>
                </a:solidFill>
                <a:cs typeface="+mn-cs"/>
              </a:rPr>
              <a:t>1</a:t>
            </a:r>
          </a:p>
        </p:txBody>
      </p:sp>
      <p:sp>
        <p:nvSpPr>
          <p:cNvPr id="27663" name="Text Box 17"/>
          <p:cNvSpPr txBox="1">
            <a:spLocks noChangeArrowheads="1"/>
          </p:cNvSpPr>
          <p:nvPr/>
        </p:nvSpPr>
        <p:spPr bwMode="auto">
          <a:xfrm>
            <a:off x="7543800" y="26670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r>
              <a:rPr lang="en-US" sz="1800" smtClean="0">
                <a:solidFill>
                  <a:srgbClr val="000000"/>
                </a:solidFill>
                <a:cs typeface="+mn-cs"/>
              </a:rPr>
              <a:t>28</a:t>
            </a:r>
          </a:p>
        </p:txBody>
      </p:sp>
      <p:sp>
        <p:nvSpPr>
          <p:cNvPr id="27664" name="Text Box 18"/>
          <p:cNvSpPr txBox="1">
            <a:spLocks noChangeArrowheads="1"/>
          </p:cNvSpPr>
          <p:nvPr/>
        </p:nvSpPr>
        <p:spPr bwMode="auto">
          <a:xfrm>
            <a:off x="7924800" y="57150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defRPr/>
            </a:pPr>
            <a:r>
              <a:rPr lang="en-US" sz="1800" smtClean="0">
                <a:solidFill>
                  <a:srgbClr val="000000"/>
                </a:solidFill>
                <a:cs typeface="+mn-cs"/>
              </a:rPr>
              <a:t>5</a:t>
            </a:r>
          </a:p>
        </p:txBody>
      </p:sp>
    </p:spTree>
    <p:extLst>
      <p:ext uri="{BB962C8B-B14F-4D97-AF65-F5344CB8AC3E}">
        <p14:creationId xmlns:p14="http://schemas.microsoft.com/office/powerpoint/2010/main" val="264783850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
          <p:cNvPicPr>
            <a:picLocks noChangeAspect="1" noChangeArrowheads="1"/>
          </p:cNvPicPr>
          <p:nvPr/>
        </p:nvPicPr>
        <p:blipFill>
          <a:blip r:embed="rId3">
            <a:extLst>
              <a:ext uri="{28A0092B-C50C-407E-A947-70E740481C1C}">
                <a14:useLocalDpi xmlns:a14="http://schemas.microsoft.com/office/drawing/2010/main" val="0"/>
              </a:ext>
            </a:extLst>
          </a:blip>
          <a:srcRect r="66667"/>
          <a:stretch>
            <a:fillRect/>
          </a:stretch>
        </p:blipFill>
        <p:spPr bwMode="auto">
          <a:xfrm>
            <a:off x="1524000" y="1482725"/>
            <a:ext cx="66294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p:cNvSpPr txBox="1">
            <a:spLocks noChangeArrowheads="1"/>
          </p:cNvSpPr>
          <p:nvPr/>
        </p:nvSpPr>
        <p:spPr bwMode="auto">
          <a:xfrm>
            <a:off x="509588" y="25400"/>
            <a:ext cx="8124825"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lgn="ctr">
              <a:defRPr/>
            </a:pPr>
            <a:r>
              <a:rPr lang="en-US" sz="3000" dirty="0" smtClean="0">
                <a:cs typeface="+mn-cs"/>
              </a:rPr>
              <a:t>Downscaled Minimum, Mean and Maximum </a:t>
            </a:r>
          </a:p>
          <a:p>
            <a:pPr algn="ctr">
              <a:defRPr/>
            </a:pPr>
            <a:r>
              <a:rPr lang="en-US" sz="3000" dirty="0" smtClean="0">
                <a:cs typeface="+mn-cs"/>
              </a:rPr>
              <a:t>Air Temperature (</a:t>
            </a:r>
            <a:r>
              <a:rPr lang="en-US" sz="3000" baseline="30000" dirty="0" err="1" smtClean="0">
                <a:cs typeface="+mn-cs"/>
              </a:rPr>
              <a:t>o</a:t>
            </a:r>
            <a:r>
              <a:rPr lang="en-US" sz="3000" dirty="0" err="1" smtClean="0">
                <a:cs typeface="+mn-cs"/>
              </a:rPr>
              <a:t>C</a:t>
            </a:r>
            <a:r>
              <a:rPr lang="en-US" sz="3000" dirty="0" smtClean="0">
                <a:cs typeface="+mn-cs"/>
              </a:rPr>
              <a:t>) for </a:t>
            </a:r>
            <a:r>
              <a:rPr lang="en-US" sz="3000" dirty="0" err="1" smtClean="0">
                <a:cs typeface="+mn-cs"/>
              </a:rPr>
              <a:t>Lajas</a:t>
            </a:r>
            <a:endParaRPr lang="en-US" sz="3000" dirty="0" smtClean="0">
              <a:cs typeface="+mn-cs"/>
            </a:endParaRPr>
          </a:p>
          <a:p>
            <a:pPr algn="ctr">
              <a:defRPr/>
            </a:pPr>
            <a:r>
              <a:rPr lang="en-US" sz="3000" dirty="0" smtClean="0">
                <a:cs typeface="+mn-cs"/>
              </a:rPr>
              <a:t>Scenario A2</a:t>
            </a:r>
          </a:p>
        </p:txBody>
      </p:sp>
      <p:sp>
        <p:nvSpPr>
          <p:cNvPr id="4" name="Text Box 5"/>
          <p:cNvSpPr txBox="1">
            <a:spLocks noChangeArrowheads="1"/>
          </p:cNvSpPr>
          <p:nvPr/>
        </p:nvSpPr>
        <p:spPr bwMode="auto">
          <a:xfrm rot="16200000">
            <a:off x="-1268895" y="3554895"/>
            <a:ext cx="385378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lgn="ctr">
              <a:defRPr/>
            </a:pPr>
            <a:r>
              <a:rPr lang="en-US" sz="3000" dirty="0" smtClean="0"/>
              <a:t>AIR TEMPERATURE</a:t>
            </a:r>
            <a:endParaRPr lang="en-US" sz="3000" dirty="0" smtClean="0">
              <a:cs typeface="+mn-cs"/>
            </a:endParaRPr>
          </a:p>
        </p:txBody>
      </p:sp>
      <p:sp>
        <p:nvSpPr>
          <p:cNvPr id="2" name="TextBox 1"/>
          <p:cNvSpPr txBox="1"/>
          <p:nvPr/>
        </p:nvSpPr>
        <p:spPr>
          <a:xfrm>
            <a:off x="7772400" y="5638800"/>
            <a:ext cx="857752" cy="523220"/>
          </a:xfrm>
          <a:prstGeom prst="rect">
            <a:avLst/>
          </a:prstGeom>
          <a:noFill/>
        </p:spPr>
        <p:txBody>
          <a:bodyPr wrap="none" rtlCol="0">
            <a:spAutoFit/>
          </a:bodyPr>
          <a:lstStyle/>
          <a:p>
            <a:r>
              <a:rPr lang="en-US" sz="2800" dirty="0" smtClean="0"/>
              <a:t>2100</a:t>
            </a:r>
            <a:endParaRPr lang="en-US" sz="2800" dirty="0"/>
          </a:p>
        </p:txBody>
      </p:sp>
      <p:cxnSp>
        <p:nvCxnSpPr>
          <p:cNvPr id="5" name="Straight Arrow Connector 4"/>
          <p:cNvCxnSpPr/>
          <p:nvPr/>
        </p:nvCxnSpPr>
        <p:spPr>
          <a:xfrm flipH="1">
            <a:off x="6781800" y="6019800"/>
            <a:ext cx="914400" cy="228600"/>
          </a:xfrm>
          <a:prstGeom prst="straightConnector1">
            <a:avLst/>
          </a:prstGeom>
          <a:ln w="60325">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51392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9" descr="P325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5720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7"/>
          <p:cNvSpPr txBox="1">
            <a:spLocks noChangeArrowheads="1"/>
          </p:cNvSpPr>
          <p:nvPr/>
        </p:nvSpPr>
        <p:spPr bwMode="auto">
          <a:xfrm>
            <a:off x="441325" y="493713"/>
            <a:ext cx="8321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lgn="ctr" eaLnBrk="1" hangingPunct="1">
              <a:defRPr/>
            </a:pPr>
            <a:r>
              <a:rPr lang="en-US" sz="3600" dirty="0" smtClean="0">
                <a:solidFill>
                  <a:schemeClr val="accent1"/>
                </a:solidFill>
                <a:cs typeface="+mn-cs"/>
              </a:rPr>
              <a:t>What might Puerto Rico’s agriculture look like in the future? </a:t>
            </a:r>
          </a:p>
        </p:txBody>
      </p:sp>
    </p:spTree>
    <p:extLst>
      <p:ext uri="{BB962C8B-B14F-4D97-AF65-F5344CB8AC3E}">
        <p14:creationId xmlns:p14="http://schemas.microsoft.com/office/powerpoint/2010/main" val="12440625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 Box 4"/>
          <p:cNvSpPr txBox="1">
            <a:spLocks noChangeArrowheads="1"/>
          </p:cNvSpPr>
          <p:nvPr/>
        </p:nvSpPr>
        <p:spPr bwMode="auto">
          <a:xfrm>
            <a:off x="228600" y="762000"/>
            <a:ext cx="8778875"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lgn="ctr" eaLnBrk="1" hangingPunct="1">
              <a:defRPr/>
            </a:pPr>
            <a:r>
              <a:rPr lang="en-US" sz="3200" dirty="0" smtClean="0">
                <a:effectLst>
                  <a:outerShdw blurRad="38100" dist="38100" dir="2700000" algn="tl">
                    <a:srgbClr val="000000"/>
                  </a:outerShdw>
                </a:effectLst>
                <a:cs typeface="+mn-cs"/>
              </a:rPr>
              <a:t>Possible Consequences of Climate Change</a:t>
            </a:r>
            <a:endParaRPr lang="en-US" sz="1800" b="0" dirty="0" smtClean="0">
              <a:cs typeface="+mn-cs"/>
            </a:endParaRPr>
          </a:p>
          <a:p>
            <a:pPr algn="just" eaLnBrk="1" hangingPunct="1">
              <a:defRPr/>
            </a:pPr>
            <a:r>
              <a:rPr lang="en-US" sz="2000" b="0" dirty="0" smtClean="0">
                <a:cs typeface="+mn-cs"/>
              </a:rPr>
              <a:t> </a:t>
            </a:r>
          </a:p>
          <a:p>
            <a:pPr algn="just" eaLnBrk="1" hangingPunct="1">
              <a:buFontTx/>
              <a:buChar char="•"/>
              <a:defRPr/>
            </a:pPr>
            <a:r>
              <a:rPr lang="en-US" sz="2000" b="0" dirty="0" smtClean="0">
                <a:cs typeface="+mn-cs"/>
              </a:rPr>
              <a:t>During the dry season, evapotranspiration increases lead to drier soils, which produces crop stress and reduced yields.  </a:t>
            </a:r>
          </a:p>
          <a:p>
            <a:pPr algn="just" eaLnBrk="1" hangingPunct="1">
              <a:defRPr/>
            </a:pPr>
            <a:r>
              <a:rPr lang="en-US" sz="2000" b="0" dirty="0" smtClean="0">
                <a:cs typeface="+mn-cs"/>
              </a:rPr>
              <a:t>  </a:t>
            </a:r>
          </a:p>
          <a:p>
            <a:pPr algn="just" eaLnBrk="1" hangingPunct="1">
              <a:buFontTx/>
              <a:buChar char="•"/>
              <a:defRPr/>
            </a:pPr>
            <a:r>
              <a:rPr lang="en-US" sz="2000" b="0" dirty="0" smtClean="0">
                <a:cs typeface="+mn-cs"/>
              </a:rPr>
              <a:t>Crop water requirements will increase during certain months of the year, therefore the agricultural sector’s demand for water will increase, which may result in water conflicts between different sectors of society. </a:t>
            </a:r>
          </a:p>
          <a:p>
            <a:pPr algn="just" eaLnBrk="1" hangingPunct="1">
              <a:buFontTx/>
              <a:buChar char="•"/>
              <a:defRPr/>
            </a:pPr>
            <a:endParaRPr lang="en-US" sz="2000" b="0" dirty="0"/>
          </a:p>
          <a:p>
            <a:pPr algn="just">
              <a:buFontTx/>
              <a:buChar char="•"/>
              <a:defRPr/>
            </a:pPr>
            <a:r>
              <a:rPr lang="en-US" sz="2000" b="0" dirty="0"/>
              <a:t>Fewer, but more intense tropical storms will cause increased soil erosion, reduce surface water quality and fill our reservoirs with sediment.  </a:t>
            </a:r>
          </a:p>
          <a:p>
            <a:pPr algn="just">
              <a:buFontTx/>
              <a:buChar char="•"/>
              <a:defRPr/>
            </a:pPr>
            <a:endParaRPr lang="en-US" sz="2000" b="0" dirty="0"/>
          </a:p>
          <a:p>
            <a:pPr algn="just">
              <a:buFontTx/>
              <a:buChar char="•"/>
              <a:defRPr/>
            </a:pPr>
            <a:r>
              <a:rPr lang="en-US" sz="2000" b="0" dirty="0" smtClean="0"/>
              <a:t>Loss </a:t>
            </a:r>
            <a:r>
              <a:rPr lang="en-US" sz="2000" b="0" dirty="0"/>
              <a:t>of top soil results in lower organic matter, lower soil water holding capacity, lower fertility, leading to the need for more irrigation water and </a:t>
            </a:r>
            <a:r>
              <a:rPr lang="en-US" sz="2000" b="0" dirty="0" smtClean="0"/>
              <a:t>fertilizer.</a:t>
            </a:r>
            <a:endParaRPr lang="en-US" sz="2000" b="0" dirty="0"/>
          </a:p>
          <a:p>
            <a:pPr algn="just">
              <a:defRPr/>
            </a:pPr>
            <a:r>
              <a:rPr lang="en-US" sz="2000" b="0" dirty="0"/>
              <a:t> </a:t>
            </a:r>
          </a:p>
          <a:p>
            <a:pPr algn="just">
              <a:buFontTx/>
              <a:buChar char="•"/>
              <a:defRPr/>
            </a:pPr>
            <a:r>
              <a:rPr lang="en-US" sz="2000" b="0" dirty="0"/>
              <a:t>Flooding of fields will increase during the wet season, resulting in the loss of crops. </a:t>
            </a:r>
          </a:p>
          <a:p>
            <a:pPr algn="just" eaLnBrk="1" hangingPunct="1">
              <a:buFontTx/>
              <a:buChar char="•"/>
              <a:defRPr/>
            </a:pPr>
            <a:endParaRPr lang="en-US" sz="2000" b="0" dirty="0" smtClean="0">
              <a:cs typeface="+mn-cs"/>
            </a:endParaRPr>
          </a:p>
          <a:p>
            <a:pPr algn="just" eaLnBrk="1" hangingPunct="1">
              <a:buFontTx/>
              <a:buChar char="•"/>
              <a:defRPr/>
            </a:pPr>
            <a:endParaRPr lang="en-US" sz="2000" b="0" dirty="0" smtClean="0">
              <a:cs typeface="+mn-cs"/>
            </a:endParaRPr>
          </a:p>
          <a:p>
            <a:pPr algn="just" eaLnBrk="1" hangingPunct="1">
              <a:buFontTx/>
              <a:buChar char="•"/>
              <a:defRPr/>
            </a:pPr>
            <a:endParaRPr lang="en-US" sz="2000" b="0" dirty="0" smtClean="0">
              <a:cs typeface="+mn-cs"/>
            </a:endParaRPr>
          </a:p>
        </p:txBody>
      </p:sp>
    </p:spTree>
    <p:extLst>
      <p:ext uri="{BB962C8B-B14F-4D97-AF65-F5344CB8AC3E}">
        <p14:creationId xmlns:p14="http://schemas.microsoft.com/office/powerpoint/2010/main" val="2603380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6"/>
          <p:cNvPicPr>
            <a:picLocks noChangeAspect="1" noChangeArrowheads="1"/>
          </p:cNvPicPr>
          <p:nvPr/>
        </p:nvPicPr>
        <p:blipFill>
          <a:blip r:embed="rId3">
            <a:extLst>
              <a:ext uri="{28A0092B-C50C-407E-A947-70E740481C1C}">
                <a14:useLocalDpi xmlns:a14="http://schemas.microsoft.com/office/drawing/2010/main" val="0"/>
              </a:ext>
            </a:extLst>
          </a:blip>
          <a:srcRect l="7500" r="50000"/>
          <a:stretch>
            <a:fillRect/>
          </a:stretch>
        </p:blipFill>
        <p:spPr bwMode="auto">
          <a:xfrm>
            <a:off x="762000" y="1066800"/>
            <a:ext cx="64008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10"/>
          <p:cNvSpPr txBox="1">
            <a:spLocks noChangeArrowheads="1"/>
          </p:cNvSpPr>
          <p:nvPr/>
        </p:nvSpPr>
        <p:spPr bwMode="auto">
          <a:xfrm>
            <a:off x="1216025" y="0"/>
            <a:ext cx="6619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lgn="ctr">
              <a:defRPr/>
            </a:pPr>
            <a:r>
              <a:rPr lang="en-US" sz="3000" smtClean="0">
                <a:cs typeface="+mn-cs"/>
              </a:rPr>
              <a:t>Downscaled Rainfall (mm) for Lajas</a:t>
            </a:r>
          </a:p>
          <a:p>
            <a:pPr algn="ctr">
              <a:defRPr/>
            </a:pPr>
            <a:r>
              <a:rPr lang="en-US" sz="3000" smtClean="0">
                <a:cs typeface="+mn-cs"/>
              </a:rPr>
              <a:t>Scenario A2</a:t>
            </a:r>
          </a:p>
        </p:txBody>
      </p:sp>
      <p:sp>
        <p:nvSpPr>
          <p:cNvPr id="4" name="Text Box 5"/>
          <p:cNvSpPr txBox="1">
            <a:spLocks noChangeArrowheads="1"/>
          </p:cNvSpPr>
          <p:nvPr/>
        </p:nvSpPr>
        <p:spPr bwMode="auto">
          <a:xfrm rot="16200000">
            <a:off x="-381857" y="3554895"/>
            <a:ext cx="207971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lgn="ctr">
              <a:defRPr/>
            </a:pPr>
            <a:r>
              <a:rPr lang="en-US" sz="3000" dirty="0" smtClean="0"/>
              <a:t>RAINFALL</a:t>
            </a:r>
            <a:endParaRPr lang="en-US" sz="3000" dirty="0" smtClean="0">
              <a:cs typeface="+mn-cs"/>
            </a:endParaRPr>
          </a:p>
        </p:txBody>
      </p:sp>
      <p:sp>
        <p:nvSpPr>
          <p:cNvPr id="2" name="TextBox 1"/>
          <p:cNvSpPr txBox="1"/>
          <p:nvPr/>
        </p:nvSpPr>
        <p:spPr>
          <a:xfrm>
            <a:off x="7696200" y="4343400"/>
            <a:ext cx="1082348" cy="1200329"/>
          </a:xfrm>
          <a:prstGeom prst="rect">
            <a:avLst/>
          </a:prstGeom>
          <a:noFill/>
        </p:spPr>
        <p:txBody>
          <a:bodyPr wrap="none" rtlCol="0">
            <a:spAutoFit/>
          </a:bodyPr>
          <a:lstStyle/>
          <a:p>
            <a:r>
              <a:rPr lang="en-US" b="1" dirty="0" smtClean="0"/>
              <a:t>3 inch</a:t>
            </a:r>
          </a:p>
          <a:p>
            <a:r>
              <a:rPr lang="en-US" b="1" dirty="0" smtClean="0"/>
              <a:t>Drop in</a:t>
            </a:r>
          </a:p>
          <a:p>
            <a:r>
              <a:rPr lang="en-US" b="1" dirty="0" smtClean="0"/>
              <a:t>Rainfall</a:t>
            </a:r>
          </a:p>
          <a:p>
            <a:endParaRPr lang="en-US" b="1" dirty="0"/>
          </a:p>
        </p:txBody>
      </p:sp>
      <p:cxnSp>
        <p:nvCxnSpPr>
          <p:cNvPr id="5" name="Straight Arrow Connector 4"/>
          <p:cNvCxnSpPr/>
          <p:nvPr/>
        </p:nvCxnSpPr>
        <p:spPr>
          <a:xfrm flipH="1">
            <a:off x="6705600" y="4876800"/>
            <a:ext cx="7620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54826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0609" name="Group 17"/>
          <p:cNvGraphicFramePr>
            <a:graphicFrameLocks noGrp="1"/>
          </p:cNvGraphicFramePr>
          <p:nvPr/>
        </p:nvGraphicFramePr>
        <p:xfrm>
          <a:off x="8736013" y="5427663"/>
          <a:ext cx="609600" cy="517817"/>
        </p:xfrm>
        <a:graphic>
          <a:graphicData uri="http://schemas.openxmlformats.org/drawingml/2006/table">
            <a:tbl>
              <a:tblPr/>
              <a:tblGrid>
                <a:gridCol w="609600"/>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marT="45549" marB="45549" anchor="b" horzOverflow="overflow">
                    <a:lnL cap="flat">
                      <a:noFill/>
                    </a:lnL>
                    <a:lnR cap="flat">
                      <a:noFill/>
                    </a:lnR>
                    <a:lnT cap="flat">
                      <a:noFill/>
                    </a:lnT>
                    <a:lnB cap="flat">
                      <a:noFill/>
                    </a:lnB>
                    <a:lnTlToBr>
                      <a:noFill/>
                    </a:lnTlToBr>
                    <a:lnBlToTr>
                      <a:noFill/>
                    </a:lnBlToTr>
                    <a:noFill/>
                  </a:tcPr>
                </a:tc>
              </a:tr>
            </a:tbl>
          </a:graphicData>
        </a:graphic>
      </p:graphicFrame>
      <p:pic>
        <p:nvPicPr>
          <p:cNvPr id="58371" name="Picture 20"/>
          <p:cNvPicPr>
            <a:picLocks noChangeAspect="1" noChangeArrowheads="1"/>
          </p:cNvPicPr>
          <p:nvPr/>
        </p:nvPicPr>
        <p:blipFill>
          <a:blip r:embed="rId3">
            <a:extLst>
              <a:ext uri="{28A0092B-C50C-407E-A947-70E740481C1C}">
                <a14:useLocalDpi xmlns:a14="http://schemas.microsoft.com/office/drawing/2010/main" val="0"/>
              </a:ext>
            </a:extLst>
          </a:blip>
          <a:srcRect l="52563" r="5128"/>
          <a:stretch>
            <a:fillRect/>
          </a:stretch>
        </p:blipFill>
        <p:spPr bwMode="auto">
          <a:xfrm>
            <a:off x="1752600" y="1143000"/>
            <a:ext cx="6172200"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21"/>
          <p:cNvSpPr txBox="1">
            <a:spLocks noChangeArrowheads="1"/>
          </p:cNvSpPr>
          <p:nvPr/>
        </p:nvSpPr>
        <p:spPr bwMode="auto">
          <a:xfrm>
            <a:off x="533400" y="152400"/>
            <a:ext cx="84185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lgn="ctr">
              <a:defRPr/>
            </a:pPr>
            <a:r>
              <a:rPr lang="en-US" sz="3200" b="0" smtClean="0">
                <a:cs typeface="+mn-cs"/>
              </a:rPr>
              <a:t>Downscaled Rainfall at Lajas for Scenario A2 </a:t>
            </a:r>
          </a:p>
          <a:p>
            <a:pPr algn="ctr">
              <a:defRPr/>
            </a:pPr>
            <a:r>
              <a:rPr lang="en-US" sz="3200" b="0" smtClean="0">
                <a:cs typeface="+mn-cs"/>
              </a:rPr>
              <a:t>February and September</a:t>
            </a:r>
          </a:p>
        </p:txBody>
      </p:sp>
      <p:sp>
        <p:nvSpPr>
          <p:cNvPr id="5" name="Text Box 5"/>
          <p:cNvSpPr txBox="1">
            <a:spLocks noChangeArrowheads="1"/>
          </p:cNvSpPr>
          <p:nvPr/>
        </p:nvSpPr>
        <p:spPr bwMode="auto">
          <a:xfrm rot="16200000">
            <a:off x="-1500606" y="3554895"/>
            <a:ext cx="431722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lgn="ctr">
              <a:defRPr/>
            </a:pPr>
            <a:r>
              <a:rPr lang="en-US" sz="3000" dirty="0" smtClean="0"/>
              <a:t>SEASONAL RAINFALL</a:t>
            </a:r>
            <a:endParaRPr lang="en-US" sz="3000" dirty="0" smtClean="0">
              <a:cs typeface="+mn-cs"/>
            </a:endParaRPr>
          </a:p>
        </p:txBody>
      </p:sp>
      <p:sp>
        <p:nvSpPr>
          <p:cNvPr id="6" name="TextBox 5"/>
          <p:cNvSpPr txBox="1"/>
          <p:nvPr/>
        </p:nvSpPr>
        <p:spPr>
          <a:xfrm>
            <a:off x="7661202" y="5257800"/>
            <a:ext cx="1283274" cy="1384995"/>
          </a:xfrm>
          <a:prstGeom prst="rect">
            <a:avLst/>
          </a:prstGeom>
          <a:noFill/>
        </p:spPr>
        <p:txBody>
          <a:bodyPr wrap="none" rtlCol="0">
            <a:spAutoFit/>
          </a:bodyPr>
          <a:lstStyle/>
          <a:p>
            <a:pPr algn="ctr"/>
            <a:r>
              <a:rPr lang="en-US" sz="2800" dirty="0" smtClean="0"/>
              <a:t>3-4 in.</a:t>
            </a:r>
          </a:p>
          <a:p>
            <a:pPr algn="ctr"/>
            <a:r>
              <a:rPr lang="en-US" sz="2800" dirty="0" smtClean="0"/>
              <a:t> drop </a:t>
            </a:r>
          </a:p>
          <a:p>
            <a:pPr algn="ctr"/>
            <a:r>
              <a:rPr lang="en-US" sz="2800" dirty="0"/>
              <a:t>f</a:t>
            </a:r>
            <a:r>
              <a:rPr lang="en-US" sz="2800" dirty="0" smtClean="0"/>
              <a:t>or Feb</a:t>
            </a:r>
            <a:endParaRPr lang="en-US" sz="2800" dirty="0"/>
          </a:p>
        </p:txBody>
      </p:sp>
      <p:cxnSp>
        <p:nvCxnSpPr>
          <p:cNvPr id="7" name="Straight Arrow Connector 6"/>
          <p:cNvCxnSpPr/>
          <p:nvPr/>
        </p:nvCxnSpPr>
        <p:spPr>
          <a:xfrm flipH="1" flipV="1">
            <a:off x="7010400" y="5486400"/>
            <a:ext cx="685800" cy="533400"/>
          </a:xfrm>
          <a:prstGeom prst="straightConnector1">
            <a:avLst/>
          </a:prstGeom>
          <a:ln w="60325">
            <a:solidFill>
              <a:srgbClr val="FF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9" name="Group 17"/>
          <p:cNvGraphicFramePr>
            <a:graphicFrameLocks noGrp="1"/>
          </p:cNvGraphicFramePr>
          <p:nvPr>
            <p:extLst>
              <p:ext uri="{D42A27DB-BD31-4B8C-83A1-F6EECF244321}">
                <p14:modId xmlns:p14="http://schemas.microsoft.com/office/powerpoint/2010/main" val="2712114337"/>
              </p:ext>
            </p:extLst>
          </p:nvPr>
        </p:nvGraphicFramePr>
        <p:xfrm>
          <a:off x="8826132" y="4284663"/>
          <a:ext cx="609600" cy="517817"/>
        </p:xfrm>
        <a:graphic>
          <a:graphicData uri="http://schemas.openxmlformats.org/drawingml/2006/table">
            <a:tbl>
              <a:tblPr/>
              <a:tblGrid>
                <a:gridCol w="609600"/>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marT="45549" marB="45549" anchor="b" horzOverflow="overflow">
                    <a:lnL cap="flat">
                      <a:noFill/>
                    </a:lnL>
                    <a:lnR cap="flat">
                      <a:noFill/>
                    </a:lnR>
                    <a:lnT cap="flat">
                      <a:noFill/>
                    </a:lnT>
                    <a:lnB cap="flat">
                      <a:noFill/>
                    </a:lnB>
                    <a:lnTlToBr>
                      <a:noFill/>
                    </a:lnTlToBr>
                    <a:lnBlToTr>
                      <a:noFill/>
                    </a:lnBlToTr>
                    <a:noFill/>
                  </a:tcPr>
                </a:tc>
              </a:tr>
            </a:tbl>
          </a:graphicData>
        </a:graphic>
      </p:graphicFrame>
      <p:sp>
        <p:nvSpPr>
          <p:cNvPr id="10" name="TextBox 9"/>
          <p:cNvSpPr txBox="1"/>
          <p:nvPr/>
        </p:nvSpPr>
        <p:spPr>
          <a:xfrm>
            <a:off x="7635511" y="2743200"/>
            <a:ext cx="1480694" cy="1384995"/>
          </a:xfrm>
          <a:prstGeom prst="rect">
            <a:avLst/>
          </a:prstGeom>
          <a:noFill/>
        </p:spPr>
        <p:txBody>
          <a:bodyPr wrap="none" rtlCol="0">
            <a:spAutoFit/>
          </a:bodyPr>
          <a:lstStyle/>
          <a:p>
            <a:pPr algn="ctr"/>
            <a:r>
              <a:rPr lang="en-US" sz="2800" dirty="0"/>
              <a:t>7</a:t>
            </a:r>
            <a:r>
              <a:rPr lang="en-US" sz="2800" dirty="0" smtClean="0"/>
              <a:t> in. </a:t>
            </a:r>
          </a:p>
          <a:p>
            <a:pPr algn="ctr"/>
            <a:r>
              <a:rPr lang="en-US" sz="2800" dirty="0" smtClean="0"/>
              <a:t>Increase</a:t>
            </a:r>
          </a:p>
          <a:p>
            <a:pPr algn="ctr"/>
            <a:r>
              <a:rPr lang="en-US" sz="2800" dirty="0" smtClean="0"/>
              <a:t>for Sep.</a:t>
            </a:r>
            <a:endParaRPr lang="en-US" sz="2800" dirty="0"/>
          </a:p>
        </p:txBody>
      </p:sp>
      <p:cxnSp>
        <p:nvCxnSpPr>
          <p:cNvPr id="11" name="Straight Arrow Connector 10"/>
          <p:cNvCxnSpPr/>
          <p:nvPr/>
        </p:nvCxnSpPr>
        <p:spPr>
          <a:xfrm flipH="1">
            <a:off x="7100519" y="3733800"/>
            <a:ext cx="595681" cy="609600"/>
          </a:xfrm>
          <a:prstGeom prst="straightConnector1">
            <a:avLst/>
          </a:prstGeom>
          <a:ln w="60325">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05374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533400" y="0"/>
            <a:ext cx="8229600" cy="1143000"/>
          </a:xfrm>
        </p:spPr>
        <p:txBody>
          <a:bodyPr>
            <a:normAutofit/>
          </a:bodyPr>
          <a:lstStyle/>
          <a:p>
            <a:pPr algn="ctr" eaLnBrk="1" hangingPunct="1">
              <a:defRPr/>
            </a:pPr>
            <a:r>
              <a:rPr lang="en-US" sz="3600" dirty="0" smtClean="0">
                <a:ea typeface="+mj-ea"/>
                <a:cs typeface="+mj-cs"/>
              </a:rPr>
              <a:t>100-YEAR RAINFALL PREDITION BY MONTH</a:t>
            </a:r>
          </a:p>
        </p:txBody>
      </p:sp>
      <p:pic>
        <p:nvPicPr>
          <p:cNvPr id="399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4650"/>
            <a:ext cx="9144000" cy="357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666685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6"/>
          <p:cNvPicPr>
            <a:picLocks noChangeAspect="1" noChangeArrowheads="1"/>
          </p:cNvPicPr>
          <p:nvPr/>
        </p:nvPicPr>
        <p:blipFill>
          <a:blip r:embed="rId3">
            <a:extLst>
              <a:ext uri="{28A0092B-C50C-407E-A947-70E740481C1C}">
                <a14:useLocalDpi xmlns:a14="http://schemas.microsoft.com/office/drawing/2010/main" val="0"/>
              </a:ext>
            </a:extLst>
          </a:blip>
          <a:srcRect l="49057" r="10674"/>
          <a:stretch>
            <a:fillRect/>
          </a:stretch>
        </p:blipFill>
        <p:spPr bwMode="auto">
          <a:xfrm>
            <a:off x="-381000" y="1143000"/>
            <a:ext cx="7696200" cy="59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7"/>
          <p:cNvSpPr txBox="1">
            <a:spLocks noChangeArrowheads="1"/>
          </p:cNvSpPr>
          <p:nvPr/>
        </p:nvSpPr>
        <p:spPr bwMode="auto">
          <a:xfrm>
            <a:off x="1295400" y="0"/>
            <a:ext cx="70389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6000" b="1">
                <a:solidFill>
                  <a:schemeClr val="tx1"/>
                </a:solidFill>
                <a:latin typeface="Arial" charset="0"/>
                <a:ea typeface="ＭＳ Ｐゴシック" charset="0"/>
              </a:defRPr>
            </a:lvl1pPr>
            <a:lvl2pPr marL="742950" indent="-285750">
              <a:defRPr sz="6000" b="1">
                <a:solidFill>
                  <a:schemeClr val="tx1"/>
                </a:solidFill>
                <a:latin typeface="Arial" charset="0"/>
                <a:ea typeface="ＭＳ Ｐゴシック" charset="0"/>
              </a:defRPr>
            </a:lvl2pPr>
            <a:lvl3pPr marL="1143000" indent="-228600">
              <a:defRPr sz="6000" b="1">
                <a:solidFill>
                  <a:schemeClr val="tx1"/>
                </a:solidFill>
                <a:latin typeface="Arial" charset="0"/>
                <a:ea typeface="ＭＳ Ｐゴシック" charset="0"/>
              </a:defRPr>
            </a:lvl3pPr>
            <a:lvl4pPr marL="1600200" indent="-228600">
              <a:defRPr sz="6000" b="1">
                <a:solidFill>
                  <a:schemeClr val="tx1"/>
                </a:solidFill>
                <a:latin typeface="Arial" charset="0"/>
                <a:ea typeface="ＭＳ Ｐゴシック" charset="0"/>
              </a:defRPr>
            </a:lvl4pPr>
            <a:lvl5pPr marL="2057400" indent="-228600">
              <a:defRPr sz="6000" b="1">
                <a:solidFill>
                  <a:schemeClr val="tx1"/>
                </a:solidFill>
                <a:latin typeface="Arial" charset="0"/>
                <a:ea typeface="ＭＳ Ｐゴシック" charset="0"/>
              </a:defRPr>
            </a:lvl5pPr>
            <a:lvl6pPr marL="2514600" indent="-228600" eaLnBrk="0" fontAlgn="base" hangingPunct="0">
              <a:spcBef>
                <a:spcPct val="0"/>
              </a:spcBef>
              <a:spcAft>
                <a:spcPct val="0"/>
              </a:spcAft>
              <a:defRPr sz="6000" b="1">
                <a:solidFill>
                  <a:schemeClr val="tx1"/>
                </a:solidFill>
                <a:latin typeface="Arial" charset="0"/>
                <a:ea typeface="ＭＳ Ｐゴシック" charset="0"/>
              </a:defRPr>
            </a:lvl6pPr>
            <a:lvl7pPr marL="2971800" indent="-228600" eaLnBrk="0" fontAlgn="base" hangingPunct="0">
              <a:spcBef>
                <a:spcPct val="0"/>
              </a:spcBef>
              <a:spcAft>
                <a:spcPct val="0"/>
              </a:spcAft>
              <a:defRPr sz="6000" b="1">
                <a:solidFill>
                  <a:schemeClr val="tx1"/>
                </a:solidFill>
                <a:latin typeface="Arial" charset="0"/>
                <a:ea typeface="ＭＳ Ｐゴシック" charset="0"/>
              </a:defRPr>
            </a:lvl7pPr>
            <a:lvl8pPr marL="3429000" indent="-228600" eaLnBrk="0" fontAlgn="base" hangingPunct="0">
              <a:spcBef>
                <a:spcPct val="0"/>
              </a:spcBef>
              <a:spcAft>
                <a:spcPct val="0"/>
              </a:spcAft>
              <a:defRPr sz="6000" b="1">
                <a:solidFill>
                  <a:schemeClr val="tx1"/>
                </a:solidFill>
                <a:latin typeface="Arial" charset="0"/>
                <a:ea typeface="ＭＳ Ｐゴシック" charset="0"/>
              </a:defRPr>
            </a:lvl8pPr>
            <a:lvl9pPr marL="3886200" indent="-228600" eaLnBrk="0" fontAlgn="base" hangingPunct="0">
              <a:spcBef>
                <a:spcPct val="0"/>
              </a:spcBef>
              <a:spcAft>
                <a:spcPct val="0"/>
              </a:spcAft>
              <a:defRPr sz="6000" b="1">
                <a:solidFill>
                  <a:schemeClr val="tx1"/>
                </a:solidFill>
                <a:latin typeface="Arial" charset="0"/>
                <a:ea typeface="ＭＳ Ｐゴシック" charset="0"/>
              </a:defRPr>
            </a:lvl9pPr>
          </a:lstStyle>
          <a:p>
            <a:pPr algn="ctr">
              <a:defRPr/>
            </a:pPr>
            <a:r>
              <a:rPr lang="en-US" sz="3200" smtClean="0">
                <a:cs typeface="+mn-cs"/>
              </a:rPr>
              <a:t>Daily Reference Evapotranspiration</a:t>
            </a:r>
          </a:p>
          <a:p>
            <a:pPr algn="ctr">
              <a:defRPr/>
            </a:pPr>
            <a:r>
              <a:rPr lang="en-US" sz="3200" smtClean="0">
                <a:cs typeface="+mn-cs"/>
              </a:rPr>
              <a:t>(ETo) by Month at Lajas, PR</a:t>
            </a:r>
          </a:p>
        </p:txBody>
      </p:sp>
      <p:sp>
        <p:nvSpPr>
          <p:cNvPr id="2" name="TextBox 1"/>
          <p:cNvSpPr txBox="1"/>
          <p:nvPr/>
        </p:nvSpPr>
        <p:spPr>
          <a:xfrm>
            <a:off x="6629400" y="2438400"/>
            <a:ext cx="2381295" cy="2031325"/>
          </a:xfrm>
          <a:prstGeom prst="rect">
            <a:avLst/>
          </a:prstGeom>
          <a:noFill/>
        </p:spPr>
        <p:txBody>
          <a:bodyPr wrap="square" rtlCol="0">
            <a:spAutoFit/>
          </a:bodyPr>
          <a:lstStyle/>
          <a:p>
            <a:r>
              <a:rPr lang="en-US" b="1" dirty="0" smtClean="0"/>
              <a:t>Approximate 0.5 mm/day Increase in ETo.</a:t>
            </a:r>
          </a:p>
          <a:p>
            <a:endParaRPr lang="en-US" b="1" dirty="0"/>
          </a:p>
          <a:p>
            <a:r>
              <a:rPr lang="en-US" b="1" dirty="0" smtClean="0"/>
              <a:t>This is equivalent to an additional 7.18 inches/year of ETo </a:t>
            </a:r>
            <a:endParaRPr lang="en-US" b="1" dirty="0"/>
          </a:p>
        </p:txBody>
      </p:sp>
      <p:cxnSp>
        <p:nvCxnSpPr>
          <p:cNvPr id="5" name="Straight Arrow Connector 4"/>
          <p:cNvCxnSpPr/>
          <p:nvPr/>
        </p:nvCxnSpPr>
        <p:spPr>
          <a:xfrm flipH="1">
            <a:off x="5867400" y="3276600"/>
            <a:ext cx="7620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04699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ctr"/>
            <a:r>
              <a:rPr lang="en-US" dirty="0" smtClean="0"/>
              <a:t>Current and </a:t>
            </a:r>
            <a:r>
              <a:rPr lang="en-US" dirty="0" smtClean="0"/>
              <a:t>Future </a:t>
            </a:r>
            <a:r>
              <a:rPr lang="en-US" dirty="0" smtClean="0"/>
              <a:t>Situation</a:t>
            </a:r>
            <a:endParaRPr lang="en-US" dirty="0"/>
          </a:p>
        </p:txBody>
      </p:sp>
      <p:sp>
        <p:nvSpPr>
          <p:cNvPr id="4" name="Rectangle 3"/>
          <p:cNvSpPr/>
          <p:nvPr/>
        </p:nvSpPr>
        <p:spPr>
          <a:xfrm>
            <a:off x="533400" y="1166842"/>
            <a:ext cx="8001000" cy="4339650"/>
          </a:xfrm>
          <a:prstGeom prst="rect">
            <a:avLst/>
          </a:prstGeom>
        </p:spPr>
        <p:txBody>
          <a:bodyPr wrap="square">
            <a:spAutoFit/>
          </a:bodyPr>
          <a:lstStyle/>
          <a:p>
            <a:pPr marL="457200" indent="-457200">
              <a:buFont typeface="Arial"/>
              <a:buChar char="•"/>
            </a:pPr>
            <a:endParaRPr lang="en-US" sz="2400" dirty="0"/>
          </a:p>
          <a:p>
            <a:pPr marL="457200" indent="-457200">
              <a:buFont typeface="Arial"/>
              <a:buChar char="•"/>
            </a:pPr>
            <a:r>
              <a:rPr lang="en-US" sz="2800" dirty="0" smtClean="0"/>
              <a:t>The situation in Puerto Rico</a:t>
            </a:r>
          </a:p>
          <a:p>
            <a:pPr marL="914400" lvl="1" indent="-457200">
              <a:buFont typeface="Arial"/>
              <a:buChar char="•"/>
            </a:pPr>
            <a:r>
              <a:rPr lang="en-US" sz="2800" dirty="0" smtClean="0"/>
              <a:t>Threatened water supplies</a:t>
            </a:r>
          </a:p>
          <a:p>
            <a:pPr marL="914400" lvl="1" indent="-457200">
              <a:buFont typeface="Arial"/>
              <a:buChar char="•"/>
            </a:pPr>
            <a:r>
              <a:rPr lang="en-US" sz="2800" dirty="0" smtClean="0"/>
              <a:t>Inefficient water use</a:t>
            </a:r>
            <a:r>
              <a:rPr lang="en-US" sz="2800" dirty="0" smtClean="0"/>
              <a:t> </a:t>
            </a:r>
            <a:endParaRPr lang="en-US" sz="2800" dirty="0" smtClean="0"/>
          </a:p>
          <a:p>
            <a:pPr marL="914400" lvl="1" indent="-457200">
              <a:buFont typeface="Arial"/>
              <a:buChar char="•"/>
            </a:pPr>
            <a:r>
              <a:rPr lang="en-US" sz="2800" dirty="0" smtClean="0"/>
              <a:t>Water competition </a:t>
            </a:r>
            <a:endParaRPr lang="en-US" sz="2800" dirty="0" smtClean="0"/>
          </a:p>
          <a:p>
            <a:pPr marL="914400" lvl="1" indent="-457200">
              <a:buFont typeface="Arial"/>
              <a:buChar char="•"/>
            </a:pPr>
            <a:r>
              <a:rPr lang="en-US" sz="2800" dirty="0"/>
              <a:t>Potential expansion of agriculture in </a:t>
            </a:r>
            <a:r>
              <a:rPr lang="en-US" sz="2800" dirty="0" smtClean="0"/>
              <a:t>future</a:t>
            </a:r>
            <a:endParaRPr lang="en-US" sz="2800" dirty="0" smtClean="0"/>
          </a:p>
          <a:p>
            <a:pPr marL="914400" lvl="1" indent="-457200">
              <a:buFont typeface="Arial"/>
              <a:buChar char="•"/>
            </a:pPr>
            <a:r>
              <a:rPr lang="en-US" sz="2800" dirty="0" smtClean="0"/>
              <a:t>Climate change</a:t>
            </a:r>
            <a:endParaRPr lang="en-US" sz="2800" dirty="0"/>
          </a:p>
          <a:p>
            <a:pPr marL="457200" indent="-457200">
              <a:buFont typeface="Arial"/>
              <a:buChar char="•"/>
            </a:pPr>
            <a:r>
              <a:rPr lang="en-US" sz="2800" dirty="0" smtClean="0"/>
              <a:t>Recommendations </a:t>
            </a:r>
            <a:r>
              <a:rPr lang="en-US" sz="2800" dirty="0" smtClean="0"/>
              <a:t>are needed at the</a:t>
            </a:r>
            <a:endParaRPr lang="en-US" sz="2800" dirty="0" smtClean="0"/>
          </a:p>
          <a:p>
            <a:pPr marL="914400" lvl="1" indent="-457200">
              <a:buFont typeface="Arial"/>
              <a:buChar char="•"/>
            </a:pPr>
            <a:r>
              <a:rPr lang="en-US" sz="2800" dirty="0" smtClean="0"/>
              <a:t>Farm scale</a:t>
            </a:r>
          </a:p>
          <a:p>
            <a:pPr marL="914400" lvl="1" indent="-457200">
              <a:buFont typeface="Arial"/>
              <a:buChar char="•"/>
            </a:pPr>
            <a:r>
              <a:rPr lang="en-US" sz="2800" dirty="0" smtClean="0"/>
              <a:t>Institutional level</a:t>
            </a:r>
          </a:p>
        </p:txBody>
      </p:sp>
    </p:spTree>
    <p:extLst>
      <p:ext uri="{BB962C8B-B14F-4D97-AF65-F5344CB8AC3E}">
        <p14:creationId xmlns:p14="http://schemas.microsoft.com/office/powerpoint/2010/main" val="25502289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0" y="152400"/>
            <a:ext cx="9144000" cy="1143000"/>
          </a:xfrm>
        </p:spPr>
        <p:txBody>
          <a:bodyPr>
            <a:normAutofit/>
          </a:bodyPr>
          <a:lstStyle/>
          <a:p>
            <a:pPr algn="ctr" eaLnBrk="1" hangingPunct="1">
              <a:defRPr/>
            </a:pPr>
            <a:r>
              <a:rPr lang="en-US" sz="3600" dirty="0" smtClean="0"/>
              <a:t>RAINFALL DEFICIT = RAINFALL - ET</a:t>
            </a:r>
            <a:r>
              <a:rPr lang="en-US" sz="3600" baseline="-25000" dirty="0" smtClean="0"/>
              <a:t>O</a:t>
            </a: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4650"/>
            <a:ext cx="9144000" cy="357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649242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13763"/>
            <a:ext cx="8229600" cy="1143000"/>
          </a:xfrm>
        </p:spPr>
        <p:txBody>
          <a:bodyPr>
            <a:normAutofit/>
          </a:bodyPr>
          <a:lstStyle/>
          <a:p>
            <a:pPr algn="ctr" eaLnBrk="1" hangingPunct="1">
              <a:defRPr/>
            </a:pPr>
            <a:r>
              <a:rPr lang="en-US" sz="3600" dirty="0" smtClean="0">
                <a:ea typeface="+mj-ea"/>
                <a:cs typeface="+mj-cs"/>
              </a:rPr>
              <a:t>CROP YIELD </a:t>
            </a:r>
            <a:r>
              <a:rPr lang="en-US" sz="3600" i="1" dirty="0" smtClean="0">
                <a:ea typeface="+mj-ea"/>
                <a:cs typeface="+mj-cs"/>
              </a:rPr>
              <a:t>REDUCTION</a:t>
            </a:r>
            <a:endParaRPr lang="en-US" sz="3600" dirty="0" smtClean="0">
              <a:ea typeface="+mj-ea"/>
              <a:cs typeface="+mj-cs"/>
            </a:endParaRPr>
          </a:p>
        </p:txBody>
      </p:sp>
      <p:pic>
        <p:nvPicPr>
          <p:cNvPr id="501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57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834648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28600"/>
            <a:ext cx="4495800" cy="1143000"/>
          </a:xfrm>
        </p:spPr>
        <p:txBody>
          <a:bodyPr/>
          <a:lstStyle/>
          <a:p>
            <a:pPr>
              <a:defRPr/>
            </a:pPr>
            <a:r>
              <a:rPr lang="en-US" dirty="0" smtClean="0">
                <a:cs typeface="+mj-cs"/>
              </a:rPr>
              <a:t>Sea Level Rise</a:t>
            </a:r>
            <a:endParaRPr lang="en-US" dirty="0">
              <a:cs typeface="+mj-cs"/>
            </a:endParaRPr>
          </a:p>
        </p:txBody>
      </p:sp>
      <p:pic>
        <p:nvPicPr>
          <p:cNvPr id="7680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36" y="990600"/>
            <a:ext cx="9163336" cy="616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4905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Potential Consequences of Sea Level Rise</a:t>
            </a:r>
            <a:endParaRPr lang="en-US" dirty="0"/>
          </a:p>
        </p:txBody>
      </p:sp>
      <p:sp>
        <p:nvSpPr>
          <p:cNvPr id="3" name="Content Placeholder 2"/>
          <p:cNvSpPr>
            <a:spLocks noGrp="1"/>
          </p:cNvSpPr>
          <p:nvPr>
            <p:ph idx="1"/>
          </p:nvPr>
        </p:nvSpPr>
        <p:spPr/>
        <p:txBody>
          <a:bodyPr/>
          <a:lstStyle/>
          <a:p>
            <a:r>
              <a:rPr lang="en-US" dirty="0" smtClean="0"/>
              <a:t>Loss of arable land</a:t>
            </a:r>
          </a:p>
          <a:p>
            <a:r>
              <a:rPr lang="en-US" dirty="0" smtClean="0"/>
              <a:t>Increasing salinity levels in groundwater </a:t>
            </a:r>
          </a:p>
          <a:p>
            <a:r>
              <a:rPr lang="en-US" dirty="0" smtClean="0"/>
              <a:t>Moratorium on construction of water supply wells.  In November 2013, the Secretary of the DNER issued an order prohibiting the drilling of any new wells east of Juana Diaz  to </a:t>
            </a:r>
            <a:r>
              <a:rPr lang="en-US" dirty="0" err="1" smtClean="0"/>
              <a:t>Guayama</a:t>
            </a:r>
            <a:r>
              <a:rPr lang="en-US" dirty="0" smtClean="0"/>
              <a:t>.   </a:t>
            </a:r>
          </a:p>
          <a:p>
            <a:r>
              <a:rPr lang="en-US" dirty="0" smtClean="0"/>
              <a:t>If a farmer is located near the coast, does not have access to irrigation district canal and cannot install a well, what can they do?  PRASA water is far too expensive.</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2691695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Increasing Irrigation Efficiency Through Irrigation Scheduling</a:t>
            </a:r>
            <a:endParaRPr lang="en-US" dirty="0"/>
          </a:p>
        </p:txBody>
      </p:sp>
      <p:pic>
        <p:nvPicPr>
          <p:cNvPr id="4" name="Picture 3"/>
          <p:cNvPicPr>
            <a:picLocks noChangeAspect="1"/>
          </p:cNvPicPr>
          <p:nvPr/>
        </p:nvPicPr>
        <p:blipFill>
          <a:blip r:embed="rId2"/>
          <a:stretch>
            <a:fillRect/>
          </a:stretch>
        </p:blipFill>
        <p:spPr>
          <a:xfrm>
            <a:off x="-304800" y="2057400"/>
            <a:ext cx="10007520" cy="4800600"/>
          </a:xfrm>
          <a:prstGeom prst="rect">
            <a:avLst/>
          </a:prstGeom>
        </p:spPr>
      </p:pic>
      <p:sp>
        <p:nvSpPr>
          <p:cNvPr id="5" name="Rectangle 4"/>
          <p:cNvSpPr/>
          <p:nvPr/>
        </p:nvSpPr>
        <p:spPr>
          <a:xfrm>
            <a:off x="-28873" y="6400800"/>
            <a:ext cx="9144000" cy="369332"/>
          </a:xfrm>
          <a:prstGeom prst="rect">
            <a:avLst/>
          </a:prstGeom>
        </p:spPr>
        <p:txBody>
          <a:bodyPr wrap="square">
            <a:spAutoFit/>
          </a:bodyPr>
          <a:lstStyle/>
          <a:p>
            <a:r>
              <a:rPr lang="en-US" dirty="0">
                <a:solidFill>
                  <a:schemeClr val="bg1"/>
                </a:solidFill>
              </a:rPr>
              <a:t>http://</a:t>
            </a:r>
            <a:r>
              <a:rPr lang="en-US" dirty="0" err="1">
                <a:solidFill>
                  <a:schemeClr val="bg1"/>
                </a:solidFill>
              </a:rPr>
              <a:t>www.driptech.com</a:t>
            </a:r>
            <a:r>
              <a:rPr lang="en-US" dirty="0">
                <a:solidFill>
                  <a:schemeClr val="bg1"/>
                </a:solidFill>
              </a:rPr>
              <a:t>/images/components/system1.jpg</a:t>
            </a:r>
          </a:p>
        </p:txBody>
      </p:sp>
    </p:spTree>
    <p:extLst>
      <p:ext uri="{BB962C8B-B14F-4D97-AF65-F5344CB8AC3E}">
        <p14:creationId xmlns:p14="http://schemas.microsoft.com/office/powerpoint/2010/main" val="33045957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ctr"/>
            <a:r>
              <a:rPr lang="en-US" dirty="0" smtClean="0"/>
              <a:t>METHODS</a:t>
            </a:r>
            <a:endParaRPr lang="en-US" dirty="0"/>
          </a:p>
        </p:txBody>
      </p:sp>
      <p:sp>
        <p:nvSpPr>
          <p:cNvPr id="3" name="Content Placeholder 2"/>
          <p:cNvSpPr>
            <a:spLocks noGrp="1"/>
          </p:cNvSpPr>
          <p:nvPr>
            <p:ph idx="1"/>
          </p:nvPr>
        </p:nvSpPr>
        <p:spPr>
          <a:xfrm>
            <a:off x="0" y="1143000"/>
            <a:ext cx="8229600" cy="4389120"/>
          </a:xfrm>
          <a:prstGeom prst="leftArrow">
            <a:avLst>
              <a:gd name="adj1" fmla="val 50000"/>
              <a:gd name="adj2" fmla="val 20353"/>
            </a:avLst>
          </a:prstGeom>
        </p:spPr>
        <p:txBody>
          <a:bodyPr>
            <a:noAutofit/>
          </a:bodyPr>
          <a:lstStyle/>
          <a:p>
            <a:r>
              <a:rPr lang="en-US" sz="4000" dirty="0" smtClean="0">
                <a:latin typeface="Arial"/>
                <a:cs typeface="Arial"/>
              </a:rPr>
              <a:t>Experience Method</a:t>
            </a:r>
          </a:p>
          <a:p>
            <a:r>
              <a:rPr lang="en-US" sz="4000" dirty="0" smtClean="0">
                <a:latin typeface="Arial"/>
                <a:cs typeface="Arial"/>
              </a:rPr>
              <a:t>Evapotranspiration Method</a:t>
            </a:r>
          </a:p>
          <a:p>
            <a:r>
              <a:rPr lang="en-US" sz="4000" dirty="0" smtClean="0">
                <a:latin typeface="Arial"/>
                <a:cs typeface="Arial"/>
              </a:rPr>
              <a:t>Soil Moisture Method</a:t>
            </a:r>
          </a:p>
          <a:p>
            <a:r>
              <a:rPr lang="en-US" sz="4000" dirty="0" smtClean="0">
                <a:latin typeface="Arial"/>
                <a:cs typeface="Arial"/>
              </a:rPr>
              <a:t>Water balance method</a:t>
            </a:r>
            <a:endParaRPr lang="en-US" sz="4000" dirty="0">
              <a:latin typeface="Arial"/>
              <a:cs typeface="Arial"/>
            </a:endParaRPr>
          </a:p>
        </p:txBody>
      </p:sp>
    </p:spTree>
    <p:extLst>
      <p:ext uri="{BB962C8B-B14F-4D97-AF65-F5344CB8AC3E}">
        <p14:creationId xmlns:p14="http://schemas.microsoft.com/office/powerpoint/2010/main" val="293936080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90600" y="1565926"/>
            <a:ext cx="7442200" cy="5321300"/>
          </a:xfrm>
          <a:prstGeom prst="rect">
            <a:avLst/>
          </a:prstGeom>
        </p:spPr>
      </p:pic>
      <p:sp>
        <p:nvSpPr>
          <p:cNvPr id="2" name="Title 1"/>
          <p:cNvSpPr>
            <a:spLocks noGrp="1"/>
          </p:cNvSpPr>
          <p:nvPr>
            <p:ph type="title"/>
          </p:nvPr>
        </p:nvSpPr>
        <p:spPr/>
        <p:txBody>
          <a:bodyPr>
            <a:noAutofit/>
          </a:bodyPr>
          <a:lstStyle/>
          <a:p>
            <a:pPr algn="ctr"/>
            <a:r>
              <a:rPr lang="en-US" sz="4000" dirty="0" smtClean="0"/>
              <a:t>Irrigation Scheduling Methods used in Puerto Rico (preliminary data)</a:t>
            </a:r>
            <a:endParaRPr lang="en-US" sz="4000" dirty="0"/>
          </a:p>
        </p:txBody>
      </p:sp>
    </p:spTree>
    <p:extLst>
      <p:ext uri="{BB962C8B-B14F-4D97-AF65-F5344CB8AC3E}">
        <p14:creationId xmlns:p14="http://schemas.microsoft.com/office/powerpoint/2010/main" val="11719115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Experience Method</a:t>
            </a:r>
            <a:endParaRPr lang="en-US" dirty="0"/>
          </a:p>
        </p:txBody>
      </p:sp>
      <p:sp>
        <p:nvSpPr>
          <p:cNvPr id="3" name="Content Placeholder 2"/>
          <p:cNvSpPr>
            <a:spLocks noGrp="1"/>
          </p:cNvSpPr>
          <p:nvPr>
            <p:ph idx="1"/>
          </p:nvPr>
        </p:nvSpPr>
        <p:spPr/>
        <p:txBody>
          <a:bodyPr>
            <a:normAutofit/>
          </a:bodyPr>
          <a:lstStyle/>
          <a:p>
            <a:r>
              <a:rPr lang="en-US" sz="3200" dirty="0" smtClean="0">
                <a:latin typeface="Arial"/>
                <a:cs typeface="Arial"/>
              </a:rPr>
              <a:t>“I apply 1 inch of water to my crop every week.”</a:t>
            </a:r>
          </a:p>
          <a:p>
            <a:r>
              <a:rPr lang="en-US" sz="3200" dirty="0" smtClean="0">
                <a:latin typeface="Arial"/>
                <a:cs typeface="Arial"/>
              </a:rPr>
              <a:t>“The soil looks dry so I am going to irrigate.”</a:t>
            </a:r>
          </a:p>
          <a:p>
            <a:r>
              <a:rPr lang="en-US" sz="3200" dirty="0" smtClean="0">
                <a:latin typeface="Arial"/>
                <a:cs typeface="Arial"/>
              </a:rPr>
              <a:t>“The crop looks stressed so I am going to irrigate.”</a:t>
            </a:r>
          </a:p>
          <a:p>
            <a:endParaRPr lang="en-US" sz="3600" dirty="0"/>
          </a:p>
        </p:txBody>
      </p:sp>
    </p:spTree>
    <p:extLst>
      <p:ext uri="{BB962C8B-B14F-4D97-AF65-F5344CB8AC3E}">
        <p14:creationId xmlns:p14="http://schemas.microsoft.com/office/powerpoint/2010/main" val="33624628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Evapotranspiration Method</a:t>
            </a:r>
            <a:endParaRPr lang="en-US" dirty="0"/>
          </a:p>
        </p:txBody>
      </p:sp>
      <p:pic>
        <p:nvPicPr>
          <p:cNvPr id="5" name="Picture 4"/>
          <p:cNvPicPr>
            <a:picLocks noChangeAspect="1"/>
          </p:cNvPicPr>
          <p:nvPr/>
        </p:nvPicPr>
        <p:blipFill>
          <a:blip r:embed="rId2"/>
          <a:stretch>
            <a:fillRect/>
          </a:stretch>
        </p:blipFill>
        <p:spPr>
          <a:xfrm>
            <a:off x="1676400" y="1905000"/>
            <a:ext cx="5842625" cy="4400001"/>
          </a:xfrm>
          <a:prstGeom prst="rect">
            <a:avLst/>
          </a:prstGeom>
        </p:spPr>
      </p:pic>
      <p:sp>
        <p:nvSpPr>
          <p:cNvPr id="6" name="Rectangle 5"/>
          <p:cNvSpPr/>
          <p:nvPr/>
        </p:nvSpPr>
        <p:spPr>
          <a:xfrm>
            <a:off x="0" y="6528859"/>
            <a:ext cx="9144000" cy="307777"/>
          </a:xfrm>
          <a:prstGeom prst="rect">
            <a:avLst/>
          </a:prstGeom>
        </p:spPr>
        <p:txBody>
          <a:bodyPr wrap="square">
            <a:spAutoFit/>
          </a:bodyPr>
          <a:lstStyle/>
          <a:p>
            <a:pPr algn="ctr"/>
            <a:r>
              <a:rPr lang="en-US" sz="1400" dirty="0"/>
              <a:t>http://</a:t>
            </a:r>
            <a:r>
              <a:rPr lang="en-US" sz="1400" dirty="0" err="1"/>
              <a:t>wiki.universal-devices.com</a:t>
            </a:r>
            <a:r>
              <a:rPr lang="en-US" sz="1400" dirty="0"/>
              <a:t>/images/9/98/</a:t>
            </a:r>
            <a:r>
              <a:rPr lang="en-US" sz="1400" dirty="0" err="1"/>
              <a:t>Irrigation_based_on_ET.jpg</a:t>
            </a:r>
            <a:endParaRPr lang="en-US" sz="1400" dirty="0"/>
          </a:p>
        </p:txBody>
      </p:sp>
      <p:sp>
        <p:nvSpPr>
          <p:cNvPr id="8" name="Rectangle 7"/>
          <p:cNvSpPr/>
          <p:nvPr/>
        </p:nvSpPr>
        <p:spPr>
          <a:xfrm>
            <a:off x="5181600" y="3733800"/>
            <a:ext cx="2209800" cy="2362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828800" y="4267200"/>
            <a:ext cx="2209800" cy="1981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2931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Puerto Rico Evapotranspiration Computer Program</a:t>
            </a:r>
            <a:endParaRPr lang="en-US" dirty="0"/>
          </a:p>
        </p:txBody>
      </p:sp>
      <p:pic>
        <p:nvPicPr>
          <p:cNvPr id="5" name="Picture 4"/>
          <p:cNvPicPr>
            <a:picLocks noChangeAspect="1"/>
          </p:cNvPicPr>
          <p:nvPr/>
        </p:nvPicPr>
        <p:blipFill>
          <a:blip r:embed="rId2"/>
          <a:stretch>
            <a:fillRect/>
          </a:stretch>
        </p:blipFill>
        <p:spPr>
          <a:xfrm>
            <a:off x="1295400" y="2133600"/>
            <a:ext cx="6527800" cy="3530600"/>
          </a:xfrm>
          <a:prstGeom prst="rect">
            <a:avLst/>
          </a:prstGeom>
          <a:ln>
            <a:solidFill>
              <a:schemeClr val="tx1"/>
            </a:solidFill>
          </a:ln>
          <a:effectLst>
            <a:outerShdw blurRad="50800" dist="38100" dir="2700000" algn="tl" rotWithShape="0">
              <a:srgbClr val="000000">
                <a:alpha val="43000"/>
              </a:srgbClr>
            </a:outerShdw>
          </a:effectLst>
        </p:spPr>
      </p:pic>
      <p:sp>
        <p:nvSpPr>
          <p:cNvPr id="6" name="Rectangle 5"/>
          <p:cNvSpPr/>
          <p:nvPr/>
        </p:nvSpPr>
        <p:spPr>
          <a:xfrm>
            <a:off x="609600" y="6096000"/>
            <a:ext cx="7912142" cy="646331"/>
          </a:xfrm>
          <a:prstGeom prst="rect">
            <a:avLst/>
          </a:prstGeom>
        </p:spPr>
        <p:txBody>
          <a:bodyPr wrap="none">
            <a:spAutoFit/>
          </a:bodyPr>
          <a:lstStyle/>
          <a:p>
            <a:r>
              <a:rPr lang="en-US" sz="3600" dirty="0">
                <a:latin typeface="Arial"/>
                <a:cs typeface="Arial"/>
                <a:hlinkClick r:id="rId3"/>
              </a:rPr>
              <a:t>http://</a:t>
            </a:r>
            <a:r>
              <a:rPr lang="en-US" sz="3600" dirty="0" err="1">
                <a:latin typeface="Arial"/>
                <a:cs typeface="Arial"/>
                <a:hlinkClick r:id="rId3"/>
              </a:rPr>
              <a:t>pragwater.com</a:t>
            </a:r>
            <a:r>
              <a:rPr lang="en-US" sz="3600" dirty="0">
                <a:latin typeface="Arial"/>
                <a:cs typeface="Arial"/>
                <a:hlinkClick r:id="rId3"/>
              </a:rPr>
              <a:t>/crop-water-use/</a:t>
            </a:r>
            <a:endParaRPr lang="en-US" sz="3600" dirty="0">
              <a:latin typeface="Arial"/>
              <a:cs typeface="Arial"/>
            </a:endParaRPr>
          </a:p>
        </p:txBody>
      </p:sp>
    </p:spTree>
    <p:extLst>
      <p:ext uri="{BB962C8B-B14F-4D97-AF65-F5344CB8AC3E}">
        <p14:creationId xmlns:p14="http://schemas.microsoft.com/office/powerpoint/2010/main" val="22371782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58" y="304800"/>
            <a:ext cx="8229600" cy="1143000"/>
          </a:xfrm>
        </p:spPr>
        <p:txBody>
          <a:bodyPr>
            <a:normAutofit/>
          </a:bodyPr>
          <a:lstStyle/>
          <a:p>
            <a:r>
              <a:rPr lang="en-US" dirty="0" smtClean="0"/>
              <a:t>Why do we care? </a:t>
            </a:r>
            <a:endParaRPr lang="en-US" dirty="0"/>
          </a:p>
        </p:txBody>
      </p:sp>
      <p:sp>
        <p:nvSpPr>
          <p:cNvPr id="3" name="Content Placeholder 2"/>
          <p:cNvSpPr>
            <a:spLocks noGrp="1"/>
          </p:cNvSpPr>
          <p:nvPr>
            <p:ph idx="1"/>
          </p:nvPr>
        </p:nvSpPr>
        <p:spPr>
          <a:xfrm>
            <a:off x="457200" y="1600200"/>
            <a:ext cx="3962400" cy="4525963"/>
          </a:xfrm>
        </p:spPr>
        <p:txBody>
          <a:bodyPr>
            <a:normAutofit fontScale="85000" lnSpcReduction="20000"/>
          </a:bodyPr>
          <a:lstStyle/>
          <a:p>
            <a:pPr marL="0" indent="0">
              <a:buNone/>
            </a:pPr>
            <a:r>
              <a:rPr lang="en-US" b="1" dirty="0" smtClean="0">
                <a:latin typeface="Arial"/>
                <a:cs typeface="Arial"/>
              </a:rPr>
              <a:t>Over application of water </a:t>
            </a:r>
          </a:p>
          <a:p>
            <a:pPr marL="0" indent="0">
              <a:buNone/>
            </a:pPr>
            <a:endParaRPr lang="en-US" dirty="0">
              <a:latin typeface="Arial"/>
              <a:cs typeface="Arial"/>
            </a:endParaRPr>
          </a:p>
          <a:p>
            <a:r>
              <a:rPr lang="en-US" dirty="0" smtClean="0">
                <a:latin typeface="Arial"/>
                <a:cs typeface="Arial"/>
              </a:rPr>
              <a:t>Leads to the waste of </a:t>
            </a:r>
          </a:p>
          <a:p>
            <a:pPr lvl="1"/>
            <a:r>
              <a:rPr lang="en-US" dirty="0">
                <a:latin typeface="Arial"/>
                <a:cs typeface="Arial"/>
              </a:rPr>
              <a:t>w</a:t>
            </a:r>
            <a:r>
              <a:rPr lang="en-US" dirty="0" smtClean="0">
                <a:latin typeface="Arial"/>
                <a:cs typeface="Arial"/>
              </a:rPr>
              <a:t>ater</a:t>
            </a:r>
          </a:p>
          <a:p>
            <a:pPr lvl="1"/>
            <a:r>
              <a:rPr lang="en-US" dirty="0" smtClean="0">
                <a:latin typeface="Arial"/>
                <a:cs typeface="Arial"/>
              </a:rPr>
              <a:t>energy</a:t>
            </a:r>
          </a:p>
          <a:p>
            <a:pPr lvl="1"/>
            <a:r>
              <a:rPr lang="en-US" dirty="0" smtClean="0">
                <a:latin typeface="Arial"/>
                <a:cs typeface="Arial"/>
              </a:rPr>
              <a:t>chemicals </a:t>
            </a:r>
          </a:p>
          <a:p>
            <a:pPr lvl="1"/>
            <a:r>
              <a:rPr lang="en-US" dirty="0" smtClean="0">
                <a:latin typeface="Arial"/>
                <a:cs typeface="Arial"/>
              </a:rPr>
              <a:t>money </a:t>
            </a:r>
          </a:p>
          <a:p>
            <a:pPr lvl="1"/>
            <a:r>
              <a:rPr lang="en-US" dirty="0" smtClean="0">
                <a:latin typeface="Arial"/>
                <a:cs typeface="Arial"/>
              </a:rPr>
              <a:t>may lead to the contamination of ground and surface waters.  </a:t>
            </a:r>
          </a:p>
          <a:p>
            <a:pPr lvl="1"/>
            <a:r>
              <a:rPr lang="en-US" dirty="0" smtClean="0">
                <a:latin typeface="Arial"/>
                <a:cs typeface="Arial"/>
              </a:rPr>
              <a:t>leaching of fertilizers past the root zone</a:t>
            </a:r>
          </a:p>
          <a:p>
            <a:pPr lvl="1"/>
            <a:r>
              <a:rPr lang="en-US" dirty="0" smtClean="0">
                <a:latin typeface="Arial"/>
                <a:cs typeface="Arial"/>
              </a:rPr>
              <a:t>water logging</a:t>
            </a:r>
          </a:p>
          <a:p>
            <a:pPr lvl="1"/>
            <a:r>
              <a:rPr lang="en-US" dirty="0" smtClean="0">
                <a:latin typeface="Arial"/>
                <a:cs typeface="Arial"/>
              </a:rPr>
              <a:t>lower crop yields.   </a:t>
            </a:r>
          </a:p>
        </p:txBody>
      </p:sp>
      <p:sp>
        <p:nvSpPr>
          <p:cNvPr id="4" name="Content Placeholder 2"/>
          <p:cNvSpPr txBox="1">
            <a:spLocks/>
          </p:cNvSpPr>
          <p:nvPr/>
        </p:nvSpPr>
        <p:spPr>
          <a:xfrm>
            <a:off x="5029200" y="1676401"/>
            <a:ext cx="3962400" cy="2362199"/>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100" b="1" dirty="0" smtClean="0">
                <a:latin typeface="Arial"/>
                <a:cs typeface="Arial"/>
              </a:rPr>
              <a:t>Under-application of water</a:t>
            </a:r>
          </a:p>
          <a:p>
            <a:pPr marL="0" indent="0">
              <a:buNone/>
            </a:pPr>
            <a:endParaRPr lang="en-US" dirty="0" smtClean="0">
              <a:latin typeface="Arial"/>
              <a:cs typeface="Arial"/>
            </a:endParaRPr>
          </a:p>
          <a:p>
            <a:pPr>
              <a:buClr>
                <a:schemeClr val="accent3"/>
              </a:buClr>
              <a:buSzPts val="2100"/>
              <a:buFont typeface="Wingdings 2"/>
              <a:buChar char=""/>
            </a:pPr>
            <a:r>
              <a:rPr lang="en-US" dirty="0">
                <a:solidFill>
                  <a:srgbClr val="000000"/>
                </a:solidFill>
                <a:latin typeface="Arial"/>
                <a:cs typeface="Arial"/>
              </a:rPr>
              <a:t>Leads to </a:t>
            </a:r>
            <a:endParaRPr lang="en-US" dirty="0" smtClean="0">
              <a:solidFill>
                <a:srgbClr val="000000"/>
              </a:solidFill>
              <a:latin typeface="Arial"/>
              <a:cs typeface="Arial"/>
            </a:endParaRPr>
          </a:p>
          <a:p>
            <a:pPr lvl="1">
              <a:buClr>
                <a:srgbClr val="3366FF"/>
              </a:buClr>
              <a:buSzPct val="66000"/>
              <a:buFont typeface="Wingdings 2"/>
              <a:buChar char=""/>
            </a:pPr>
            <a:r>
              <a:rPr lang="en-US" dirty="0" smtClean="0">
                <a:latin typeface="Arial"/>
                <a:cs typeface="Arial"/>
              </a:rPr>
              <a:t>crop water stress</a:t>
            </a:r>
          </a:p>
          <a:p>
            <a:pPr lvl="1">
              <a:buClr>
                <a:srgbClr val="3366FF"/>
              </a:buClr>
              <a:buSzPct val="66000"/>
              <a:buFont typeface="Wingdings 2"/>
              <a:buChar char=""/>
            </a:pPr>
            <a:r>
              <a:rPr lang="en-US" dirty="0" smtClean="0">
                <a:latin typeface="Arial"/>
                <a:cs typeface="Arial"/>
              </a:rPr>
              <a:t>Reduced crop yield</a:t>
            </a:r>
            <a:endParaRPr lang="en-US" dirty="0">
              <a:latin typeface="Arial"/>
              <a:cs typeface="Arial"/>
            </a:endParaRPr>
          </a:p>
          <a:p>
            <a:pPr lvl="1">
              <a:buClr>
                <a:srgbClr val="3366FF"/>
              </a:buClr>
              <a:buSzPct val="66000"/>
              <a:buFont typeface="Wingdings 2"/>
              <a:buChar char=""/>
            </a:pPr>
            <a:r>
              <a:rPr lang="en-US" dirty="0" smtClean="0">
                <a:latin typeface="Arial"/>
                <a:cs typeface="Arial"/>
              </a:rPr>
              <a:t>loss of revenue to the grower</a:t>
            </a:r>
            <a:endParaRPr lang="en-US" dirty="0">
              <a:latin typeface="Arial"/>
              <a:cs typeface="Arial"/>
            </a:endParaRPr>
          </a:p>
        </p:txBody>
      </p:sp>
      <p:pic>
        <p:nvPicPr>
          <p:cNvPr id="5" name="Picture 2" descr="http://www.home-water-works.org/sites/default/files/img/hose-mon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867400"/>
            <a:ext cx="2438400" cy="874349"/>
          </a:xfrm>
          <a:prstGeom prst="rect">
            <a:avLst/>
          </a:prstGeom>
          <a:noFill/>
          <a:extLst>
            <a:ext uri="{909E8E84-426E-40dd-AFC4-6F175D3DCCD1}">
              <a14:hiddenFill xmlns:a14="http://schemas.microsoft.com/office/drawing/2010/main">
                <a:solidFill>
                  <a:srgbClr val="FFFFFF"/>
                </a:solidFill>
              </a14:hiddenFill>
            </a:ext>
          </a:extLst>
        </p:spPr>
      </p:pic>
      <p:pic>
        <p:nvPicPr>
          <p:cNvPr id="46082" name="Picture 2" descr="http://photoblog.statesman.com/wp-content/uploads/2011/08/drought-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7517" y="4191000"/>
            <a:ext cx="3153966"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640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229600" cy="1143000"/>
          </a:xfrm>
        </p:spPr>
        <p:txBody>
          <a:bodyPr/>
          <a:lstStyle/>
          <a:p>
            <a:pPr algn="ctr"/>
            <a:r>
              <a:rPr lang="en-US" dirty="0" smtClean="0"/>
              <a:t>PRET</a:t>
            </a:r>
            <a:endParaRPr lang="en-US" dirty="0"/>
          </a:p>
        </p:txBody>
      </p:sp>
      <p:pic>
        <p:nvPicPr>
          <p:cNvPr id="4" name="Picture 3"/>
          <p:cNvPicPr>
            <a:picLocks noChangeAspect="1"/>
          </p:cNvPicPr>
          <p:nvPr/>
        </p:nvPicPr>
        <p:blipFill>
          <a:blip r:embed="rId2"/>
          <a:stretch>
            <a:fillRect/>
          </a:stretch>
        </p:blipFill>
        <p:spPr>
          <a:xfrm>
            <a:off x="990600" y="1981200"/>
            <a:ext cx="7086600" cy="4563226"/>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29068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065842513"/>
              </p:ext>
            </p:extLst>
          </p:nvPr>
        </p:nvGraphicFramePr>
        <p:xfrm>
          <a:off x="115887" y="609599"/>
          <a:ext cx="8912225" cy="53641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27761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7604" b="3729"/>
          <a:stretch/>
        </p:blipFill>
        <p:spPr>
          <a:xfrm>
            <a:off x="0" y="1600200"/>
            <a:ext cx="9144000" cy="4484454"/>
          </a:xfrm>
          <a:prstGeom prst="rect">
            <a:avLst/>
          </a:prstGeom>
        </p:spPr>
      </p:pic>
      <p:sp>
        <p:nvSpPr>
          <p:cNvPr id="8" name="Rectangle 7"/>
          <p:cNvSpPr/>
          <p:nvPr/>
        </p:nvSpPr>
        <p:spPr>
          <a:xfrm>
            <a:off x="0" y="6043598"/>
            <a:ext cx="9144000" cy="830997"/>
          </a:xfrm>
          <a:prstGeom prst="rect">
            <a:avLst/>
          </a:prstGeom>
        </p:spPr>
        <p:txBody>
          <a:bodyPr wrap="square">
            <a:spAutoFit/>
          </a:bodyPr>
          <a:lstStyle/>
          <a:p>
            <a:r>
              <a:rPr lang="en-US" sz="2400" dirty="0">
                <a:latin typeface="Arial"/>
                <a:cs typeface="Arial"/>
                <a:hlinkClick r:id="rId3"/>
              </a:rPr>
              <a:t>http://</a:t>
            </a:r>
            <a:r>
              <a:rPr lang="en-US" sz="2400" dirty="0" err="1">
                <a:latin typeface="Arial"/>
                <a:cs typeface="Arial"/>
                <a:hlinkClick r:id="rId3"/>
              </a:rPr>
              <a:t>pragwater.com</a:t>
            </a:r>
            <a:r>
              <a:rPr lang="en-US" sz="2400" dirty="0">
                <a:latin typeface="Arial"/>
                <a:cs typeface="Arial"/>
                <a:hlinkClick r:id="rId3"/>
              </a:rPr>
              <a:t>/2012/03/29/simple-irrigation-scheduling-tool-for-</a:t>
            </a:r>
            <a:r>
              <a:rPr lang="en-US" sz="2400" dirty="0" err="1">
                <a:latin typeface="Arial"/>
                <a:cs typeface="Arial"/>
                <a:hlinkClick r:id="rId3"/>
              </a:rPr>
              <a:t>puerto</a:t>
            </a:r>
            <a:r>
              <a:rPr lang="en-US" sz="2400" dirty="0">
                <a:latin typeface="Arial"/>
                <a:cs typeface="Arial"/>
                <a:hlinkClick r:id="rId3"/>
              </a:rPr>
              <a:t>-</a:t>
            </a:r>
            <a:r>
              <a:rPr lang="en-US" sz="2400" dirty="0" err="1">
                <a:latin typeface="Arial"/>
                <a:cs typeface="Arial"/>
                <a:hlinkClick r:id="rId3"/>
              </a:rPr>
              <a:t>rico</a:t>
            </a:r>
            <a:r>
              <a:rPr lang="en-US" sz="2400" dirty="0">
                <a:latin typeface="Arial"/>
                <a:cs typeface="Arial"/>
                <a:hlinkClick r:id="rId3"/>
              </a:rPr>
              <a:t>/</a:t>
            </a:r>
            <a:endParaRPr lang="en-US" sz="2400" dirty="0">
              <a:latin typeface="Arial"/>
              <a:cs typeface="Arial"/>
            </a:endParaRPr>
          </a:p>
        </p:txBody>
      </p:sp>
      <p:sp>
        <p:nvSpPr>
          <p:cNvPr id="2" name="TextBox 1"/>
          <p:cNvSpPr txBox="1"/>
          <p:nvPr/>
        </p:nvSpPr>
        <p:spPr>
          <a:xfrm>
            <a:off x="838200" y="762000"/>
            <a:ext cx="7867383" cy="523220"/>
          </a:xfrm>
          <a:prstGeom prst="rect">
            <a:avLst/>
          </a:prstGeom>
          <a:noFill/>
        </p:spPr>
        <p:txBody>
          <a:bodyPr wrap="none" rtlCol="0">
            <a:spAutoFit/>
          </a:bodyPr>
          <a:lstStyle/>
          <a:p>
            <a:r>
              <a:rPr lang="en-US" sz="2800" dirty="0" smtClean="0"/>
              <a:t>WEB-BASED IRRIGATION SCHEDULING TOOL</a:t>
            </a:r>
            <a:endParaRPr lang="en-US" sz="2800" dirty="0"/>
          </a:p>
        </p:txBody>
      </p:sp>
    </p:spTree>
    <p:extLst>
      <p:ext uri="{BB962C8B-B14F-4D97-AF65-F5344CB8AC3E}">
        <p14:creationId xmlns:p14="http://schemas.microsoft.com/office/powerpoint/2010/main" val="21379443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1143000"/>
          </a:xfrm>
        </p:spPr>
        <p:txBody>
          <a:bodyPr>
            <a:noAutofit/>
          </a:bodyPr>
          <a:lstStyle/>
          <a:p>
            <a:r>
              <a:rPr lang="en-US" sz="3200" b="1" dirty="0" smtClean="0"/>
              <a:t>Web-based method for irrigation scheduling in PR</a:t>
            </a:r>
            <a:r>
              <a:rPr lang="en-US" sz="3200" dirty="0"/>
              <a:t> </a:t>
            </a:r>
            <a:r>
              <a:rPr lang="en-US" sz="3200" dirty="0" smtClean="0"/>
              <a:t/>
            </a:r>
            <a:br>
              <a:rPr lang="en-US" sz="3200" dirty="0" smtClean="0"/>
            </a:br>
            <a:r>
              <a:rPr lang="en-US" sz="1200" dirty="0" smtClean="0"/>
              <a:t/>
            </a:r>
            <a:br>
              <a:rPr lang="en-US" sz="1200" dirty="0" smtClean="0"/>
            </a:br>
            <a:endParaRPr lang="en-US" sz="3200" b="1" dirty="0"/>
          </a:p>
        </p:txBody>
      </p:sp>
      <p:sp>
        <p:nvSpPr>
          <p:cNvPr id="12" name="TextBox 11"/>
          <p:cNvSpPr txBox="1"/>
          <p:nvPr/>
        </p:nvSpPr>
        <p:spPr>
          <a:xfrm>
            <a:off x="1334869" y="2057400"/>
            <a:ext cx="1828800" cy="830997"/>
          </a:xfrm>
          <a:prstGeom prst="rect">
            <a:avLst/>
          </a:prstGeom>
          <a:noFill/>
          <a:ln>
            <a:solidFill>
              <a:schemeClr val="tx1"/>
            </a:solidFill>
          </a:ln>
        </p:spPr>
        <p:txBody>
          <a:bodyPr wrap="square" rtlCol="0">
            <a:spAutoFit/>
          </a:bodyPr>
          <a:lstStyle/>
          <a:p>
            <a:r>
              <a:rPr lang="en-US" sz="1600" dirty="0" smtClean="0"/>
              <a:t>Define problem (location, farm size, crop, etc.)</a:t>
            </a:r>
            <a:endParaRPr lang="en-US" sz="1600" dirty="0"/>
          </a:p>
        </p:txBody>
      </p:sp>
      <p:cxnSp>
        <p:nvCxnSpPr>
          <p:cNvPr id="14" name="Straight Arrow Connector 13"/>
          <p:cNvCxnSpPr>
            <a:endCxn id="12" idx="1"/>
          </p:cNvCxnSpPr>
          <p:nvPr/>
        </p:nvCxnSpPr>
        <p:spPr>
          <a:xfrm>
            <a:off x="725269" y="2472898"/>
            <a:ext cx="6096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172136" y="2465063"/>
            <a:ext cx="6096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619002" y="2465063"/>
            <a:ext cx="6096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09600" y="4038600"/>
            <a:ext cx="2167467" cy="1569660"/>
          </a:xfrm>
          <a:prstGeom prst="rect">
            <a:avLst/>
          </a:prstGeom>
          <a:noFill/>
          <a:ln>
            <a:solidFill>
              <a:schemeClr val="tx1"/>
            </a:solidFill>
          </a:ln>
        </p:spPr>
        <p:txBody>
          <a:bodyPr wrap="square" rtlCol="0">
            <a:spAutoFit/>
          </a:bodyPr>
          <a:lstStyle/>
          <a:p>
            <a:r>
              <a:rPr lang="en-US" sz="1600" dirty="0" smtClean="0"/>
              <a:t>Determine </a:t>
            </a:r>
            <a:r>
              <a:rPr lang="en-US" sz="1600" dirty="0" err="1" smtClean="0"/>
              <a:t>ET</a:t>
            </a:r>
            <a:r>
              <a:rPr lang="en-US" sz="1600" baseline="-25000" dirty="0" err="1" smtClean="0"/>
              <a:t>o</a:t>
            </a:r>
            <a:endParaRPr lang="en-US" sz="1600" baseline="-25000" dirty="0" smtClean="0"/>
          </a:p>
          <a:p>
            <a:endParaRPr lang="en-US" sz="1600" dirty="0"/>
          </a:p>
          <a:p>
            <a:endParaRPr lang="en-US" sz="1600" dirty="0" smtClean="0"/>
          </a:p>
          <a:p>
            <a:endParaRPr lang="en-US" sz="1600" dirty="0"/>
          </a:p>
          <a:p>
            <a:endParaRPr lang="en-US" sz="1600" dirty="0" smtClean="0"/>
          </a:p>
          <a:p>
            <a:endParaRPr lang="en-US" sz="1600" dirty="0"/>
          </a:p>
        </p:txBody>
      </p:sp>
      <p:pic>
        <p:nvPicPr>
          <p:cNvPr id="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2590800"/>
            <a:ext cx="1166813" cy="730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248400" y="1981200"/>
            <a:ext cx="2064280" cy="1323439"/>
          </a:xfrm>
          <a:prstGeom prst="rect">
            <a:avLst/>
          </a:prstGeom>
          <a:noFill/>
          <a:ln>
            <a:solidFill>
              <a:schemeClr val="tx1"/>
            </a:solidFill>
          </a:ln>
        </p:spPr>
        <p:txBody>
          <a:bodyPr wrap="square" rtlCol="0">
            <a:spAutoFit/>
          </a:bodyPr>
          <a:lstStyle/>
          <a:p>
            <a:r>
              <a:rPr lang="en-US" sz="1600" dirty="0" smtClean="0"/>
              <a:t>Determine rainfall</a:t>
            </a:r>
          </a:p>
          <a:p>
            <a:r>
              <a:rPr lang="en-US" sz="1600" dirty="0"/>
              <a:t>f</a:t>
            </a:r>
            <a:r>
              <a:rPr lang="en-US" sz="1600" dirty="0" smtClean="0"/>
              <a:t>rom onsite gauge or NEXRAD</a:t>
            </a:r>
          </a:p>
          <a:p>
            <a:endParaRPr lang="en-US" sz="1600" dirty="0"/>
          </a:p>
          <a:p>
            <a:r>
              <a:rPr lang="en-US" sz="1600" dirty="0" smtClean="0"/>
              <a:t> </a:t>
            </a:r>
            <a:endParaRPr lang="en-US" sz="1600" dirty="0"/>
          </a:p>
        </p:txBody>
      </p:sp>
      <p:pic>
        <p:nvPicPr>
          <p:cNvPr id="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2362200"/>
            <a:ext cx="1337218" cy="89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336" y="4399408"/>
            <a:ext cx="1665938" cy="101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p:cNvCxnSpPr/>
          <p:nvPr/>
        </p:nvCxnSpPr>
        <p:spPr>
          <a:xfrm>
            <a:off x="2785534" y="4824061"/>
            <a:ext cx="6096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386667" y="4392205"/>
            <a:ext cx="2116666" cy="1077218"/>
          </a:xfrm>
          <a:prstGeom prst="rect">
            <a:avLst/>
          </a:prstGeom>
          <a:noFill/>
          <a:ln>
            <a:solidFill>
              <a:schemeClr val="tx1"/>
            </a:solidFill>
          </a:ln>
        </p:spPr>
        <p:txBody>
          <a:bodyPr wrap="square" rtlCol="0">
            <a:spAutoFit/>
          </a:bodyPr>
          <a:lstStyle/>
          <a:p>
            <a:r>
              <a:rPr lang="en-US" sz="1600" dirty="0" smtClean="0"/>
              <a:t>Estimate Crop Water Requirement</a:t>
            </a:r>
          </a:p>
          <a:p>
            <a:endParaRPr lang="en-US" sz="1600" dirty="0" smtClean="0"/>
          </a:p>
          <a:p>
            <a:pPr algn="ctr"/>
            <a:r>
              <a:rPr lang="en-US" sz="1600" dirty="0"/>
              <a:t>ET</a:t>
            </a:r>
            <a:r>
              <a:rPr lang="en-US" sz="1600" baseline="-25000" dirty="0"/>
              <a:t>c</a:t>
            </a:r>
            <a:r>
              <a:rPr lang="en-US" sz="1600" dirty="0"/>
              <a:t> = </a:t>
            </a:r>
            <a:r>
              <a:rPr lang="en-US" sz="1600" dirty="0" err="1"/>
              <a:t>K</a:t>
            </a:r>
            <a:r>
              <a:rPr lang="en-US" sz="1600" baseline="-25000" dirty="0" err="1"/>
              <a:t>c</a:t>
            </a:r>
            <a:r>
              <a:rPr lang="en-US" sz="1600" dirty="0"/>
              <a:t> </a:t>
            </a:r>
            <a:r>
              <a:rPr lang="en-US" sz="1600" dirty="0" err="1"/>
              <a:t>ET</a:t>
            </a:r>
            <a:r>
              <a:rPr lang="en-US" sz="1600" baseline="-25000" dirty="0" err="1"/>
              <a:t>o</a:t>
            </a:r>
            <a:endParaRPr lang="en-US" sz="1600" dirty="0"/>
          </a:p>
        </p:txBody>
      </p:sp>
      <p:sp>
        <p:nvSpPr>
          <p:cNvPr id="18" name="TextBox 17"/>
          <p:cNvSpPr txBox="1"/>
          <p:nvPr/>
        </p:nvSpPr>
        <p:spPr>
          <a:xfrm>
            <a:off x="3810000" y="1524000"/>
            <a:ext cx="1828800" cy="1815882"/>
          </a:xfrm>
          <a:prstGeom prst="rect">
            <a:avLst/>
          </a:prstGeom>
          <a:noFill/>
          <a:ln>
            <a:solidFill>
              <a:schemeClr val="tx1"/>
            </a:solidFill>
          </a:ln>
        </p:spPr>
        <p:txBody>
          <a:bodyPr wrap="square" rtlCol="0">
            <a:spAutoFit/>
          </a:bodyPr>
          <a:lstStyle/>
          <a:p>
            <a:r>
              <a:rPr lang="en-US" sz="1600" dirty="0" smtClean="0"/>
              <a:t>Determine average </a:t>
            </a:r>
            <a:r>
              <a:rPr lang="en-US" sz="1600" dirty="0" err="1" smtClean="0"/>
              <a:t>K</a:t>
            </a:r>
            <a:r>
              <a:rPr lang="en-US" sz="1600" baseline="-25000" dirty="0" err="1" smtClean="0"/>
              <a:t>c</a:t>
            </a:r>
            <a:r>
              <a:rPr lang="en-US" sz="1600" dirty="0" smtClean="0"/>
              <a:t> for the time period</a:t>
            </a:r>
          </a:p>
          <a:p>
            <a:endParaRPr lang="en-US" sz="1600" dirty="0"/>
          </a:p>
          <a:p>
            <a:endParaRPr lang="en-US" sz="1600" dirty="0" smtClean="0"/>
          </a:p>
          <a:p>
            <a:endParaRPr lang="en-US" sz="1600" dirty="0"/>
          </a:p>
          <a:p>
            <a:endParaRPr lang="en-US" sz="1600" dirty="0"/>
          </a:p>
        </p:txBody>
      </p:sp>
      <p:cxnSp>
        <p:nvCxnSpPr>
          <p:cNvPr id="58" name="Elbow Connector 57"/>
          <p:cNvCxnSpPr/>
          <p:nvPr/>
        </p:nvCxnSpPr>
        <p:spPr>
          <a:xfrm rot="5400000">
            <a:off x="4251955" y="1156019"/>
            <a:ext cx="735962" cy="501226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5105399" y="5858933"/>
            <a:ext cx="3598333" cy="584776"/>
          </a:xfrm>
          <a:prstGeom prst="rect">
            <a:avLst/>
          </a:prstGeom>
          <a:ln>
            <a:solidFill>
              <a:schemeClr val="tx1"/>
            </a:solidFill>
          </a:ln>
        </p:spPr>
        <p:txBody>
          <a:bodyPr wrap="square">
            <a:spAutoFit/>
          </a:bodyPr>
          <a:lstStyle/>
          <a:p>
            <a:r>
              <a:rPr lang="en-US" sz="1600" dirty="0" smtClean="0"/>
              <a:t>Estimate Irrigation Requirement and required hours of pumping</a:t>
            </a:r>
            <a:endParaRPr lang="en-US" sz="1600" dirty="0"/>
          </a:p>
        </p:txBody>
      </p:sp>
      <p:cxnSp>
        <p:nvCxnSpPr>
          <p:cNvPr id="65" name="Elbow Connector 64"/>
          <p:cNvCxnSpPr>
            <a:stCxn id="37" idx="3"/>
          </p:cNvCxnSpPr>
          <p:nvPr/>
        </p:nvCxnSpPr>
        <p:spPr>
          <a:xfrm>
            <a:off x="5503333" y="4930814"/>
            <a:ext cx="914400" cy="914400"/>
          </a:xfrm>
          <a:prstGeom prst="bentConnector3">
            <a:avLst>
              <a:gd name="adj1" fmla="val 100000"/>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04800" y="2125787"/>
            <a:ext cx="609462" cy="338554"/>
          </a:xfrm>
          <a:prstGeom prst="rect">
            <a:avLst/>
          </a:prstGeom>
          <a:noFill/>
        </p:spPr>
        <p:txBody>
          <a:bodyPr wrap="none" rtlCol="0">
            <a:spAutoFit/>
          </a:bodyPr>
          <a:lstStyle/>
          <a:p>
            <a:r>
              <a:rPr lang="en-US" sz="1600" dirty="0" smtClean="0"/>
              <a:t>Start</a:t>
            </a:r>
            <a:endParaRPr lang="en-US" sz="1600" dirty="0"/>
          </a:p>
        </p:txBody>
      </p:sp>
      <p:sp>
        <p:nvSpPr>
          <p:cNvPr id="68" name="Rectangle 67"/>
          <p:cNvSpPr/>
          <p:nvPr/>
        </p:nvSpPr>
        <p:spPr>
          <a:xfrm>
            <a:off x="152400" y="5943600"/>
            <a:ext cx="4572000" cy="738664"/>
          </a:xfrm>
          <a:prstGeom prst="rect">
            <a:avLst/>
          </a:prstGeom>
        </p:spPr>
        <p:txBody>
          <a:bodyPr>
            <a:spAutoFit/>
          </a:bodyPr>
          <a:lstStyle/>
          <a:p>
            <a:pPr lvl="0"/>
            <a:r>
              <a:rPr lang="en-US" sz="1400" dirty="0">
                <a:hlinkClick r:id="rId6"/>
              </a:rPr>
              <a:t>Harmsen E.W., 2012.  TECHNICAL NOTE: A Simple Web-Based Method for Scheduling Irrigation in Puerto Rico J. Agric. Univ. P.R. 96 (3-4) 2012</a:t>
            </a:r>
            <a:r>
              <a:rPr lang="en-US" sz="1400" dirty="0" smtClean="0">
                <a:hlinkClick r:id="rId6"/>
              </a:rPr>
              <a:t>.</a:t>
            </a:r>
            <a:endParaRPr lang="en-US" sz="1400" dirty="0" smtClean="0"/>
          </a:p>
        </p:txBody>
      </p:sp>
    </p:spTree>
    <p:extLst>
      <p:ext uri="{BB962C8B-B14F-4D97-AF65-F5344CB8AC3E}">
        <p14:creationId xmlns:p14="http://schemas.microsoft.com/office/powerpoint/2010/main" val="33463082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686800" cy="1143000"/>
          </a:xfrm>
        </p:spPr>
        <p:txBody>
          <a:bodyPr>
            <a:noAutofit/>
          </a:bodyPr>
          <a:lstStyle/>
          <a:p>
            <a:r>
              <a:rPr lang="en-US" sz="3200" dirty="0"/>
              <a:t>Detailed Example</a:t>
            </a:r>
            <a:br>
              <a:rPr lang="en-US" sz="3200" dirty="0"/>
            </a:br>
            <a:endParaRPr lang="en-US" sz="3200" b="1" dirty="0"/>
          </a:p>
        </p:txBody>
      </p:sp>
      <p:sp>
        <p:nvSpPr>
          <p:cNvPr id="3" name="Content Placeholder 2"/>
          <p:cNvSpPr>
            <a:spLocks noGrp="1"/>
          </p:cNvSpPr>
          <p:nvPr>
            <p:ph idx="1"/>
          </p:nvPr>
        </p:nvSpPr>
        <p:spPr>
          <a:xfrm>
            <a:off x="457200" y="1600200"/>
            <a:ext cx="8229600" cy="3276600"/>
          </a:xfrm>
        </p:spPr>
        <p:txBody>
          <a:bodyPr>
            <a:normAutofit/>
          </a:bodyPr>
          <a:lstStyle/>
          <a:p>
            <a:pPr marL="0" indent="0">
              <a:buNone/>
            </a:pPr>
            <a:endParaRPr lang="en-US" dirty="0"/>
          </a:p>
          <a:p>
            <a:r>
              <a:rPr lang="en-US" dirty="0" smtClean="0">
                <a:latin typeface="Arial"/>
                <a:cs typeface="Arial"/>
              </a:rPr>
              <a:t>Determine the irrigation requirement for the 5 day period, February 15-19, 2012, for a tomato crop in Juana Diaz, Puerto Rico.  </a:t>
            </a:r>
            <a:endParaRPr lang="en-US" b="1" dirty="0">
              <a:latin typeface="Arial"/>
              <a:cs typeface="Arial"/>
            </a:endParaRPr>
          </a:p>
          <a:p>
            <a:endParaRPr lang="en-US" b="1" dirty="0"/>
          </a:p>
          <a:p>
            <a:pPr marL="0" indent="0" algn="ctr">
              <a:buNone/>
            </a:pPr>
            <a:r>
              <a:rPr lang="en-US" dirty="0" smtClean="0"/>
              <a:t>Required Hyperlinks </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315161055"/>
              </p:ext>
            </p:extLst>
          </p:nvPr>
        </p:nvGraphicFramePr>
        <p:xfrm>
          <a:off x="228600" y="4422746"/>
          <a:ext cx="8686800" cy="2468879"/>
        </p:xfrm>
        <a:graphic>
          <a:graphicData uri="http://schemas.openxmlformats.org/drawingml/2006/table">
            <a:tbl>
              <a:tblPr firstRow="1" bandRow="1">
                <a:tableStyleId>{5C22544A-7EE6-4342-B048-85BDC9FD1C3A}</a:tableStyleId>
              </a:tblPr>
              <a:tblGrid>
                <a:gridCol w="4343400"/>
                <a:gridCol w="4343400"/>
              </a:tblGrid>
              <a:tr h="370840">
                <a:tc>
                  <a:txBody>
                    <a:bodyPr/>
                    <a:lstStyle/>
                    <a:p>
                      <a:r>
                        <a:rPr lang="en-US" b="1" dirty="0" smtClean="0">
                          <a:solidFill>
                            <a:schemeClr val="tx1"/>
                          </a:solidFill>
                        </a:rPr>
                        <a:t>Length</a:t>
                      </a:r>
                      <a:r>
                        <a:rPr lang="en-US" b="1" baseline="0" dirty="0" smtClean="0">
                          <a:solidFill>
                            <a:schemeClr val="tx1"/>
                          </a:solidFill>
                        </a:rPr>
                        <a:t> of Growth Stages (Table 11) </a:t>
                      </a:r>
                    </a:p>
                    <a:p>
                      <a:r>
                        <a:rPr lang="en-US" b="1" baseline="0" dirty="0" smtClean="0">
                          <a:solidFill>
                            <a:schemeClr val="tx1"/>
                          </a:solidFill>
                        </a:rPr>
                        <a:t>and Crop Coefficients (Table 12)</a:t>
                      </a:r>
                      <a:endParaRPr lang="en-US" b="1" dirty="0">
                        <a:solidFill>
                          <a:schemeClr val="tx1"/>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http://www.fao.org/docrep/X0490E/x0490e00.htm</a:t>
                      </a:r>
                      <a:endParaRPr lang="en-US" dirty="0" smtClean="0"/>
                    </a:p>
                    <a:p>
                      <a:endParaRPr lang="en-US" dirty="0">
                        <a:solidFill>
                          <a:schemeClr val="tx1"/>
                        </a:solidFill>
                      </a:endParaRPr>
                    </a:p>
                  </a:txBody>
                  <a:tcPr>
                    <a:solidFill>
                      <a:schemeClr val="bg1"/>
                    </a:solidFill>
                  </a:tcPr>
                </a:tc>
              </a:tr>
              <a:tr h="370840">
                <a:tc>
                  <a:txBody>
                    <a:bodyPr/>
                    <a:lstStyle/>
                    <a:p>
                      <a:r>
                        <a:rPr lang="en-US" b="1" dirty="0" smtClean="0">
                          <a:solidFill>
                            <a:schemeClr val="tx1"/>
                          </a:solidFill>
                        </a:rPr>
                        <a:t>Daily Reference Evapotranspiration (ETo)</a:t>
                      </a:r>
                      <a:endParaRPr lang="en-US" b="1" dirty="0">
                        <a:solidFill>
                          <a:schemeClr val="tx1"/>
                        </a:solidFill>
                      </a:endParaRPr>
                    </a:p>
                  </a:txBody>
                  <a:tcPr>
                    <a:solidFill>
                      <a:schemeClr val="bg1"/>
                    </a:solidFill>
                  </a:tcPr>
                </a:tc>
                <a:tc>
                  <a:txBody>
                    <a:bodyPr/>
                    <a:lstStyle/>
                    <a:p>
                      <a:r>
                        <a:rPr lang="en-US" sz="1800" dirty="0" smtClean="0">
                          <a:hlinkClick r:id="rId4"/>
                        </a:rPr>
                        <a:t>http://academic.uprm.edu/hdc/GOES-PRWEB_RESULTS/rainfall</a:t>
                      </a:r>
                      <a:endParaRPr lang="en-US" dirty="0">
                        <a:solidFill>
                          <a:schemeClr val="tx1"/>
                        </a:solidFill>
                      </a:endParaRPr>
                    </a:p>
                  </a:txBody>
                  <a:tcPr>
                    <a:solidFill>
                      <a:schemeClr val="bg1"/>
                    </a:solidFill>
                  </a:tcPr>
                </a:tc>
              </a:tr>
              <a:tr h="370840">
                <a:tc>
                  <a:txBody>
                    <a:bodyPr/>
                    <a:lstStyle/>
                    <a:p>
                      <a:r>
                        <a:rPr lang="en-US" b="1" dirty="0" smtClean="0">
                          <a:solidFill>
                            <a:schemeClr val="tx1"/>
                          </a:solidFill>
                        </a:rPr>
                        <a:t>Daily  NEXRAD</a:t>
                      </a:r>
                      <a:r>
                        <a:rPr lang="en-US" b="1" baseline="0" dirty="0" smtClean="0">
                          <a:solidFill>
                            <a:schemeClr val="tx1"/>
                          </a:solidFill>
                        </a:rPr>
                        <a:t> Rainfall for Puerto Rico</a:t>
                      </a:r>
                      <a:endParaRPr lang="en-US" b="1" dirty="0">
                        <a:solidFill>
                          <a:schemeClr val="tx1"/>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latin typeface="Arial"/>
                          <a:cs typeface="Arial"/>
                          <a:hlinkClick r:id="rId5"/>
                        </a:rPr>
                        <a:t>http://academic.uprm.edu/hdc/GOES-PRWEB_RESULTS/reference_ET/ </a:t>
                      </a:r>
                      <a:endParaRPr lang="en-US" sz="1800" b="0" dirty="0" smtClean="0">
                        <a:latin typeface="Arial"/>
                        <a:cs typeface="Arial"/>
                      </a:endParaRPr>
                    </a:p>
                    <a:p>
                      <a:endParaRPr lang="en-US" dirty="0">
                        <a:solidFill>
                          <a:schemeClr val="tx1"/>
                        </a:solidFill>
                      </a:endParaRPr>
                    </a:p>
                  </a:txBody>
                  <a:tcPr>
                    <a:solidFill>
                      <a:schemeClr val="bg1"/>
                    </a:solidFill>
                  </a:tcPr>
                </a:tc>
              </a:tr>
            </a:tbl>
          </a:graphicData>
        </a:graphic>
      </p:graphicFrame>
    </p:spTree>
    <p:extLst>
      <p:ext uri="{BB962C8B-B14F-4D97-AF65-F5344CB8AC3E}">
        <p14:creationId xmlns:p14="http://schemas.microsoft.com/office/powerpoint/2010/main" val="11361109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8053508"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33400" y="392668"/>
            <a:ext cx="8077200" cy="1200329"/>
          </a:xfrm>
          <a:prstGeom prst="rect">
            <a:avLst/>
          </a:prstGeom>
          <a:noFill/>
        </p:spPr>
        <p:txBody>
          <a:bodyPr wrap="square" rtlCol="0">
            <a:spAutoFit/>
          </a:bodyPr>
          <a:lstStyle/>
          <a:p>
            <a:r>
              <a:rPr lang="en-US" sz="3600" b="1" dirty="0" smtClean="0"/>
              <a:t>Step 1.  </a:t>
            </a:r>
            <a:r>
              <a:rPr lang="en-US" sz="3600" dirty="0" smtClean="0"/>
              <a:t>Information used in example problem. </a:t>
            </a:r>
          </a:p>
        </p:txBody>
      </p:sp>
    </p:spTree>
    <p:extLst>
      <p:ext uri="{BB962C8B-B14F-4D97-AF65-F5344CB8AC3E}">
        <p14:creationId xmlns:p14="http://schemas.microsoft.com/office/powerpoint/2010/main" val="17914208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71800"/>
            <a:ext cx="8669139"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52400" y="990600"/>
            <a:ext cx="9144000" cy="2739211"/>
          </a:xfrm>
          <a:prstGeom prst="rect">
            <a:avLst/>
          </a:prstGeom>
          <a:noFill/>
        </p:spPr>
        <p:txBody>
          <a:bodyPr wrap="square" rtlCol="0">
            <a:spAutoFit/>
          </a:bodyPr>
          <a:lstStyle/>
          <a:p>
            <a:pPr algn="ctr"/>
            <a:r>
              <a:rPr lang="en-US" sz="3600" b="1" dirty="0" smtClean="0"/>
              <a:t>Step 2. </a:t>
            </a:r>
            <a:r>
              <a:rPr lang="en-US" sz="3600" dirty="0"/>
              <a:t>Crop growth stage and crop coefficient data for example problem</a:t>
            </a:r>
            <a:r>
              <a:rPr lang="en-US" sz="3600" dirty="0" smtClean="0"/>
              <a:t>.</a:t>
            </a:r>
          </a:p>
          <a:p>
            <a:pPr algn="ctr"/>
            <a:r>
              <a:rPr lang="en-US" dirty="0" smtClean="0">
                <a:hlinkClick r:id="rId4"/>
              </a:rPr>
              <a:t>http</a:t>
            </a:r>
            <a:r>
              <a:rPr lang="en-US" dirty="0">
                <a:hlinkClick r:id="rId4"/>
              </a:rPr>
              <a:t>://</a:t>
            </a:r>
            <a:r>
              <a:rPr lang="en-US" dirty="0" err="1">
                <a:hlinkClick r:id="rId4"/>
              </a:rPr>
              <a:t>www.fao.org</a:t>
            </a:r>
            <a:r>
              <a:rPr lang="en-US" dirty="0">
                <a:hlinkClick r:id="rId4"/>
              </a:rPr>
              <a:t>/</a:t>
            </a:r>
            <a:r>
              <a:rPr lang="en-US" dirty="0" err="1">
                <a:hlinkClick r:id="rId4"/>
              </a:rPr>
              <a:t>docrep</a:t>
            </a:r>
            <a:r>
              <a:rPr lang="en-US" dirty="0">
                <a:hlinkClick r:id="rId4"/>
              </a:rPr>
              <a:t>/X0490E/x0490e00.</a:t>
            </a:r>
            <a:r>
              <a:rPr lang="en-US" dirty="0" smtClean="0">
                <a:hlinkClick r:id="rId4"/>
              </a:rPr>
              <a:t>htm</a:t>
            </a:r>
            <a:endParaRPr lang="en-US" dirty="0" smtClean="0"/>
          </a:p>
          <a:p>
            <a:pPr algn="ctr"/>
            <a:endParaRPr lang="en-US" dirty="0"/>
          </a:p>
          <a:p>
            <a:pPr algn="ctr"/>
            <a:r>
              <a:rPr lang="en-US" sz="2800" b="1" dirty="0" smtClean="0"/>
              <a:t>Tomato Growth Stages and Crop Coefficients</a:t>
            </a:r>
            <a:endParaRPr lang="en-US" sz="2800" b="1" dirty="0"/>
          </a:p>
          <a:p>
            <a:pPr algn="ctr"/>
            <a:r>
              <a:rPr lang="en-US" sz="3600" dirty="0" smtClean="0"/>
              <a:t> </a:t>
            </a:r>
            <a:endParaRPr lang="en-US" sz="3600" dirty="0"/>
          </a:p>
        </p:txBody>
      </p:sp>
    </p:spTree>
    <p:extLst>
      <p:ext uri="{BB962C8B-B14F-4D97-AF65-F5344CB8AC3E}">
        <p14:creationId xmlns:p14="http://schemas.microsoft.com/office/powerpoint/2010/main" val="329005973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Crop Coefficient</a:t>
            </a:r>
            <a:endParaRPr lang="en-US" dirty="0"/>
          </a:p>
        </p:txBody>
      </p:sp>
      <p:sp>
        <p:nvSpPr>
          <p:cNvPr id="3" name="Content Placeholder 2"/>
          <p:cNvSpPr>
            <a:spLocks noGrp="1"/>
          </p:cNvSpPr>
          <p:nvPr>
            <p:ph idx="1"/>
          </p:nvPr>
        </p:nvSpPr>
        <p:spPr>
          <a:xfrm>
            <a:off x="457200" y="1371600"/>
            <a:ext cx="8229600" cy="4525963"/>
          </a:xfrm>
        </p:spPr>
        <p:txBody>
          <a:bodyPr/>
          <a:lstStyle/>
          <a:p>
            <a:r>
              <a:rPr lang="en-US" dirty="0" smtClean="0"/>
              <a:t>The </a:t>
            </a:r>
            <a:r>
              <a:rPr lang="en-US" dirty="0" err="1" smtClean="0"/>
              <a:t>averge</a:t>
            </a:r>
            <a:r>
              <a:rPr lang="en-US" dirty="0" smtClean="0"/>
              <a:t> </a:t>
            </a:r>
            <a:r>
              <a:rPr lang="en-US" dirty="0" err="1" smtClean="0"/>
              <a:t>K</a:t>
            </a:r>
            <a:r>
              <a:rPr lang="en-US" baseline="-25000" dirty="0" err="1" smtClean="0"/>
              <a:t>c</a:t>
            </a:r>
            <a:r>
              <a:rPr lang="en-US" dirty="0" smtClean="0"/>
              <a:t> value  of 0.85 for the five day period was obtained. </a:t>
            </a:r>
            <a:endParaRPr lang="en-US" dirty="0"/>
          </a:p>
        </p:txBody>
      </p:sp>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438400"/>
            <a:ext cx="4970400" cy="3326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8600" y="5796899"/>
            <a:ext cx="8915400" cy="923330"/>
          </a:xfrm>
          <a:prstGeom prst="rect">
            <a:avLst/>
          </a:prstGeom>
        </p:spPr>
        <p:txBody>
          <a:bodyPr wrap="square">
            <a:spAutoFit/>
          </a:bodyPr>
          <a:lstStyle/>
          <a:p>
            <a:pPr algn="ctr"/>
            <a:r>
              <a:rPr lang="en-US" dirty="0" smtClean="0"/>
              <a:t>Crop coefficient curve for the example problem.  The heavy dashed line applies to the example problem with day of season 46-50 (i.e., Feb 15-19) corresponding to an approximate crop coefficient of 0.85 (vertical axis). </a:t>
            </a:r>
            <a:endParaRPr lang="en-US" dirty="0"/>
          </a:p>
        </p:txBody>
      </p:sp>
      <p:cxnSp>
        <p:nvCxnSpPr>
          <p:cNvPr id="7" name="Elbow Connector 6"/>
          <p:cNvCxnSpPr/>
          <p:nvPr/>
        </p:nvCxnSpPr>
        <p:spPr>
          <a:xfrm flipH="1">
            <a:off x="2590800" y="1905000"/>
            <a:ext cx="1600200" cy="1447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0004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8534400" cy="990600"/>
          </a:xfrm>
        </p:spPr>
        <p:txBody>
          <a:bodyPr>
            <a:normAutofit fontScale="90000"/>
          </a:bodyPr>
          <a:lstStyle/>
          <a:p>
            <a:r>
              <a:rPr lang="en-US" dirty="0" smtClean="0"/>
              <a:t>Step 3. </a:t>
            </a:r>
            <a:r>
              <a:rPr lang="en-US" dirty="0" err="1" smtClean="0"/>
              <a:t>Rainfall</a:t>
            </a:r>
            <a:r>
              <a:rPr lang="en-US" sz="2700" b="1" dirty="0" err="1" smtClean="0">
                <a:latin typeface="Arial"/>
                <a:cs typeface="Arial"/>
                <a:hlinkClick r:id="rId3"/>
              </a:rPr>
              <a:t>http</a:t>
            </a:r>
            <a:r>
              <a:rPr lang="en-US" sz="2700" b="1" dirty="0">
                <a:latin typeface="Arial"/>
                <a:cs typeface="Arial"/>
                <a:hlinkClick r:id="rId3"/>
              </a:rPr>
              <a:t>://academic.uprm.edu/hdc/GOES-PRWEB_RESULTS/rainfall/</a:t>
            </a:r>
            <a:r>
              <a:rPr lang="en-US" sz="3200" b="1" dirty="0">
                <a:latin typeface="Arial"/>
                <a:cs typeface="Arial"/>
              </a:rPr>
              <a:t/>
            </a:r>
            <a:br>
              <a:rPr lang="en-US" sz="3200" b="1" dirty="0">
                <a:latin typeface="Arial"/>
                <a:cs typeface="Arial"/>
              </a:rPr>
            </a:br>
            <a:endParaRPr lang="en-US" sz="3100" dirty="0"/>
          </a:p>
        </p:txBody>
      </p:sp>
      <p:sp>
        <p:nvSpPr>
          <p:cNvPr id="4" name="Rectangle 3"/>
          <p:cNvSpPr/>
          <p:nvPr/>
        </p:nvSpPr>
        <p:spPr>
          <a:xfrm>
            <a:off x="381000" y="5638508"/>
            <a:ext cx="8153400" cy="1200328"/>
          </a:xfrm>
          <a:prstGeom prst="rect">
            <a:avLst/>
          </a:prstGeom>
        </p:spPr>
        <p:txBody>
          <a:bodyPr wrap="square">
            <a:spAutoFit/>
          </a:bodyPr>
          <a:lstStyle/>
          <a:p>
            <a:pPr marL="457200" indent="-457200" algn="just">
              <a:buClr>
                <a:schemeClr val="accent2"/>
              </a:buClr>
              <a:buFont typeface="Arial"/>
              <a:buChar char="•"/>
            </a:pPr>
            <a:r>
              <a:rPr lang="en-US" sz="2400" dirty="0" smtClean="0">
                <a:latin typeface="Arial"/>
                <a:cs typeface="Arial"/>
              </a:rPr>
              <a:t>Inspection of the rainfall maps at the URL provided indicates that there was no rainfall during the five day period.  </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799" y="1143000"/>
            <a:ext cx="7178436"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69725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1371600"/>
          </a:xfrm>
        </p:spPr>
        <p:txBody>
          <a:bodyPr>
            <a:normAutofit fontScale="90000"/>
          </a:bodyPr>
          <a:lstStyle/>
          <a:p>
            <a:r>
              <a:rPr lang="en-US" sz="4000" dirty="0" smtClean="0"/>
              <a:t>Step 4. Reference Evapotranspiration (ET</a:t>
            </a:r>
            <a:r>
              <a:rPr lang="en-US" sz="4000" baseline="-25000" dirty="0" smtClean="0"/>
              <a:t>o</a:t>
            </a:r>
            <a:r>
              <a:rPr lang="en-US" sz="4000" dirty="0"/>
              <a:t>)</a:t>
            </a:r>
            <a:r>
              <a:rPr lang="en-US" sz="1300" dirty="0"/>
              <a:t/>
            </a:r>
            <a:br>
              <a:rPr lang="en-US" sz="1300" dirty="0"/>
            </a:br>
            <a:r>
              <a:rPr lang="en-US" sz="1300" dirty="0" smtClean="0"/>
              <a:t/>
            </a:r>
            <a:br>
              <a:rPr lang="en-US" sz="1300" dirty="0" smtClean="0"/>
            </a:br>
            <a:r>
              <a:rPr lang="en-US" sz="2700" b="1" dirty="0" smtClean="0">
                <a:hlinkClick r:id="rId3"/>
              </a:rPr>
              <a:t>http</a:t>
            </a:r>
            <a:r>
              <a:rPr lang="en-US" sz="2700" b="1" dirty="0">
                <a:hlinkClick r:id="rId3"/>
              </a:rPr>
              <a:t>://academic.uprm.edu/hdc/GOES-PRWEB_RESULTS/reference_ET/</a:t>
            </a:r>
            <a:r>
              <a:rPr lang="en-US" sz="2700" b="1" dirty="0" smtClean="0">
                <a:hlinkClick r:id="rId3"/>
              </a:rPr>
              <a:t> </a:t>
            </a:r>
            <a:endParaRPr lang="en-US" sz="2700" b="1" dirty="0"/>
          </a:p>
        </p:txBody>
      </p:sp>
      <p:sp>
        <p:nvSpPr>
          <p:cNvPr id="4" name="Content Placeholder 3"/>
          <p:cNvSpPr>
            <a:spLocks noGrp="1"/>
          </p:cNvSpPr>
          <p:nvPr>
            <p:ph idx="1"/>
          </p:nvPr>
        </p:nvSpPr>
        <p:spPr>
          <a:xfrm>
            <a:off x="304800" y="5638800"/>
            <a:ext cx="8229600" cy="1643527"/>
          </a:xfrm>
          <a:prstGeom prst="rect">
            <a:avLst/>
          </a:prstGeom>
        </p:spPr>
        <p:txBody>
          <a:bodyPr wrap="square">
            <a:spAutoFit/>
          </a:bodyPr>
          <a:lstStyle/>
          <a:p>
            <a:pPr algn="just">
              <a:buClr>
                <a:schemeClr val="accent2"/>
              </a:buClr>
            </a:pPr>
            <a:r>
              <a:rPr lang="en-US" sz="2400" dirty="0">
                <a:latin typeface="Arial"/>
                <a:cs typeface="Arial"/>
              </a:rPr>
              <a:t>Inspection of the </a:t>
            </a:r>
            <a:r>
              <a:rPr lang="en-US" sz="2400" dirty="0" err="1" smtClean="0">
                <a:latin typeface="Arial"/>
                <a:cs typeface="Arial"/>
              </a:rPr>
              <a:t>ET</a:t>
            </a:r>
            <a:r>
              <a:rPr lang="en-US" sz="2400" baseline="-25000" dirty="0" err="1" smtClean="0">
                <a:latin typeface="Arial"/>
                <a:cs typeface="Arial"/>
              </a:rPr>
              <a:t>o</a:t>
            </a:r>
            <a:r>
              <a:rPr lang="en-US" sz="2400" dirty="0" smtClean="0">
                <a:latin typeface="Arial"/>
                <a:cs typeface="Arial"/>
              </a:rPr>
              <a:t> </a:t>
            </a:r>
            <a:r>
              <a:rPr lang="en-US" sz="2400" dirty="0">
                <a:latin typeface="Arial"/>
                <a:cs typeface="Arial"/>
              </a:rPr>
              <a:t>maps at the URL provided </a:t>
            </a:r>
            <a:r>
              <a:rPr lang="en-US" sz="2400" dirty="0" smtClean="0">
                <a:latin typeface="Arial"/>
                <a:cs typeface="Arial"/>
              </a:rPr>
              <a:t>above indicates </a:t>
            </a:r>
            <a:r>
              <a:rPr lang="en-US" sz="2400" dirty="0">
                <a:latin typeface="Arial"/>
                <a:cs typeface="Arial"/>
              </a:rPr>
              <a:t>that there was </a:t>
            </a:r>
            <a:r>
              <a:rPr lang="en-US" sz="2400" dirty="0" smtClean="0">
                <a:latin typeface="Arial"/>
                <a:cs typeface="Arial"/>
              </a:rPr>
              <a:t>16.1 mm of </a:t>
            </a:r>
            <a:r>
              <a:rPr lang="en-US" sz="2400" dirty="0" err="1" smtClean="0">
                <a:latin typeface="Arial"/>
                <a:cs typeface="Arial"/>
              </a:rPr>
              <a:t>ET</a:t>
            </a:r>
            <a:r>
              <a:rPr lang="en-US" sz="2400" baseline="-25000" dirty="0" err="1" smtClean="0">
                <a:latin typeface="Arial"/>
                <a:cs typeface="Arial"/>
              </a:rPr>
              <a:t>o</a:t>
            </a:r>
            <a:r>
              <a:rPr lang="en-US" sz="2400" dirty="0" smtClean="0">
                <a:latin typeface="Arial"/>
                <a:cs typeface="Arial"/>
              </a:rPr>
              <a:t> during </a:t>
            </a:r>
            <a:r>
              <a:rPr lang="en-US" sz="2400" dirty="0">
                <a:latin typeface="Arial"/>
                <a:cs typeface="Arial"/>
              </a:rPr>
              <a:t>the five day period.  </a:t>
            </a:r>
          </a:p>
          <a:p>
            <a:pPr algn="just"/>
            <a:endParaRPr lang="en-US" sz="2400" dirty="0" smtClean="0"/>
          </a:p>
        </p:txBody>
      </p:sp>
      <p:pic>
        <p:nvPicPr>
          <p:cNvPr id="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958" y="1219200"/>
            <a:ext cx="7191042" cy="4363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04398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983044181"/>
              </p:ext>
            </p:extLst>
          </p:nvPr>
        </p:nvGraphicFramePr>
        <p:xfrm>
          <a:off x="457199" y="1965525"/>
          <a:ext cx="8229603" cy="4328712"/>
        </p:xfrm>
        <a:graphic>
          <a:graphicData uri="http://schemas.openxmlformats.org/drawingml/2006/table">
            <a:tbl>
              <a:tblPr/>
              <a:tblGrid>
                <a:gridCol w="1975607"/>
                <a:gridCol w="893428"/>
                <a:gridCol w="893428"/>
                <a:gridCol w="893428"/>
                <a:gridCol w="893428"/>
                <a:gridCol w="893428"/>
                <a:gridCol w="893428"/>
                <a:gridCol w="893428"/>
              </a:tblGrid>
              <a:tr h="239086">
                <a:tc>
                  <a:txBody>
                    <a:bodyPr/>
                    <a:lstStyle/>
                    <a:p>
                      <a:pPr algn="l" fontAlgn="b"/>
                      <a:r>
                        <a:rPr lang="en-US" sz="1500" b="0" i="0" u="none" strike="noStrike">
                          <a:solidFill>
                            <a:srgbClr val="000000"/>
                          </a:solidFill>
                          <a:effectLst/>
                          <a:latin typeface="Calibri"/>
                        </a:rPr>
                        <a:t> </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ctr" fontAlgn="b"/>
                      <a:r>
                        <a:rPr lang="en-US" sz="1500" b="1" i="0" u="none" strike="noStrike">
                          <a:solidFill>
                            <a:srgbClr val="000000"/>
                          </a:solidFill>
                          <a:effectLst/>
                          <a:latin typeface="Calibri"/>
                        </a:rPr>
                        <a:t>Percent of Crop Water Requirement Applied as Irrigation</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9086">
                <a:tc>
                  <a:txBody>
                    <a:bodyPr/>
                    <a:lstStyle/>
                    <a:p>
                      <a:pPr algn="l" fontAlgn="b"/>
                      <a:r>
                        <a:rPr lang="en-US" sz="1500" b="0" i="0" u="none" strike="noStrike">
                          <a:solidFill>
                            <a:srgbClr val="000000"/>
                          </a:solidFill>
                          <a:effectLst/>
                          <a:latin typeface="Calibri"/>
                        </a:rPr>
                        <a:t> </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40%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50%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80%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100%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130%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150%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180%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086">
                <a:tc>
                  <a:txBody>
                    <a:bodyPr/>
                    <a:lstStyle/>
                    <a:p>
                      <a:pPr algn="ctr" fontAlgn="b"/>
                      <a:r>
                        <a:rPr lang="en-US" sz="1500" b="1" i="0" u="none" strike="noStrike">
                          <a:solidFill>
                            <a:srgbClr val="000000"/>
                          </a:solidFill>
                          <a:effectLst/>
                          <a:latin typeface="Calibri"/>
                        </a:rPr>
                        <a:t>Cultivo*</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ctr" fontAlgn="b"/>
                      <a:r>
                        <a:rPr lang="en-US" sz="1500" b="1" i="0" u="none" strike="noStrike">
                          <a:solidFill>
                            <a:srgbClr val="FF0000"/>
                          </a:solidFill>
                          <a:effectLst/>
                          <a:latin typeface="Calibri"/>
                        </a:rPr>
                        <a:t>$ Lost / Cuerda</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9086">
                <a:tc>
                  <a:txBody>
                    <a:bodyPr/>
                    <a:lstStyle/>
                    <a:p>
                      <a:pPr algn="ctr" fontAlgn="b"/>
                      <a:r>
                        <a:rPr lang="en-US" sz="1500" b="0" i="0" u="none" strike="noStrike">
                          <a:solidFill>
                            <a:srgbClr val="000000"/>
                          </a:solidFill>
                          <a:effectLst/>
                          <a:latin typeface="Calibri"/>
                        </a:rPr>
                        <a:t>Gandules</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47</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32</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12</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35</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69</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086">
                <a:tc>
                  <a:txBody>
                    <a:bodyPr/>
                    <a:lstStyle/>
                    <a:p>
                      <a:pPr algn="ctr" fontAlgn="b"/>
                      <a:r>
                        <a:rPr lang="en-US" sz="1500" b="0" i="0" u="none" strike="noStrike">
                          <a:solidFill>
                            <a:srgbClr val="000000"/>
                          </a:solidFill>
                          <a:effectLst/>
                          <a:latin typeface="Calibri"/>
                        </a:rPr>
                        <a:t>Pepinillo</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111</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76</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25</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15</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56</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124</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086">
                <a:tc>
                  <a:txBody>
                    <a:bodyPr/>
                    <a:lstStyle/>
                    <a:p>
                      <a:pPr algn="ctr" fontAlgn="b"/>
                      <a:r>
                        <a:rPr lang="en-US" sz="1500" b="0" i="0" u="none" strike="noStrike">
                          <a:solidFill>
                            <a:srgbClr val="000000"/>
                          </a:solidFill>
                          <a:effectLst/>
                          <a:latin typeface="Calibri"/>
                        </a:rPr>
                        <a:t>Repollo</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256</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174</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57</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21</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103</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247</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086">
                <a:tc>
                  <a:txBody>
                    <a:bodyPr/>
                    <a:lstStyle/>
                    <a:p>
                      <a:pPr algn="ctr" fontAlgn="b"/>
                      <a:r>
                        <a:rPr lang="en-US" sz="1500" b="0" i="0" u="none" strike="noStrike">
                          <a:solidFill>
                            <a:srgbClr val="000000"/>
                          </a:solidFill>
                          <a:effectLst/>
                          <a:latin typeface="Calibri"/>
                        </a:rPr>
                        <a:t>Sandia</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293</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199</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65</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23</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114</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277</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8172">
                <a:tc>
                  <a:txBody>
                    <a:bodyPr/>
                    <a:lstStyle/>
                    <a:p>
                      <a:pPr algn="ctr" fontAlgn="b"/>
                      <a:r>
                        <a:rPr lang="en-US" sz="1500" b="0" i="0" u="none" strike="noStrike">
                          <a:solidFill>
                            <a:srgbClr val="000000"/>
                          </a:solidFill>
                          <a:effectLst/>
                          <a:latin typeface="Calibri"/>
                        </a:rPr>
                        <a:t>Platanos y Guineos, Plantilla</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318</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216</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a:rPr>
                        <a:t>71</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24</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122</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299</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086">
                <a:tc>
                  <a:txBody>
                    <a:bodyPr/>
                    <a:lstStyle/>
                    <a:p>
                      <a:pPr algn="ctr" fontAlgn="b"/>
                      <a:r>
                        <a:rPr lang="en-US" sz="1500" b="0" i="0" u="none" strike="noStrike">
                          <a:solidFill>
                            <a:srgbClr val="000000"/>
                          </a:solidFill>
                          <a:effectLst/>
                          <a:latin typeface="Calibri"/>
                        </a:rPr>
                        <a:t>Calabaza</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390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265</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87</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27</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146</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359</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086">
                <a:tc>
                  <a:txBody>
                    <a:bodyPr/>
                    <a:lstStyle/>
                    <a:p>
                      <a:pPr algn="ctr" fontAlgn="b"/>
                      <a:r>
                        <a:rPr lang="en-US" sz="1500" b="0" i="0" u="none" strike="noStrike">
                          <a:solidFill>
                            <a:srgbClr val="000000"/>
                          </a:solidFill>
                          <a:effectLst/>
                          <a:latin typeface="Calibri"/>
                        </a:rPr>
                        <a:t>Cebolla</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543</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369</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121</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34</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195</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490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086">
                <a:tc>
                  <a:txBody>
                    <a:bodyPr/>
                    <a:lstStyle/>
                    <a:p>
                      <a:pPr algn="ctr" fontAlgn="b"/>
                      <a:r>
                        <a:rPr lang="en-US" sz="1500" b="0" i="0" u="none" strike="noStrike">
                          <a:solidFill>
                            <a:srgbClr val="000000"/>
                          </a:solidFill>
                          <a:effectLst/>
                          <a:latin typeface="Calibri"/>
                        </a:rPr>
                        <a:t>Pimiento</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578</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393</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129</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a:rPr>
                        <a:t>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36</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206</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519</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086">
                <a:tc>
                  <a:txBody>
                    <a:bodyPr/>
                    <a:lstStyle/>
                    <a:p>
                      <a:pPr algn="ctr" fontAlgn="b"/>
                      <a:r>
                        <a:rPr lang="en-US" sz="1500" b="0" i="0" u="none" strike="noStrike">
                          <a:solidFill>
                            <a:srgbClr val="000000"/>
                          </a:solidFill>
                          <a:effectLst/>
                          <a:latin typeface="Calibri"/>
                        </a:rPr>
                        <a:t>Barenjena</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757</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514</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169</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a:rPr>
                        <a:t>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44</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264</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670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8172">
                <a:tc>
                  <a:txBody>
                    <a:bodyPr/>
                    <a:lstStyle/>
                    <a:p>
                      <a:pPr algn="ctr" fontAlgn="b"/>
                      <a:r>
                        <a:rPr lang="en-US" sz="1500" b="0" i="0" u="none" strike="noStrike">
                          <a:solidFill>
                            <a:srgbClr val="000000"/>
                          </a:solidFill>
                          <a:effectLst/>
                          <a:latin typeface="Calibri"/>
                        </a:rPr>
                        <a:t>Platanos y Guineos, Reton~o</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1,006</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684</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225</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76</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388</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945</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8172">
                <a:tc>
                  <a:txBody>
                    <a:bodyPr/>
                    <a:lstStyle/>
                    <a:p>
                      <a:pPr algn="ctr" fontAlgn="b"/>
                      <a:r>
                        <a:rPr lang="en-US" sz="1500" b="0" i="0" u="none" strike="noStrike">
                          <a:solidFill>
                            <a:srgbClr val="000000"/>
                          </a:solidFill>
                          <a:effectLst/>
                          <a:latin typeface="Calibri"/>
                        </a:rPr>
                        <a:t>Melon, Cantaloupe y Honeydew</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1,027</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698</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229</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56</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352</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899</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086">
                <a:tc>
                  <a:txBody>
                    <a:bodyPr/>
                    <a:lstStyle/>
                    <a:p>
                      <a:pPr algn="ctr" fontAlgn="b"/>
                      <a:r>
                        <a:rPr lang="en-US" sz="1500" b="0" i="0" u="none" strike="noStrike">
                          <a:solidFill>
                            <a:srgbClr val="000000"/>
                          </a:solidFill>
                          <a:effectLst/>
                          <a:latin typeface="Calibri"/>
                        </a:rPr>
                        <a:t>Raices y Tuberculos</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1,041</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707</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232</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0</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57</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a:rPr>
                        <a:t>356</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a:rPr>
                        <a:t>911</a:t>
                      </a:r>
                    </a:p>
                  </a:txBody>
                  <a:tcPr marL="12583" marR="12583" marT="12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4" name="Picture 2" descr="http://www.home-water-works.org/sites/default/files/img/hose-mon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81000"/>
            <a:ext cx="3657600" cy="13115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381000"/>
            <a:ext cx="7391400" cy="1143000"/>
          </a:xfrm>
        </p:spPr>
        <p:txBody>
          <a:bodyPr>
            <a:noAutofit/>
          </a:bodyPr>
          <a:lstStyle/>
          <a:p>
            <a:r>
              <a:rPr lang="en-US" dirty="0" smtClean="0"/>
              <a:t>How much money </a:t>
            </a:r>
            <a:br>
              <a:rPr lang="en-US" dirty="0" smtClean="0"/>
            </a:br>
            <a:r>
              <a:rPr lang="en-US" dirty="0" smtClean="0"/>
              <a:t>are we talking about?</a:t>
            </a:r>
            <a:endParaRPr lang="en-US" dirty="0"/>
          </a:p>
        </p:txBody>
      </p:sp>
      <p:sp>
        <p:nvSpPr>
          <p:cNvPr id="7" name="Rectangle 6"/>
          <p:cNvSpPr/>
          <p:nvPr/>
        </p:nvSpPr>
        <p:spPr>
          <a:xfrm>
            <a:off x="-685800" y="6488668"/>
            <a:ext cx="9601200" cy="369332"/>
          </a:xfrm>
          <a:prstGeom prst="rect">
            <a:avLst/>
          </a:prstGeom>
        </p:spPr>
        <p:txBody>
          <a:bodyPr wrap="square">
            <a:spAutoFit/>
          </a:bodyPr>
          <a:lstStyle/>
          <a:p>
            <a:pPr lvl="2" algn="ctr">
              <a:defRPr/>
            </a:pPr>
            <a:r>
              <a:rPr lang="en-US" dirty="0" smtClean="0">
                <a:latin typeface="Arial"/>
                <a:cs typeface="Arial"/>
              </a:rPr>
              <a:t>*Based model budget data from the </a:t>
            </a:r>
            <a:r>
              <a:rPr lang="en-US" i="1" dirty="0" err="1" smtClean="0">
                <a:latin typeface="Arial"/>
                <a:cs typeface="Arial"/>
              </a:rPr>
              <a:t>Conjunto</a:t>
            </a:r>
            <a:r>
              <a:rPr lang="en-US" i="1" dirty="0" smtClean="0">
                <a:latin typeface="Arial"/>
                <a:cs typeface="Arial"/>
              </a:rPr>
              <a:t> </a:t>
            </a:r>
            <a:r>
              <a:rPr lang="en-US" i="1" dirty="0" err="1" smtClean="0">
                <a:latin typeface="Arial"/>
                <a:cs typeface="Arial"/>
              </a:rPr>
              <a:t>Tecnológico</a:t>
            </a:r>
            <a:r>
              <a:rPr lang="en-US" i="1" dirty="0" smtClean="0">
                <a:latin typeface="Arial"/>
                <a:cs typeface="Arial"/>
              </a:rPr>
              <a:t>, </a:t>
            </a:r>
            <a:r>
              <a:rPr lang="en-US" i="1" dirty="0">
                <a:latin typeface="Arial"/>
                <a:cs typeface="Arial"/>
              </a:rPr>
              <a:t>UPR </a:t>
            </a:r>
            <a:r>
              <a:rPr lang="en-US" i="1" dirty="0" err="1">
                <a:latin typeface="Arial"/>
                <a:cs typeface="Arial"/>
              </a:rPr>
              <a:t>Experment</a:t>
            </a:r>
            <a:r>
              <a:rPr lang="en-US" i="1" dirty="0">
                <a:latin typeface="Arial"/>
                <a:cs typeface="Arial"/>
              </a:rPr>
              <a:t> </a:t>
            </a:r>
            <a:r>
              <a:rPr lang="en-US" i="1" dirty="0" smtClean="0">
                <a:latin typeface="Arial"/>
                <a:cs typeface="Arial"/>
              </a:rPr>
              <a:t>Station</a:t>
            </a:r>
            <a:endParaRPr lang="en-US" dirty="0">
              <a:latin typeface="Arial"/>
              <a:cs typeface="Arial"/>
            </a:endParaRPr>
          </a:p>
        </p:txBody>
      </p:sp>
      <p:sp>
        <p:nvSpPr>
          <p:cNvPr id="8" name="Oval 7"/>
          <p:cNvSpPr/>
          <p:nvPr/>
        </p:nvSpPr>
        <p:spPr>
          <a:xfrm>
            <a:off x="4495800" y="4572000"/>
            <a:ext cx="381001" cy="3810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282604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5. Crop Water Requirement</a:t>
            </a:r>
            <a:endParaRPr lang="en-US" dirty="0"/>
          </a:p>
        </p:txBody>
      </p:sp>
      <p:sp>
        <p:nvSpPr>
          <p:cNvPr id="4" name="Rectangle 3"/>
          <p:cNvSpPr/>
          <p:nvPr/>
        </p:nvSpPr>
        <p:spPr>
          <a:xfrm>
            <a:off x="533400" y="1166843"/>
            <a:ext cx="8229600" cy="4278094"/>
          </a:xfrm>
          <a:prstGeom prst="rect">
            <a:avLst/>
          </a:prstGeom>
        </p:spPr>
        <p:txBody>
          <a:bodyPr wrap="square">
            <a:spAutoFit/>
          </a:bodyPr>
          <a:lstStyle/>
          <a:p>
            <a:pPr algn="just"/>
            <a:endParaRPr lang="en-US" sz="2400" dirty="0" smtClean="0"/>
          </a:p>
          <a:p>
            <a:pPr marL="342900" indent="-342900" algn="just">
              <a:buFont typeface="Arial" pitchFamily="34" charset="0"/>
              <a:buChar char="•"/>
            </a:pPr>
            <a:endParaRPr lang="en-US" sz="2400" dirty="0" smtClean="0"/>
          </a:p>
          <a:p>
            <a:pPr marL="342900" indent="-342900" algn="just">
              <a:buFont typeface="Arial" pitchFamily="34" charset="0"/>
              <a:buChar char="•"/>
            </a:pPr>
            <a:endParaRPr lang="en-US" sz="2400" dirty="0"/>
          </a:p>
          <a:p>
            <a:pPr marL="342900" indent="-342900" algn="just">
              <a:buFont typeface="Arial" pitchFamily="34" charset="0"/>
              <a:buChar char="•"/>
            </a:pPr>
            <a:endParaRPr lang="en-US" sz="2400" dirty="0" smtClean="0"/>
          </a:p>
          <a:p>
            <a:pPr marL="342900" indent="-342900" algn="just">
              <a:buFont typeface="Arial" pitchFamily="34" charset="0"/>
              <a:buChar char="•"/>
            </a:pPr>
            <a:r>
              <a:rPr lang="en-US" sz="3200" dirty="0" smtClean="0">
                <a:latin typeface="Arial"/>
                <a:cs typeface="Arial"/>
              </a:rPr>
              <a:t>The crop water requirement (</a:t>
            </a:r>
            <a:r>
              <a:rPr lang="en-US" sz="3200" dirty="0" err="1" smtClean="0">
                <a:latin typeface="Arial"/>
                <a:cs typeface="Arial"/>
              </a:rPr>
              <a:t>ET</a:t>
            </a:r>
            <a:r>
              <a:rPr lang="en-US" sz="3200" baseline="-25000" dirty="0" err="1" smtClean="0">
                <a:latin typeface="Arial"/>
                <a:cs typeface="Arial"/>
              </a:rPr>
              <a:t>c</a:t>
            </a:r>
            <a:r>
              <a:rPr lang="en-US" sz="3200" dirty="0" smtClean="0">
                <a:latin typeface="Arial"/>
                <a:cs typeface="Arial"/>
              </a:rPr>
              <a:t>) for the five day period can now be estimated as follows:  </a:t>
            </a:r>
          </a:p>
          <a:p>
            <a:pPr marL="342900" indent="-342900" algn="just">
              <a:buFont typeface="Arial" pitchFamily="34" charset="0"/>
              <a:buChar char="•"/>
            </a:pPr>
            <a:endParaRPr lang="en-US" sz="2400" dirty="0" smtClean="0">
              <a:latin typeface="Arial"/>
              <a:cs typeface="Arial"/>
            </a:endParaRPr>
          </a:p>
          <a:p>
            <a:pPr marL="342900" indent="-342900" algn="just">
              <a:buFont typeface="Arial" pitchFamily="34" charset="0"/>
              <a:buChar char="•"/>
            </a:pPr>
            <a:endParaRPr lang="en-US" sz="2400" dirty="0">
              <a:latin typeface="Arial"/>
              <a:cs typeface="Arial"/>
            </a:endParaRPr>
          </a:p>
          <a:p>
            <a:pPr algn="just"/>
            <a:r>
              <a:rPr lang="en-US" sz="3200" dirty="0">
                <a:latin typeface="Arial"/>
                <a:cs typeface="Arial"/>
              </a:rPr>
              <a:t> </a:t>
            </a:r>
            <a:r>
              <a:rPr lang="en-US" sz="3200" dirty="0" err="1" smtClean="0">
                <a:latin typeface="Arial"/>
                <a:cs typeface="Arial"/>
              </a:rPr>
              <a:t>ET</a:t>
            </a:r>
            <a:r>
              <a:rPr lang="en-US" sz="3200" baseline="-25000" dirty="0" err="1" smtClean="0">
                <a:latin typeface="Arial"/>
                <a:cs typeface="Arial"/>
              </a:rPr>
              <a:t>c</a:t>
            </a:r>
            <a:r>
              <a:rPr lang="en-US" sz="3200" dirty="0" smtClean="0">
                <a:latin typeface="Arial"/>
                <a:cs typeface="Arial"/>
              </a:rPr>
              <a:t> = </a:t>
            </a:r>
            <a:r>
              <a:rPr lang="en-US" sz="3200" dirty="0" err="1" smtClean="0">
                <a:latin typeface="Arial"/>
                <a:cs typeface="Arial"/>
              </a:rPr>
              <a:t>K</a:t>
            </a:r>
            <a:r>
              <a:rPr lang="en-US" sz="3200" baseline="-25000" dirty="0" err="1" smtClean="0">
                <a:latin typeface="Arial"/>
                <a:cs typeface="Arial"/>
              </a:rPr>
              <a:t>c</a:t>
            </a:r>
            <a:r>
              <a:rPr lang="en-US" sz="3200" dirty="0" smtClean="0">
                <a:latin typeface="Arial"/>
                <a:cs typeface="Arial"/>
              </a:rPr>
              <a:t> ET</a:t>
            </a:r>
            <a:r>
              <a:rPr lang="en-US" sz="3200" baseline="-25000" dirty="0" smtClean="0">
                <a:latin typeface="Arial"/>
                <a:cs typeface="Arial"/>
              </a:rPr>
              <a:t>o</a:t>
            </a:r>
            <a:r>
              <a:rPr lang="en-US" sz="3200" dirty="0" smtClean="0">
                <a:latin typeface="Arial"/>
                <a:cs typeface="Arial"/>
              </a:rPr>
              <a:t> = (0.85)(16.1 mm) = 13. 7 mm  </a:t>
            </a:r>
          </a:p>
        </p:txBody>
      </p:sp>
    </p:spTree>
    <p:extLst>
      <p:ext uri="{BB962C8B-B14F-4D97-AF65-F5344CB8AC3E}">
        <p14:creationId xmlns:p14="http://schemas.microsoft.com/office/powerpoint/2010/main" val="261406433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n-US" sz="4000" dirty="0"/>
              <a:t>Step </a:t>
            </a:r>
            <a:r>
              <a:rPr lang="en-US" sz="4000" dirty="0" smtClean="0"/>
              <a:t>6. Calculation of Irrigation Requirement and duration of pumping</a:t>
            </a:r>
            <a:endParaRPr lang="en-US" sz="4000" dirty="0"/>
          </a:p>
        </p:txBody>
      </p:sp>
      <p:sp>
        <p:nvSpPr>
          <p:cNvPr id="3" name="Content Placeholder 2"/>
          <p:cNvSpPr>
            <a:spLocks noGrp="1"/>
          </p:cNvSpPr>
          <p:nvPr>
            <p:ph idx="1"/>
          </p:nvPr>
        </p:nvSpPr>
        <p:spPr>
          <a:xfrm>
            <a:off x="457200" y="1600200"/>
            <a:ext cx="8686800" cy="4876800"/>
          </a:xfrm>
        </p:spPr>
        <p:txBody>
          <a:bodyPr>
            <a:normAutofit lnSpcReduction="10000"/>
          </a:bodyPr>
          <a:lstStyle/>
          <a:p>
            <a:endParaRPr lang="en-US" dirty="0" smtClean="0"/>
          </a:p>
          <a:p>
            <a:r>
              <a:rPr lang="en-US" dirty="0" smtClean="0">
                <a:latin typeface="Arial"/>
                <a:cs typeface="Arial"/>
              </a:rPr>
              <a:t>Using D = </a:t>
            </a:r>
            <a:r>
              <a:rPr lang="en-US" dirty="0" err="1" smtClean="0">
                <a:latin typeface="Arial"/>
                <a:cs typeface="Arial"/>
              </a:rPr>
              <a:t>ET</a:t>
            </a:r>
            <a:r>
              <a:rPr lang="en-US" baseline="-25000" dirty="0" err="1" smtClean="0">
                <a:latin typeface="Arial"/>
                <a:cs typeface="Arial"/>
              </a:rPr>
              <a:t>c</a:t>
            </a:r>
            <a:r>
              <a:rPr lang="en-US" dirty="0" smtClean="0">
                <a:latin typeface="Arial"/>
                <a:cs typeface="Arial"/>
              </a:rPr>
              <a:t> = 13.7 mm</a:t>
            </a:r>
          </a:p>
          <a:p>
            <a:r>
              <a:rPr lang="en-US" dirty="0" smtClean="0">
                <a:latin typeface="Arial"/>
                <a:cs typeface="Arial"/>
              </a:rPr>
              <a:t>A = 10 acres</a:t>
            </a:r>
          </a:p>
          <a:p>
            <a:r>
              <a:rPr lang="en-US" dirty="0" smtClean="0">
                <a:latin typeface="Arial"/>
                <a:cs typeface="Arial"/>
              </a:rPr>
              <a:t>Q = 300 gallons per minute</a:t>
            </a:r>
          </a:p>
          <a:p>
            <a:r>
              <a:rPr lang="en-US" dirty="0" err="1" smtClean="0">
                <a:latin typeface="Arial"/>
                <a:cs typeface="Arial"/>
              </a:rPr>
              <a:t>eff</a:t>
            </a:r>
            <a:r>
              <a:rPr lang="en-US" dirty="0" smtClean="0">
                <a:latin typeface="Arial"/>
                <a:cs typeface="Arial"/>
              </a:rPr>
              <a:t> = 0.85, yields: </a:t>
            </a:r>
          </a:p>
          <a:p>
            <a:endParaRPr lang="en-US" dirty="0">
              <a:latin typeface="Arial"/>
              <a:cs typeface="Arial"/>
            </a:endParaRPr>
          </a:p>
          <a:p>
            <a:r>
              <a:rPr lang="en-US" dirty="0" smtClean="0">
                <a:latin typeface="Arial"/>
                <a:cs typeface="Arial"/>
              </a:rPr>
              <a:t>Irrigation Requirement (volume)</a:t>
            </a:r>
          </a:p>
          <a:p>
            <a:pPr marL="0" indent="0">
              <a:buNone/>
            </a:pPr>
            <a:r>
              <a:rPr lang="en-US" dirty="0" smtClean="0">
                <a:latin typeface="Arial"/>
                <a:cs typeface="Arial"/>
              </a:rPr>
              <a:t>13.7 </a:t>
            </a:r>
            <a:r>
              <a:rPr lang="en-US" dirty="0">
                <a:latin typeface="Arial"/>
                <a:cs typeface="Arial"/>
              </a:rPr>
              <a:t>mm x </a:t>
            </a:r>
            <a:r>
              <a:rPr lang="en-US" dirty="0" smtClean="0">
                <a:latin typeface="Arial"/>
                <a:cs typeface="Arial"/>
              </a:rPr>
              <a:t>10 </a:t>
            </a:r>
            <a:r>
              <a:rPr lang="en-US" dirty="0">
                <a:latin typeface="Arial"/>
                <a:cs typeface="Arial"/>
              </a:rPr>
              <a:t>cuerda x 1044 / </a:t>
            </a:r>
            <a:r>
              <a:rPr lang="en-US" dirty="0" smtClean="0">
                <a:latin typeface="Arial"/>
                <a:cs typeface="Arial"/>
              </a:rPr>
              <a:t>0.85 </a:t>
            </a:r>
            <a:endParaRPr lang="en-US" dirty="0">
              <a:latin typeface="Arial"/>
              <a:cs typeface="Arial"/>
            </a:endParaRPr>
          </a:p>
          <a:p>
            <a:pPr marL="393192" lvl="1" indent="0">
              <a:buNone/>
            </a:pPr>
            <a:r>
              <a:rPr lang="en-US" dirty="0">
                <a:latin typeface="Arial"/>
                <a:cs typeface="Arial"/>
              </a:rPr>
              <a:t>= </a:t>
            </a:r>
            <a:r>
              <a:rPr lang="en-US" b="1" dirty="0" smtClean="0">
                <a:latin typeface="Arial"/>
                <a:cs typeface="Arial"/>
              </a:rPr>
              <a:t>168,260 gallons</a:t>
            </a:r>
            <a:endParaRPr lang="en-US" b="1" dirty="0">
              <a:latin typeface="Arial"/>
              <a:cs typeface="Arial"/>
            </a:endParaRPr>
          </a:p>
          <a:p>
            <a:r>
              <a:rPr lang="en-US" dirty="0">
                <a:latin typeface="Arial"/>
                <a:cs typeface="Arial"/>
              </a:rPr>
              <a:t>Pumping time</a:t>
            </a:r>
            <a:r>
              <a:rPr lang="en-US" dirty="0" smtClean="0">
                <a:latin typeface="Arial"/>
                <a:cs typeface="Arial"/>
              </a:rPr>
              <a:t>:</a:t>
            </a:r>
          </a:p>
          <a:p>
            <a:pPr marL="0" indent="0">
              <a:buNone/>
            </a:pPr>
            <a:r>
              <a:rPr lang="en-US" dirty="0" smtClean="0">
                <a:latin typeface="Arial"/>
                <a:cs typeface="Arial"/>
              </a:rPr>
              <a:t>168,260 </a:t>
            </a:r>
            <a:r>
              <a:rPr lang="en-US" dirty="0">
                <a:latin typeface="Arial"/>
                <a:cs typeface="Arial"/>
              </a:rPr>
              <a:t>gal</a:t>
            </a:r>
            <a:r>
              <a:rPr lang="en-US" dirty="0" smtClean="0">
                <a:latin typeface="Arial"/>
                <a:cs typeface="Arial"/>
              </a:rPr>
              <a:t>/300 </a:t>
            </a:r>
            <a:r>
              <a:rPr lang="en-US" dirty="0">
                <a:latin typeface="Arial"/>
                <a:cs typeface="Arial"/>
              </a:rPr>
              <a:t>gal/min *60 min/</a:t>
            </a:r>
            <a:r>
              <a:rPr lang="en-US" dirty="0" err="1">
                <a:latin typeface="Arial"/>
                <a:cs typeface="Arial"/>
              </a:rPr>
              <a:t>hr</a:t>
            </a:r>
            <a:r>
              <a:rPr lang="en-US" dirty="0">
                <a:latin typeface="Arial"/>
                <a:cs typeface="Arial"/>
              </a:rPr>
              <a:t> = </a:t>
            </a:r>
            <a:r>
              <a:rPr lang="en-US" b="1" dirty="0" smtClean="0">
                <a:latin typeface="Arial"/>
                <a:cs typeface="Arial"/>
              </a:rPr>
              <a:t>9.35 </a:t>
            </a:r>
            <a:r>
              <a:rPr lang="en-US" b="1" dirty="0">
                <a:latin typeface="Arial"/>
                <a:cs typeface="Arial"/>
              </a:rPr>
              <a:t>hours</a:t>
            </a:r>
          </a:p>
          <a:p>
            <a:endParaRPr lang="en-US" dirty="0"/>
          </a:p>
          <a:p>
            <a:endParaRPr lang="en-US" dirty="0" smtClean="0"/>
          </a:p>
          <a:p>
            <a:endParaRPr lang="en-US" dirty="0"/>
          </a:p>
          <a:p>
            <a:endParaRPr lang="en-US" dirty="0" smtClean="0"/>
          </a:p>
        </p:txBody>
      </p:sp>
    </p:spTree>
    <p:extLst>
      <p:ext uri="{BB962C8B-B14F-4D97-AF65-F5344CB8AC3E}">
        <p14:creationId xmlns:p14="http://schemas.microsoft.com/office/powerpoint/2010/main" val="411702114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pPr algn="ctr"/>
            <a:r>
              <a:rPr lang="en-US" sz="3600" dirty="0" smtClean="0">
                <a:latin typeface="Arial"/>
                <a:cs typeface="Arial"/>
              </a:rPr>
              <a:t>Real-Time and Archived Reference ET for Puerto Rico, USVI, Hispaniola and Jamaica</a:t>
            </a:r>
            <a:r>
              <a:rPr lang="en-US" sz="4000" dirty="0" smtClean="0">
                <a:latin typeface="Arial"/>
                <a:cs typeface="Arial"/>
              </a:rPr>
              <a:t/>
            </a:r>
            <a:br>
              <a:rPr lang="en-US" sz="4000" dirty="0" smtClean="0">
                <a:latin typeface="Arial"/>
                <a:cs typeface="Arial"/>
              </a:rPr>
            </a:br>
            <a:r>
              <a:rPr lang="en-US" sz="3100" dirty="0" smtClean="0">
                <a:latin typeface="Arial"/>
                <a:cs typeface="Arial"/>
              </a:rPr>
              <a:t>(</a:t>
            </a:r>
            <a:r>
              <a:rPr lang="en-US" sz="3100" dirty="0" smtClean="0">
                <a:latin typeface="Arial"/>
                <a:cs typeface="Arial"/>
                <a:hlinkClick r:id="rId2"/>
              </a:rPr>
              <a:t>http://</a:t>
            </a:r>
            <a:r>
              <a:rPr lang="en-US" sz="3100" dirty="0" err="1" smtClean="0">
                <a:latin typeface="Arial"/>
                <a:cs typeface="Arial"/>
                <a:hlinkClick r:id="rId2"/>
              </a:rPr>
              <a:t>pragwater.com</a:t>
            </a:r>
            <a:r>
              <a:rPr lang="en-US" sz="3100" dirty="0" smtClean="0">
                <a:latin typeface="Arial"/>
                <a:cs typeface="Arial"/>
              </a:rPr>
              <a:t>)</a:t>
            </a:r>
            <a:endParaRPr lang="en-US" sz="3100" dirty="0">
              <a:latin typeface="Arial"/>
              <a:cs typeface="Arial"/>
            </a:endParaRPr>
          </a:p>
        </p:txBody>
      </p:sp>
      <p:pic>
        <p:nvPicPr>
          <p:cNvPr id="4" name="Picture 3"/>
          <p:cNvPicPr>
            <a:picLocks noChangeAspect="1"/>
          </p:cNvPicPr>
          <p:nvPr/>
        </p:nvPicPr>
        <p:blipFill>
          <a:blip r:embed="rId3"/>
          <a:stretch>
            <a:fillRect/>
          </a:stretch>
        </p:blipFill>
        <p:spPr>
          <a:xfrm>
            <a:off x="0" y="2438400"/>
            <a:ext cx="2917168" cy="1842751"/>
          </a:xfrm>
          <a:prstGeom prst="rect">
            <a:avLst/>
          </a:prstGeom>
        </p:spPr>
      </p:pic>
      <p:pic>
        <p:nvPicPr>
          <p:cNvPr id="6" name="Picture 5"/>
          <p:cNvPicPr>
            <a:picLocks noChangeAspect="1"/>
          </p:cNvPicPr>
          <p:nvPr/>
        </p:nvPicPr>
        <p:blipFill>
          <a:blip r:embed="rId4"/>
          <a:stretch>
            <a:fillRect/>
          </a:stretch>
        </p:blipFill>
        <p:spPr>
          <a:xfrm>
            <a:off x="-18683" y="4697790"/>
            <a:ext cx="3676023" cy="2150127"/>
          </a:xfrm>
          <a:prstGeom prst="rect">
            <a:avLst/>
          </a:prstGeom>
        </p:spPr>
      </p:pic>
      <p:pic>
        <p:nvPicPr>
          <p:cNvPr id="7" name="Picture 6"/>
          <p:cNvPicPr>
            <a:picLocks noChangeAspect="1"/>
          </p:cNvPicPr>
          <p:nvPr/>
        </p:nvPicPr>
        <p:blipFill>
          <a:blip r:embed="rId5"/>
          <a:stretch>
            <a:fillRect/>
          </a:stretch>
        </p:blipFill>
        <p:spPr>
          <a:xfrm>
            <a:off x="3218951" y="4790517"/>
            <a:ext cx="3212227" cy="2029110"/>
          </a:xfrm>
          <a:prstGeom prst="rect">
            <a:avLst/>
          </a:prstGeom>
        </p:spPr>
      </p:pic>
      <p:sp>
        <p:nvSpPr>
          <p:cNvPr id="8" name="TextBox 7"/>
          <p:cNvSpPr txBox="1"/>
          <p:nvPr/>
        </p:nvSpPr>
        <p:spPr>
          <a:xfrm>
            <a:off x="838200" y="2133600"/>
            <a:ext cx="1700364" cy="369332"/>
          </a:xfrm>
          <a:prstGeom prst="rect">
            <a:avLst/>
          </a:prstGeom>
          <a:noFill/>
        </p:spPr>
        <p:txBody>
          <a:bodyPr wrap="square" rtlCol="0">
            <a:spAutoFit/>
          </a:bodyPr>
          <a:lstStyle/>
          <a:p>
            <a:r>
              <a:rPr lang="en-US" dirty="0" smtClean="0">
                <a:latin typeface="Arial"/>
                <a:cs typeface="Arial"/>
              </a:rPr>
              <a:t>Puerto Rico</a:t>
            </a:r>
            <a:endParaRPr lang="en-US" dirty="0">
              <a:latin typeface="Arial"/>
              <a:cs typeface="Arial"/>
            </a:endParaRPr>
          </a:p>
        </p:txBody>
      </p:sp>
      <p:sp>
        <p:nvSpPr>
          <p:cNvPr id="9" name="TextBox 8"/>
          <p:cNvSpPr txBox="1"/>
          <p:nvPr/>
        </p:nvSpPr>
        <p:spPr>
          <a:xfrm>
            <a:off x="6495551" y="5476317"/>
            <a:ext cx="1168681" cy="369332"/>
          </a:xfrm>
          <a:prstGeom prst="rect">
            <a:avLst/>
          </a:prstGeom>
          <a:noFill/>
        </p:spPr>
        <p:txBody>
          <a:bodyPr wrap="square" rtlCol="0">
            <a:spAutoFit/>
          </a:bodyPr>
          <a:lstStyle/>
          <a:p>
            <a:r>
              <a:rPr lang="en-US" dirty="0" smtClean="0">
                <a:latin typeface="Arial"/>
                <a:cs typeface="Arial"/>
              </a:rPr>
              <a:t>Jamaica</a:t>
            </a:r>
            <a:endParaRPr lang="en-US" dirty="0">
              <a:latin typeface="Arial"/>
              <a:cs typeface="Arial"/>
            </a:endParaRPr>
          </a:p>
        </p:txBody>
      </p:sp>
      <p:sp>
        <p:nvSpPr>
          <p:cNvPr id="10" name="TextBox 9"/>
          <p:cNvSpPr txBox="1"/>
          <p:nvPr/>
        </p:nvSpPr>
        <p:spPr>
          <a:xfrm>
            <a:off x="1143000" y="4419600"/>
            <a:ext cx="1350907" cy="369332"/>
          </a:xfrm>
          <a:prstGeom prst="rect">
            <a:avLst/>
          </a:prstGeom>
          <a:noFill/>
        </p:spPr>
        <p:txBody>
          <a:bodyPr wrap="square" rtlCol="0">
            <a:spAutoFit/>
          </a:bodyPr>
          <a:lstStyle/>
          <a:p>
            <a:r>
              <a:rPr lang="en-US" dirty="0" smtClean="0">
                <a:latin typeface="Arial"/>
                <a:cs typeface="Arial"/>
              </a:rPr>
              <a:t>Hispaniola</a:t>
            </a:r>
            <a:endParaRPr lang="en-US" dirty="0">
              <a:latin typeface="Arial"/>
              <a:cs typeface="Arial"/>
            </a:endParaRPr>
          </a:p>
        </p:txBody>
      </p:sp>
      <p:pic>
        <p:nvPicPr>
          <p:cNvPr id="3" name="Picture 2"/>
          <p:cNvPicPr>
            <a:picLocks noChangeAspect="1"/>
          </p:cNvPicPr>
          <p:nvPr/>
        </p:nvPicPr>
        <p:blipFill rotWithShape="1">
          <a:blip r:embed="rId6"/>
          <a:srcRect l="807"/>
          <a:stretch/>
        </p:blipFill>
        <p:spPr>
          <a:xfrm>
            <a:off x="2618170" y="2514600"/>
            <a:ext cx="3361693" cy="1752600"/>
          </a:xfrm>
          <a:prstGeom prst="rect">
            <a:avLst/>
          </a:prstGeom>
        </p:spPr>
      </p:pic>
      <p:pic>
        <p:nvPicPr>
          <p:cNvPr id="5" name="Picture 4"/>
          <p:cNvPicPr>
            <a:picLocks noChangeAspect="1"/>
          </p:cNvPicPr>
          <p:nvPr/>
        </p:nvPicPr>
        <p:blipFill>
          <a:blip r:embed="rId7"/>
          <a:stretch>
            <a:fillRect/>
          </a:stretch>
        </p:blipFill>
        <p:spPr>
          <a:xfrm>
            <a:off x="6114551" y="4775876"/>
            <a:ext cx="3200400" cy="1907652"/>
          </a:xfrm>
          <a:prstGeom prst="rect">
            <a:avLst/>
          </a:prstGeom>
        </p:spPr>
      </p:pic>
      <p:pic>
        <p:nvPicPr>
          <p:cNvPr id="11" name="Picture 10"/>
          <p:cNvPicPr>
            <a:picLocks noChangeAspect="1"/>
          </p:cNvPicPr>
          <p:nvPr/>
        </p:nvPicPr>
        <p:blipFill rotWithShape="1">
          <a:blip r:embed="rId8"/>
          <a:srcRect l="3786" r="5909"/>
          <a:stretch/>
        </p:blipFill>
        <p:spPr>
          <a:xfrm>
            <a:off x="5926159" y="2286000"/>
            <a:ext cx="3217841" cy="2057400"/>
          </a:xfrm>
          <a:prstGeom prst="rect">
            <a:avLst/>
          </a:prstGeom>
        </p:spPr>
      </p:pic>
      <p:sp>
        <p:nvSpPr>
          <p:cNvPr id="12" name="TextBox 11"/>
          <p:cNvSpPr txBox="1"/>
          <p:nvPr/>
        </p:nvSpPr>
        <p:spPr>
          <a:xfrm>
            <a:off x="4191000" y="4419600"/>
            <a:ext cx="1350907" cy="369332"/>
          </a:xfrm>
          <a:prstGeom prst="rect">
            <a:avLst/>
          </a:prstGeom>
          <a:noFill/>
        </p:spPr>
        <p:txBody>
          <a:bodyPr wrap="square" rtlCol="0">
            <a:spAutoFit/>
          </a:bodyPr>
          <a:lstStyle/>
          <a:p>
            <a:r>
              <a:rPr lang="en-US" dirty="0" smtClean="0">
                <a:latin typeface="Arial"/>
                <a:cs typeface="Arial"/>
              </a:rPr>
              <a:t>Jamaica</a:t>
            </a:r>
            <a:endParaRPr lang="en-US" dirty="0">
              <a:latin typeface="Arial"/>
              <a:cs typeface="Arial"/>
            </a:endParaRPr>
          </a:p>
        </p:txBody>
      </p:sp>
      <p:sp>
        <p:nvSpPr>
          <p:cNvPr id="13" name="TextBox 12"/>
          <p:cNvSpPr txBox="1"/>
          <p:nvPr/>
        </p:nvSpPr>
        <p:spPr>
          <a:xfrm>
            <a:off x="7162800" y="4419600"/>
            <a:ext cx="1350907" cy="369332"/>
          </a:xfrm>
          <a:prstGeom prst="rect">
            <a:avLst/>
          </a:prstGeom>
          <a:noFill/>
        </p:spPr>
        <p:txBody>
          <a:bodyPr wrap="square" rtlCol="0">
            <a:spAutoFit/>
          </a:bodyPr>
          <a:lstStyle/>
          <a:p>
            <a:r>
              <a:rPr lang="en-US" dirty="0" smtClean="0">
                <a:latin typeface="Arial"/>
                <a:cs typeface="Arial"/>
              </a:rPr>
              <a:t>St. John</a:t>
            </a:r>
            <a:endParaRPr lang="en-US" dirty="0">
              <a:latin typeface="Arial"/>
              <a:cs typeface="Arial"/>
            </a:endParaRPr>
          </a:p>
        </p:txBody>
      </p:sp>
      <p:sp>
        <p:nvSpPr>
          <p:cNvPr id="14" name="TextBox 13"/>
          <p:cNvSpPr txBox="1"/>
          <p:nvPr/>
        </p:nvSpPr>
        <p:spPr>
          <a:xfrm>
            <a:off x="7010400" y="2133600"/>
            <a:ext cx="1350907" cy="369332"/>
          </a:xfrm>
          <a:prstGeom prst="rect">
            <a:avLst/>
          </a:prstGeom>
          <a:noFill/>
        </p:spPr>
        <p:txBody>
          <a:bodyPr wrap="square" rtlCol="0">
            <a:spAutoFit/>
          </a:bodyPr>
          <a:lstStyle/>
          <a:p>
            <a:r>
              <a:rPr lang="en-US" dirty="0" smtClean="0">
                <a:latin typeface="Arial"/>
                <a:cs typeface="Arial"/>
              </a:rPr>
              <a:t>St. Croix</a:t>
            </a:r>
            <a:endParaRPr lang="en-US" dirty="0">
              <a:latin typeface="Arial"/>
              <a:cs typeface="Arial"/>
            </a:endParaRPr>
          </a:p>
        </p:txBody>
      </p:sp>
      <p:sp>
        <p:nvSpPr>
          <p:cNvPr id="15" name="TextBox 14"/>
          <p:cNvSpPr txBox="1"/>
          <p:nvPr/>
        </p:nvSpPr>
        <p:spPr>
          <a:xfrm>
            <a:off x="3733800" y="2133600"/>
            <a:ext cx="1350907" cy="369332"/>
          </a:xfrm>
          <a:prstGeom prst="rect">
            <a:avLst/>
          </a:prstGeom>
          <a:noFill/>
        </p:spPr>
        <p:txBody>
          <a:bodyPr wrap="square" rtlCol="0">
            <a:spAutoFit/>
          </a:bodyPr>
          <a:lstStyle/>
          <a:p>
            <a:r>
              <a:rPr lang="en-US" dirty="0" smtClean="0">
                <a:latin typeface="Arial"/>
                <a:cs typeface="Arial"/>
              </a:rPr>
              <a:t>St. Thomas</a:t>
            </a:r>
            <a:endParaRPr lang="en-US" dirty="0">
              <a:latin typeface="Arial"/>
              <a:cs typeface="Arial"/>
            </a:endParaRPr>
          </a:p>
        </p:txBody>
      </p:sp>
    </p:spTree>
    <p:extLst>
      <p:ext uri="{BB962C8B-B14F-4D97-AF65-F5344CB8AC3E}">
        <p14:creationId xmlns:p14="http://schemas.microsoft.com/office/powerpoint/2010/main" val="25878218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3886200" y="2133600"/>
            <a:ext cx="4876800" cy="4144963"/>
          </a:xfrm>
        </p:spPr>
        <p:txBody>
          <a:bodyPr>
            <a:normAutofit/>
          </a:bodyPr>
          <a:lstStyle/>
          <a:p>
            <a:pPr algn="ctr" eaLnBrk="1" hangingPunct="1">
              <a:buFont typeface="Arial" charset="0"/>
              <a:buNone/>
            </a:pPr>
            <a:r>
              <a:rPr lang="en-US" sz="4800" dirty="0" smtClean="0">
                <a:latin typeface="Arial"/>
                <a:cs typeface="Arial"/>
              </a:rPr>
              <a:t>Maintain soil water between </a:t>
            </a:r>
          </a:p>
          <a:p>
            <a:pPr algn="ctr" eaLnBrk="1" hangingPunct="1">
              <a:buFont typeface="Arial" charset="0"/>
              <a:buNone/>
            </a:pPr>
            <a:r>
              <a:rPr lang="el-GR" sz="4800" dirty="0" smtClean="0">
                <a:latin typeface="Arial"/>
                <a:cs typeface="Arial"/>
              </a:rPr>
              <a:t>θ</a:t>
            </a:r>
            <a:r>
              <a:rPr lang="en-US" sz="4800" baseline="-25000" dirty="0" smtClean="0">
                <a:latin typeface="Arial"/>
                <a:cs typeface="Arial"/>
              </a:rPr>
              <a:t>FC</a:t>
            </a:r>
            <a:r>
              <a:rPr lang="en-US" sz="4800" dirty="0" smtClean="0">
                <a:latin typeface="Arial"/>
                <a:cs typeface="Arial"/>
              </a:rPr>
              <a:t> and </a:t>
            </a:r>
            <a:r>
              <a:rPr lang="el-GR" sz="4800" dirty="0" smtClean="0">
                <a:latin typeface="Arial"/>
                <a:cs typeface="Arial"/>
              </a:rPr>
              <a:t>θ</a:t>
            </a:r>
            <a:r>
              <a:rPr lang="en-US" sz="4800" baseline="-25000" dirty="0" smtClean="0">
                <a:latin typeface="Arial"/>
                <a:cs typeface="Arial"/>
              </a:rPr>
              <a:t>t</a:t>
            </a:r>
            <a:endParaRPr lang="en-US" sz="4800" dirty="0" smtClean="0">
              <a:latin typeface="Arial"/>
              <a:cs typeface="Arial"/>
            </a:endParaRPr>
          </a:p>
        </p:txBody>
      </p:sp>
      <p:pic>
        <p:nvPicPr>
          <p:cNvPr id="29700" name="Picture 3" descr="Midi_Drip_Emitter_Pot10x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35941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04800" y="304800"/>
            <a:ext cx="8229600" cy="1143000"/>
          </a:xfrm>
        </p:spPr>
        <p:txBody>
          <a:bodyPr/>
          <a:lstStyle/>
          <a:p>
            <a:r>
              <a:rPr lang="en-US" dirty="0" smtClean="0"/>
              <a:t>Soil Moisture Methods</a:t>
            </a:r>
            <a:endParaRPr lang="en-US" dirty="0"/>
          </a:p>
        </p:txBody>
      </p:sp>
    </p:spTree>
    <p:extLst>
      <p:ext uri="{BB962C8B-B14F-4D97-AF65-F5344CB8AC3E}">
        <p14:creationId xmlns:p14="http://schemas.microsoft.com/office/powerpoint/2010/main" val="229224290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normAutofit/>
          </a:bodyPr>
          <a:lstStyle/>
          <a:p>
            <a:pPr algn="ctr"/>
            <a:r>
              <a:rPr lang="en-US" dirty="0" smtClean="0"/>
              <a:t>Water </a:t>
            </a:r>
            <a:r>
              <a:rPr lang="en-US" dirty="0" smtClean="0"/>
              <a:t>Volume in Soil</a:t>
            </a:r>
            <a:endParaRPr lang="en-US" dirty="0"/>
          </a:p>
        </p:txBody>
      </p:sp>
      <p:sp>
        <p:nvSpPr>
          <p:cNvPr id="4" name="Can 3"/>
          <p:cNvSpPr/>
          <p:nvPr/>
        </p:nvSpPr>
        <p:spPr>
          <a:xfrm>
            <a:off x="2438400" y="1905000"/>
            <a:ext cx="4572000" cy="4495800"/>
          </a:xfrm>
          <a:prstGeom prst="can">
            <a:avLst>
              <a:gd name="adj" fmla="val 34919"/>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an 5"/>
          <p:cNvSpPr/>
          <p:nvPr/>
        </p:nvSpPr>
        <p:spPr>
          <a:xfrm>
            <a:off x="2438400" y="2286000"/>
            <a:ext cx="4572000" cy="3276600"/>
          </a:xfrm>
          <a:prstGeom prst="can">
            <a:avLst>
              <a:gd name="adj" fmla="val 366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an 4"/>
          <p:cNvSpPr/>
          <p:nvPr/>
        </p:nvSpPr>
        <p:spPr>
          <a:xfrm>
            <a:off x="2438400" y="1905000"/>
            <a:ext cx="4572000" cy="1676400"/>
          </a:xfrm>
          <a:prstGeom prst="can">
            <a:avLst>
              <a:gd name="adj" fmla="val 50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Arial"/>
              <a:cs typeface="Arial"/>
            </a:endParaRPr>
          </a:p>
        </p:txBody>
      </p:sp>
      <p:sp>
        <p:nvSpPr>
          <p:cNvPr id="7" name="Rectangle 6"/>
          <p:cNvSpPr/>
          <p:nvPr/>
        </p:nvSpPr>
        <p:spPr>
          <a:xfrm>
            <a:off x="0" y="2362200"/>
            <a:ext cx="2286001" cy="646331"/>
          </a:xfrm>
          <a:prstGeom prst="rect">
            <a:avLst/>
          </a:prstGeom>
        </p:spPr>
        <p:txBody>
          <a:bodyPr>
            <a:spAutoFit/>
          </a:bodyPr>
          <a:lstStyle/>
          <a:p>
            <a:pPr lvl="0" algn="ctr"/>
            <a:r>
              <a:rPr lang="en-US" b="1" dirty="0">
                <a:solidFill>
                  <a:srgbClr val="000000"/>
                </a:solidFill>
                <a:latin typeface="Arial"/>
                <a:cs typeface="Arial"/>
              </a:rPr>
              <a:t>DRAINABLE WATER</a:t>
            </a:r>
          </a:p>
        </p:txBody>
      </p:sp>
      <p:sp>
        <p:nvSpPr>
          <p:cNvPr id="8" name="Rectangle 7"/>
          <p:cNvSpPr/>
          <p:nvPr/>
        </p:nvSpPr>
        <p:spPr>
          <a:xfrm>
            <a:off x="23475" y="3733800"/>
            <a:ext cx="2286001" cy="923330"/>
          </a:xfrm>
          <a:prstGeom prst="rect">
            <a:avLst/>
          </a:prstGeom>
        </p:spPr>
        <p:txBody>
          <a:bodyPr>
            <a:spAutoFit/>
          </a:bodyPr>
          <a:lstStyle/>
          <a:p>
            <a:pPr lvl="0" algn="ctr"/>
            <a:r>
              <a:rPr lang="en-US" b="1" dirty="0" smtClean="0">
                <a:solidFill>
                  <a:srgbClr val="000000"/>
                </a:solidFill>
                <a:latin typeface="Arial"/>
                <a:cs typeface="Arial"/>
              </a:rPr>
              <a:t>TOTAL </a:t>
            </a:r>
          </a:p>
          <a:p>
            <a:pPr lvl="0" algn="ctr"/>
            <a:r>
              <a:rPr lang="en-US" b="1" dirty="0" smtClean="0">
                <a:solidFill>
                  <a:srgbClr val="000000"/>
                </a:solidFill>
                <a:latin typeface="Arial"/>
                <a:cs typeface="Arial"/>
              </a:rPr>
              <a:t>AVAILABLE  </a:t>
            </a:r>
            <a:r>
              <a:rPr lang="en-US" b="1" dirty="0">
                <a:solidFill>
                  <a:srgbClr val="000000"/>
                </a:solidFill>
                <a:latin typeface="Arial"/>
                <a:cs typeface="Arial"/>
              </a:rPr>
              <a:t>WATER</a:t>
            </a:r>
          </a:p>
        </p:txBody>
      </p:sp>
      <p:sp>
        <p:nvSpPr>
          <p:cNvPr id="9" name="Rectangle 8"/>
          <p:cNvSpPr/>
          <p:nvPr/>
        </p:nvSpPr>
        <p:spPr>
          <a:xfrm>
            <a:off x="152400" y="5105400"/>
            <a:ext cx="2286001" cy="646331"/>
          </a:xfrm>
          <a:prstGeom prst="rect">
            <a:avLst/>
          </a:prstGeom>
        </p:spPr>
        <p:txBody>
          <a:bodyPr>
            <a:spAutoFit/>
          </a:bodyPr>
          <a:lstStyle/>
          <a:p>
            <a:pPr lvl="0" algn="ctr"/>
            <a:r>
              <a:rPr lang="en-US" b="1" dirty="0" smtClean="0">
                <a:solidFill>
                  <a:srgbClr val="000000"/>
                </a:solidFill>
                <a:latin typeface="Arial"/>
                <a:cs typeface="Arial"/>
              </a:rPr>
              <a:t>IMMOBILE</a:t>
            </a:r>
          </a:p>
          <a:p>
            <a:pPr lvl="0" algn="ctr"/>
            <a:r>
              <a:rPr lang="en-US" b="1" dirty="0" smtClean="0">
                <a:solidFill>
                  <a:srgbClr val="000000"/>
                </a:solidFill>
                <a:latin typeface="Arial"/>
                <a:cs typeface="Arial"/>
              </a:rPr>
              <a:t>WATER</a:t>
            </a:r>
            <a:endParaRPr lang="en-US" b="1" dirty="0">
              <a:solidFill>
                <a:srgbClr val="000000"/>
              </a:solidFill>
              <a:latin typeface="Arial"/>
              <a:cs typeface="Arial"/>
            </a:endParaRPr>
          </a:p>
        </p:txBody>
      </p:sp>
    </p:spTree>
    <p:extLst>
      <p:ext uri="{BB962C8B-B14F-4D97-AF65-F5344CB8AC3E}">
        <p14:creationId xmlns:p14="http://schemas.microsoft.com/office/powerpoint/2010/main" val="272691599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4"/>
          <p:cNvGraphicFramePr>
            <a:graphicFrameLocks noGrp="1" noChangeAspect="1"/>
          </p:cNvGraphicFramePr>
          <p:nvPr>
            <p:ph idx="1"/>
            <p:extLst>
              <p:ext uri="{D42A27DB-BD31-4B8C-83A1-F6EECF244321}">
                <p14:modId xmlns:p14="http://schemas.microsoft.com/office/powerpoint/2010/main" val="3900772695"/>
              </p:ext>
            </p:extLst>
          </p:nvPr>
        </p:nvGraphicFramePr>
        <p:xfrm>
          <a:off x="61913" y="762000"/>
          <a:ext cx="9082087" cy="5705475"/>
        </p:xfrm>
        <a:graphic>
          <a:graphicData uri="http://schemas.openxmlformats.org/presentationml/2006/ole">
            <mc:AlternateContent xmlns:mc="http://schemas.openxmlformats.org/markup-compatibility/2006">
              <mc:Choice xmlns:v="urn:schemas-microsoft-com:vml" Requires="v">
                <p:oleObj spid="_x0000_s1029" name="SmartSketch Document" r:id="rId4" imgW="6753225" imgH="5429250" progId="">
                  <p:embed/>
                </p:oleObj>
              </mc:Choice>
              <mc:Fallback>
                <p:oleObj name="SmartSketch Document" r:id="rId4" imgW="6753225" imgH="542925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762000"/>
                        <a:ext cx="9082087"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5" name="Rectangle 2"/>
          <p:cNvSpPr>
            <a:spLocks noGrp="1" noChangeArrowheads="1"/>
          </p:cNvSpPr>
          <p:nvPr>
            <p:ph type="title"/>
          </p:nvPr>
        </p:nvSpPr>
        <p:spPr>
          <a:xfrm>
            <a:off x="3886199" y="198438"/>
            <a:ext cx="5181601" cy="1858962"/>
          </a:xfrm>
        </p:spPr>
        <p:txBody>
          <a:bodyPr>
            <a:noAutofit/>
          </a:bodyPr>
          <a:lstStyle/>
          <a:p>
            <a:pPr eaLnBrk="1" hangingPunct="1"/>
            <a:r>
              <a:rPr lang="en-US" dirty="0" smtClean="0"/>
              <a:t>The Soil Water Characteristic Curve</a:t>
            </a:r>
          </a:p>
        </p:txBody>
      </p:sp>
      <p:sp>
        <p:nvSpPr>
          <p:cNvPr id="8196" name="TextBox 3"/>
          <p:cNvSpPr txBox="1">
            <a:spLocks noChangeArrowheads="1"/>
          </p:cNvSpPr>
          <p:nvPr/>
        </p:nvSpPr>
        <p:spPr bwMode="auto">
          <a:xfrm>
            <a:off x="2133600" y="5943600"/>
            <a:ext cx="5729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latin typeface="Calibri" pitchFamily="34" charset="0"/>
              </a:rPr>
              <a:t>Volumetric Soil Moisture </a:t>
            </a:r>
            <a:r>
              <a:rPr lang="en-US" sz="2400" b="1" dirty="0" smtClean="0">
                <a:latin typeface="Calibri" pitchFamily="34" charset="0"/>
              </a:rPr>
              <a:t>Content (</a:t>
            </a:r>
            <a:r>
              <a:rPr lang="el-GR" sz="2400" dirty="0" smtClean="0"/>
              <a:t>θ</a:t>
            </a:r>
            <a:r>
              <a:rPr lang="en-US" sz="2400" b="1" dirty="0" smtClean="0">
                <a:latin typeface="Calibri" pitchFamily="34" charset="0"/>
              </a:rPr>
              <a:t>)</a:t>
            </a:r>
            <a:endParaRPr lang="en-US" sz="2400" b="1" dirty="0">
              <a:latin typeface="Calibri" pitchFamily="34" charset="0"/>
            </a:endParaRPr>
          </a:p>
        </p:txBody>
      </p:sp>
      <p:sp>
        <p:nvSpPr>
          <p:cNvPr id="8197" name="TextBox 4"/>
          <p:cNvSpPr txBox="1">
            <a:spLocks noChangeArrowheads="1"/>
          </p:cNvSpPr>
          <p:nvPr/>
        </p:nvSpPr>
        <p:spPr bwMode="auto">
          <a:xfrm>
            <a:off x="457200" y="152400"/>
            <a:ext cx="15182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dirty="0" smtClean="0">
                <a:latin typeface="Calibri" pitchFamily="34" charset="0"/>
              </a:rPr>
              <a:t>Soil Water </a:t>
            </a:r>
          </a:p>
          <a:p>
            <a:pPr algn="ctr" eaLnBrk="1" hangingPunct="1"/>
            <a:r>
              <a:rPr lang="en-US" sz="2400" b="1" dirty="0" smtClean="0">
                <a:latin typeface="Calibri" pitchFamily="34" charset="0"/>
              </a:rPr>
              <a:t>Pressure</a:t>
            </a:r>
            <a:endParaRPr lang="en-US" sz="2400" b="1" dirty="0">
              <a:latin typeface="Calibri" pitchFamily="34" charset="0"/>
            </a:endParaRPr>
          </a:p>
        </p:txBody>
      </p:sp>
      <p:sp>
        <p:nvSpPr>
          <p:cNvPr id="7" name="TextBox 6"/>
          <p:cNvSpPr txBox="1"/>
          <p:nvPr/>
        </p:nvSpPr>
        <p:spPr>
          <a:xfrm>
            <a:off x="5105400" y="4343400"/>
            <a:ext cx="184666" cy="369332"/>
          </a:xfrm>
          <a:prstGeom prst="rect">
            <a:avLst/>
          </a:prstGeom>
          <a:noFill/>
        </p:spPr>
        <p:txBody>
          <a:bodyPr wrap="none" rtlCol="0">
            <a:spAutoFit/>
          </a:bodyPr>
          <a:lstStyle/>
          <a:p>
            <a:endParaRPr lang="en-US"/>
          </a:p>
        </p:txBody>
      </p:sp>
      <p:sp>
        <p:nvSpPr>
          <p:cNvPr id="8" name="TextBox 7"/>
          <p:cNvSpPr txBox="1"/>
          <p:nvPr/>
        </p:nvSpPr>
        <p:spPr>
          <a:xfrm>
            <a:off x="5105400" y="4267200"/>
            <a:ext cx="184666" cy="369332"/>
          </a:xfrm>
          <a:prstGeom prst="rect">
            <a:avLst/>
          </a:prstGeom>
          <a:noFill/>
        </p:spPr>
        <p:txBody>
          <a:bodyPr wrap="none" rtlCol="0">
            <a:spAutoFit/>
          </a:bodyPr>
          <a:lstStyle/>
          <a:p>
            <a:endParaRPr lang="en-US"/>
          </a:p>
        </p:txBody>
      </p:sp>
      <p:sp>
        <p:nvSpPr>
          <p:cNvPr id="10" name="TextBox 9"/>
          <p:cNvSpPr txBox="1"/>
          <p:nvPr/>
        </p:nvSpPr>
        <p:spPr>
          <a:xfrm rot="19082214">
            <a:off x="3623501" y="5160818"/>
            <a:ext cx="1210588" cy="369332"/>
          </a:xfrm>
          <a:prstGeom prst="rect">
            <a:avLst/>
          </a:prstGeom>
          <a:noFill/>
        </p:spPr>
        <p:txBody>
          <a:bodyPr wrap="none" rtlCol="0">
            <a:spAutoFit/>
          </a:bodyPr>
          <a:lstStyle/>
          <a:p>
            <a:r>
              <a:rPr lang="en-US" dirty="0" smtClean="0">
                <a:latin typeface="Arial"/>
                <a:cs typeface="Arial"/>
              </a:rPr>
              <a:t>Threshold </a:t>
            </a:r>
            <a:endParaRPr lang="en-US" dirty="0">
              <a:latin typeface="Arial"/>
              <a:cs typeface="Arial"/>
            </a:endParaRPr>
          </a:p>
        </p:txBody>
      </p:sp>
      <p:sp>
        <p:nvSpPr>
          <p:cNvPr id="4" name="Rectangle 3"/>
          <p:cNvSpPr/>
          <p:nvPr/>
        </p:nvSpPr>
        <p:spPr>
          <a:xfrm>
            <a:off x="2819400" y="2895600"/>
            <a:ext cx="1905000" cy="1905000"/>
          </a:xfrm>
          <a:prstGeom prst="rect">
            <a:avLst/>
          </a:prstGeom>
          <a:solidFill>
            <a:srgbClr val="FFCC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solidFill>
                <a:schemeClr val="tx1"/>
              </a:solidFill>
              <a:latin typeface="Arial"/>
              <a:cs typeface="Arial"/>
            </a:endParaRPr>
          </a:p>
          <a:p>
            <a:pPr algn="ctr"/>
            <a:endParaRPr lang="en-US" b="1" dirty="0">
              <a:solidFill>
                <a:schemeClr val="tx1"/>
              </a:solidFill>
              <a:latin typeface="Arial"/>
              <a:cs typeface="Arial"/>
            </a:endParaRPr>
          </a:p>
          <a:p>
            <a:pPr algn="ctr"/>
            <a:endParaRPr lang="en-US" b="1" dirty="0" smtClean="0">
              <a:solidFill>
                <a:schemeClr val="tx1"/>
              </a:solidFill>
              <a:latin typeface="Arial"/>
              <a:cs typeface="Arial"/>
            </a:endParaRPr>
          </a:p>
          <a:p>
            <a:pPr algn="ctr"/>
            <a:r>
              <a:rPr lang="en-US" b="1" dirty="0" smtClean="0">
                <a:solidFill>
                  <a:schemeClr val="tx1"/>
                </a:solidFill>
                <a:latin typeface="Arial"/>
                <a:cs typeface="Arial"/>
              </a:rPr>
              <a:t>STRESS</a:t>
            </a:r>
            <a:endParaRPr lang="en-US" b="1" dirty="0">
              <a:solidFill>
                <a:schemeClr val="tx1"/>
              </a:solidFill>
              <a:latin typeface="Arial"/>
              <a:cs typeface="Arial"/>
            </a:endParaRPr>
          </a:p>
        </p:txBody>
      </p:sp>
      <p:sp>
        <p:nvSpPr>
          <p:cNvPr id="6" name="Rectangle 5"/>
          <p:cNvSpPr/>
          <p:nvPr/>
        </p:nvSpPr>
        <p:spPr>
          <a:xfrm>
            <a:off x="4724400" y="3962400"/>
            <a:ext cx="1905000" cy="838200"/>
          </a:xfrm>
          <a:prstGeom prst="rect">
            <a:avLst/>
          </a:prstGeom>
          <a:solidFill>
            <a:srgbClr val="7EF030"/>
          </a:solidFill>
          <a:ln>
            <a:solidFill>
              <a:srgbClr val="7EF03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latin typeface="Arial"/>
                <a:cs typeface="Arial"/>
              </a:rPr>
              <a:t>NO</a:t>
            </a:r>
          </a:p>
          <a:p>
            <a:pPr algn="ctr"/>
            <a:r>
              <a:rPr lang="en-US" b="1" dirty="0">
                <a:solidFill>
                  <a:srgbClr val="000000"/>
                </a:solidFill>
                <a:latin typeface="Arial"/>
                <a:cs typeface="Arial"/>
              </a:rPr>
              <a:t>STRESS</a:t>
            </a:r>
          </a:p>
          <a:p>
            <a:pPr algn="ctr"/>
            <a:endParaRPr lang="en-US" dirty="0"/>
          </a:p>
        </p:txBody>
      </p:sp>
      <p:sp>
        <p:nvSpPr>
          <p:cNvPr id="11" name="Right Triangle 10"/>
          <p:cNvSpPr/>
          <p:nvPr/>
        </p:nvSpPr>
        <p:spPr>
          <a:xfrm>
            <a:off x="4724400" y="2895600"/>
            <a:ext cx="1905000" cy="1066800"/>
          </a:xfrm>
          <a:prstGeom prst="rtTriangle">
            <a:avLst/>
          </a:prstGeom>
          <a:solidFill>
            <a:srgbClr val="7EF030"/>
          </a:solidFill>
          <a:ln>
            <a:solidFill>
              <a:srgbClr val="7EF0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0000"/>
              </a:solidFill>
            </a:endParaRPr>
          </a:p>
        </p:txBody>
      </p:sp>
      <p:sp>
        <p:nvSpPr>
          <p:cNvPr id="12" name="Right Triangle 11"/>
          <p:cNvSpPr/>
          <p:nvPr/>
        </p:nvSpPr>
        <p:spPr>
          <a:xfrm>
            <a:off x="2819400" y="2286000"/>
            <a:ext cx="1828800" cy="609600"/>
          </a:xfrm>
          <a:prstGeom prst="rtTriangle">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4735315" y="2873174"/>
            <a:ext cx="1942408" cy="1080354"/>
          </a:xfrm>
          <a:custGeom>
            <a:avLst/>
            <a:gdLst>
              <a:gd name="connsiteX0" fmla="*/ 11483 w 1942408"/>
              <a:gd name="connsiteY0" fmla="*/ 227 h 1080354"/>
              <a:gd name="connsiteX1" fmla="*/ 1012159 w 1942408"/>
              <a:gd name="connsiteY1" fmla="*/ 320919 h 1080354"/>
              <a:gd name="connsiteX2" fmla="*/ 1448351 w 1942408"/>
              <a:gd name="connsiteY2" fmla="*/ 564645 h 1080354"/>
              <a:gd name="connsiteX3" fmla="*/ 1794739 w 1942408"/>
              <a:gd name="connsiteY3" fmla="*/ 910992 h 1080354"/>
              <a:gd name="connsiteX4" fmla="*/ 1935860 w 1942408"/>
              <a:gd name="connsiteY4" fmla="*/ 1077752 h 1080354"/>
              <a:gd name="connsiteX5" fmla="*/ 1602301 w 1942408"/>
              <a:gd name="connsiteY5" fmla="*/ 962303 h 1080354"/>
              <a:gd name="connsiteX6" fmla="*/ 537479 w 1942408"/>
              <a:gd name="connsiteY6" fmla="*/ 372230 h 1080354"/>
              <a:gd name="connsiteX7" fmla="*/ 11483 w 1942408"/>
              <a:gd name="connsiteY7" fmla="*/ 227 h 108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2408" h="1080354">
                <a:moveTo>
                  <a:pt x="11483" y="227"/>
                </a:moveTo>
                <a:cubicBezTo>
                  <a:pt x="90596" y="-8325"/>
                  <a:pt x="772681" y="226849"/>
                  <a:pt x="1012159" y="320919"/>
                </a:cubicBezTo>
                <a:cubicBezTo>
                  <a:pt x="1251637" y="414989"/>
                  <a:pt x="1317921" y="466300"/>
                  <a:pt x="1448351" y="564645"/>
                </a:cubicBezTo>
                <a:cubicBezTo>
                  <a:pt x="1578781" y="662991"/>
                  <a:pt x="1713488" y="825474"/>
                  <a:pt x="1794739" y="910992"/>
                </a:cubicBezTo>
                <a:cubicBezTo>
                  <a:pt x="1875991" y="996510"/>
                  <a:pt x="1967933" y="1069200"/>
                  <a:pt x="1935860" y="1077752"/>
                </a:cubicBezTo>
                <a:cubicBezTo>
                  <a:pt x="1903787" y="1086304"/>
                  <a:pt x="1835364" y="1079890"/>
                  <a:pt x="1602301" y="962303"/>
                </a:cubicBezTo>
                <a:cubicBezTo>
                  <a:pt x="1369238" y="844716"/>
                  <a:pt x="796201" y="528300"/>
                  <a:pt x="537479" y="372230"/>
                </a:cubicBezTo>
                <a:cubicBezTo>
                  <a:pt x="278757" y="216160"/>
                  <a:pt x="-67630" y="8779"/>
                  <a:pt x="11483" y="227"/>
                </a:cubicBezTo>
                <a:close/>
              </a:path>
            </a:pathLst>
          </a:custGeom>
          <a:solidFill>
            <a:srgbClr val="7EF030"/>
          </a:solidFill>
          <a:ln>
            <a:solidFill>
              <a:srgbClr val="7EF0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Triangle 13"/>
          <p:cNvSpPr/>
          <p:nvPr/>
        </p:nvSpPr>
        <p:spPr>
          <a:xfrm>
            <a:off x="2819400" y="1752600"/>
            <a:ext cx="457200" cy="838200"/>
          </a:xfrm>
          <a:prstGeom prst="rtTriangle">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Triangle 20"/>
          <p:cNvSpPr/>
          <p:nvPr/>
        </p:nvSpPr>
        <p:spPr>
          <a:xfrm>
            <a:off x="2895600" y="2057400"/>
            <a:ext cx="1143000" cy="914400"/>
          </a:xfrm>
          <a:prstGeom prst="rtTriangle">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2706959" y="990599"/>
            <a:ext cx="4303442" cy="3806953"/>
          </a:xfrm>
          <a:custGeom>
            <a:avLst/>
            <a:gdLst>
              <a:gd name="connsiteX0" fmla="*/ 4349093 w 4349093"/>
              <a:gd name="connsiteY0" fmla="*/ 3848304 h 3848304"/>
              <a:gd name="connsiteX1" fmla="*/ 3977046 w 4349093"/>
              <a:gd name="connsiteY1" fmla="*/ 3014505 h 3848304"/>
              <a:gd name="connsiteX2" fmla="*/ 3515196 w 4349093"/>
              <a:gd name="connsiteY2" fmla="*/ 2501398 h 3848304"/>
              <a:gd name="connsiteX3" fmla="*/ 3053345 w 4349093"/>
              <a:gd name="connsiteY3" fmla="*/ 2232016 h 3848304"/>
              <a:gd name="connsiteX4" fmla="*/ 2193790 w 4349093"/>
              <a:gd name="connsiteY4" fmla="*/ 1936980 h 3848304"/>
              <a:gd name="connsiteX5" fmla="*/ 1667793 w 4349093"/>
              <a:gd name="connsiteY5" fmla="*/ 1795875 h 3848304"/>
              <a:gd name="connsiteX6" fmla="*/ 705605 w 4349093"/>
              <a:gd name="connsiteY6" fmla="*/ 1436700 h 3848304"/>
              <a:gd name="connsiteX7" fmla="*/ 153950 w 4349093"/>
              <a:gd name="connsiteY7" fmla="*/ 846627 h 3848304"/>
              <a:gd name="connsiteX8" fmla="*/ 0 w 4349093"/>
              <a:gd name="connsiteY8" fmla="*/ 0 h 3848304"/>
              <a:gd name="connsiteX9" fmla="*/ 0 w 4349093"/>
              <a:gd name="connsiteY9" fmla="*/ 0 h 384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9093" h="3848304">
                <a:moveTo>
                  <a:pt x="4349093" y="3848304"/>
                </a:moveTo>
                <a:cubicBezTo>
                  <a:pt x="4232561" y="3543646"/>
                  <a:pt x="4116029" y="3238989"/>
                  <a:pt x="3977046" y="3014505"/>
                </a:cubicBezTo>
                <a:cubicBezTo>
                  <a:pt x="3838063" y="2790021"/>
                  <a:pt x="3669146" y="2631813"/>
                  <a:pt x="3515196" y="2501398"/>
                </a:cubicBezTo>
                <a:cubicBezTo>
                  <a:pt x="3361246" y="2370983"/>
                  <a:pt x="3273579" y="2326086"/>
                  <a:pt x="3053345" y="2232016"/>
                </a:cubicBezTo>
                <a:cubicBezTo>
                  <a:pt x="2833111" y="2137946"/>
                  <a:pt x="2424715" y="2009670"/>
                  <a:pt x="2193790" y="1936980"/>
                </a:cubicBezTo>
                <a:cubicBezTo>
                  <a:pt x="1962865" y="1864290"/>
                  <a:pt x="1915824" y="1879255"/>
                  <a:pt x="1667793" y="1795875"/>
                </a:cubicBezTo>
                <a:cubicBezTo>
                  <a:pt x="1419762" y="1712495"/>
                  <a:pt x="957912" y="1594908"/>
                  <a:pt x="705605" y="1436700"/>
                </a:cubicBezTo>
                <a:cubicBezTo>
                  <a:pt x="453298" y="1278492"/>
                  <a:pt x="271551" y="1086077"/>
                  <a:pt x="153950" y="846627"/>
                </a:cubicBezTo>
                <a:cubicBezTo>
                  <a:pt x="36349" y="607177"/>
                  <a:pt x="0" y="0"/>
                  <a:pt x="0" y="0"/>
                </a:cubicBezTo>
                <a:lnTo>
                  <a:pt x="0" y="0"/>
                </a:lnTo>
              </a:path>
            </a:pathLst>
          </a:custGeom>
          <a:ln w="412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a:off x="4724400" y="2895600"/>
            <a:ext cx="0" cy="1905000"/>
          </a:xfrm>
          <a:prstGeom prst="line">
            <a:avLst/>
          </a:prstGeom>
          <a:ln w="12700">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010400" y="4267200"/>
            <a:ext cx="800219" cy="369332"/>
          </a:xfrm>
          <a:prstGeom prst="rect">
            <a:avLst/>
          </a:prstGeom>
          <a:noFill/>
        </p:spPr>
        <p:txBody>
          <a:bodyPr wrap="none" rtlCol="0">
            <a:spAutoFit/>
          </a:bodyPr>
          <a:lstStyle/>
          <a:p>
            <a:r>
              <a:rPr lang="en-US" b="1" dirty="0" smtClean="0">
                <a:latin typeface="Arial"/>
                <a:cs typeface="Arial"/>
              </a:rPr>
              <a:t>LOST</a:t>
            </a:r>
            <a:endParaRPr lang="en-US" b="1" dirty="0">
              <a:latin typeface="Arial"/>
              <a:cs typeface="Arial"/>
            </a:endParaRPr>
          </a:p>
        </p:txBody>
      </p:sp>
    </p:spTree>
    <p:extLst>
      <p:ext uri="{BB962C8B-B14F-4D97-AF65-F5344CB8AC3E}">
        <p14:creationId xmlns:p14="http://schemas.microsoft.com/office/powerpoint/2010/main" val="14609135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3886200" y="2133600"/>
            <a:ext cx="4876800" cy="4144963"/>
          </a:xfrm>
        </p:spPr>
        <p:txBody>
          <a:bodyPr/>
          <a:lstStyle/>
          <a:p>
            <a:pPr algn="ctr" eaLnBrk="1" hangingPunct="1">
              <a:buFont typeface="Arial" charset="0"/>
              <a:buNone/>
            </a:pPr>
            <a:r>
              <a:rPr lang="en-US" sz="5400" dirty="0" smtClean="0"/>
              <a:t>Maintain soil water between </a:t>
            </a:r>
          </a:p>
          <a:p>
            <a:pPr algn="ctr" eaLnBrk="1" hangingPunct="1">
              <a:buFont typeface="Arial" charset="0"/>
              <a:buNone/>
            </a:pPr>
            <a:r>
              <a:rPr lang="el-GR" sz="5400" dirty="0" smtClean="0"/>
              <a:t>θ</a:t>
            </a:r>
            <a:r>
              <a:rPr lang="en-US" sz="5400" baseline="-25000" dirty="0" smtClean="0"/>
              <a:t>FC</a:t>
            </a:r>
            <a:r>
              <a:rPr lang="en-US" sz="5400" dirty="0" smtClean="0"/>
              <a:t> and </a:t>
            </a:r>
            <a:r>
              <a:rPr lang="el-GR" sz="5400" dirty="0" smtClean="0"/>
              <a:t>θ</a:t>
            </a:r>
            <a:r>
              <a:rPr lang="en-US" sz="5400" baseline="-25000" dirty="0" smtClean="0"/>
              <a:t>t</a:t>
            </a:r>
            <a:endParaRPr lang="en-US" sz="5400" dirty="0" smtClean="0"/>
          </a:p>
        </p:txBody>
      </p:sp>
      <p:pic>
        <p:nvPicPr>
          <p:cNvPr id="29700" name="Picture 3" descr="Midi_Drip_Emitter_Pot10x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35941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32958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dirty="0" smtClean="0"/>
              <a:t>Soil Moisture Method</a:t>
            </a:r>
          </a:p>
        </p:txBody>
      </p:sp>
      <p:sp>
        <p:nvSpPr>
          <p:cNvPr id="9219" name="Content Placeholder 2"/>
          <p:cNvSpPr>
            <a:spLocks noGrp="1"/>
          </p:cNvSpPr>
          <p:nvPr>
            <p:ph idx="1"/>
          </p:nvPr>
        </p:nvSpPr>
        <p:spPr/>
        <p:txBody>
          <a:bodyPr/>
          <a:lstStyle/>
          <a:p>
            <a:pPr eaLnBrk="1" hangingPunct="1"/>
            <a:r>
              <a:rPr lang="en-US" b="1" dirty="0" smtClean="0"/>
              <a:t>Perhaps the best method because it considers the readily available water in the soil. </a:t>
            </a:r>
          </a:p>
          <a:p>
            <a:pPr eaLnBrk="1" hangingPunct="1"/>
            <a:endParaRPr lang="en-US" b="1" dirty="0"/>
          </a:p>
          <a:p>
            <a:pPr eaLnBrk="1" hangingPunct="1"/>
            <a:r>
              <a:rPr lang="en-US" b="1" dirty="0" smtClean="0"/>
              <a:t>Gravimetric method</a:t>
            </a:r>
          </a:p>
          <a:p>
            <a:pPr eaLnBrk="1" hangingPunct="1"/>
            <a:r>
              <a:rPr lang="en-US" b="1" dirty="0" err="1" smtClean="0"/>
              <a:t>Tensiometers</a:t>
            </a:r>
            <a:endParaRPr lang="en-US" b="1" dirty="0" smtClean="0"/>
          </a:p>
          <a:p>
            <a:pPr eaLnBrk="1" hangingPunct="1"/>
            <a:r>
              <a:rPr lang="en-US" b="1" dirty="0" smtClean="0"/>
              <a:t>Electrical method</a:t>
            </a:r>
          </a:p>
          <a:p>
            <a:pPr eaLnBrk="1" hangingPunct="1"/>
            <a:r>
              <a:rPr lang="en-US" b="1" dirty="0" smtClean="0"/>
              <a:t>Water balance method</a:t>
            </a:r>
            <a:endParaRPr lang="en-US" dirty="0" smtClean="0"/>
          </a:p>
          <a:p>
            <a:pPr eaLnBrk="1" hangingPunct="1"/>
            <a:endParaRPr lang="en-US" dirty="0" smtClean="0"/>
          </a:p>
        </p:txBody>
      </p:sp>
    </p:spTree>
    <p:extLst>
      <p:ext uri="{BB962C8B-B14F-4D97-AF65-F5344CB8AC3E}">
        <p14:creationId xmlns:p14="http://schemas.microsoft.com/office/powerpoint/2010/main" val="305324933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81000" y="228600"/>
            <a:ext cx="8229600" cy="1143000"/>
          </a:xfrm>
        </p:spPr>
        <p:txBody>
          <a:bodyPr>
            <a:normAutofit/>
          </a:bodyPr>
          <a:lstStyle/>
          <a:p>
            <a:pPr algn="ctr" eaLnBrk="1" hangingPunct="1"/>
            <a:r>
              <a:rPr lang="en-US" dirty="0" smtClean="0"/>
              <a:t>Water Balance Method</a:t>
            </a:r>
          </a:p>
        </p:txBody>
      </p:sp>
      <p:sp>
        <p:nvSpPr>
          <p:cNvPr id="14339" name="Content Placeholder 2"/>
          <p:cNvSpPr>
            <a:spLocks noGrp="1"/>
          </p:cNvSpPr>
          <p:nvPr>
            <p:ph idx="1"/>
          </p:nvPr>
        </p:nvSpPr>
        <p:spPr>
          <a:xfrm>
            <a:off x="381000" y="1935480"/>
            <a:ext cx="8610600" cy="4389120"/>
          </a:xfrm>
        </p:spPr>
        <p:txBody>
          <a:bodyPr/>
          <a:lstStyle/>
          <a:p>
            <a:pPr algn="ctr" eaLnBrk="1" hangingPunct="1">
              <a:buFont typeface="Arial" charset="0"/>
              <a:buNone/>
            </a:pPr>
            <a:r>
              <a:rPr lang="el-GR" sz="3600" dirty="0" smtClean="0"/>
              <a:t>θ</a:t>
            </a:r>
            <a:r>
              <a:rPr lang="en-US" sz="3600" baseline="-25000" dirty="0" smtClean="0"/>
              <a:t>t2</a:t>
            </a:r>
            <a:r>
              <a:rPr lang="en-US" sz="3600" dirty="0" smtClean="0"/>
              <a:t> = R + </a:t>
            </a:r>
            <a:r>
              <a:rPr lang="en-US" sz="3600" dirty="0" err="1" smtClean="0"/>
              <a:t>Irr</a:t>
            </a:r>
            <a:r>
              <a:rPr lang="en-US" sz="3600" baseline="-25000" dirty="0" smtClean="0"/>
              <a:t> </a:t>
            </a:r>
            <a:r>
              <a:rPr lang="en-US" sz="3600" dirty="0" smtClean="0"/>
              <a:t>– RO – </a:t>
            </a:r>
            <a:r>
              <a:rPr lang="en-US" sz="3600" dirty="0" err="1" smtClean="0"/>
              <a:t>ET</a:t>
            </a:r>
            <a:r>
              <a:rPr lang="en-US" sz="3600" baseline="-25000" dirty="0" err="1" smtClean="0"/>
              <a:t>c</a:t>
            </a:r>
            <a:r>
              <a:rPr lang="en-US" sz="3600" baseline="-25000" dirty="0" smtClean="0"/>
              <a:t> </a:t>
            </a:r>
            <a:r>
              <a:rPr lang="en-US" sz="3600" baseline="-25000" dirty="0" err="1" smtClean="0"/>
              <a:t>adj</a:t>
            </a:r>
            <a:r>
              <a:rPr lang="en-US" sz="3600" baseline="-25000" dirty="0" smtClean="0"/>
              <a:t> </a:t>
            </a:r>
            <a:r>
              <a:rPr lang="en-US" sz="3600" dirty="0" smtClean="0"/>
              <a:t>– PERC + </a:t>
            </a:r>
            <a:r>
              <a:rPr lang="el-GR" sz="3600" dirty="0" smtClean="0"/>
              <a:t>θ</a:t>
            </a:r>
            <a:r>
              <a:rPr lang="en-US" sz="3600" baseline="-25000" dirty="0" smtClean="0"/>
              <a:t>t1</a:t>
            </a:r>
            <a:r>
              <a:rPr lang="en-US" sz="3600" dirty="0" smtClean="0"/>
              <a:t> </a:t>
            </a:r>
          </a:p>
          <a:p>
            <a:pPr eaLnBrk="1" hangingPunct="1">
              <a:buFont typeface="Arial" charset="0"/>
              <a:buNone/>
            </a:pPr>
            <a:endParaRPr lang="en-US" dirty="0" smtClean="0"/>
          </a:p>
          <a:p>
            <a:pPr eaLnBrk="1" hangingPunct="1">
              <a:buFont typeface="Arial" charset="0"/>
              <a:buNone/>
            </a:pPr>
            <a:r>
              <a:rPr lang="el-GR" dirty="0" smtClean="0"/>
              <a:t>θ</a:t>
            </a:r>
            <a:r>
              <a:rPr lang="en-US" baseline="-25000" dirty="0" smtClean="0"/>
              <a:t>t2</a:t>
            </a:r>
            <a:r>
              <a:rPr lang="en-US" dirty="0" smtClean="0"/>
              <a:t> = volumetric moisture content at time 2</a:t>
            </a:r>
          </a:p>
          <a:p>
            <a:pPr eaLnBrk="1" hangingPunct="1">
              <a:buFont typeface="Arial" charset="0"/>
              <a:buNone/>
            </a:pPr>
            <a:r>
              <a:rPr lang="el-GR" dirty="0" smtClean="0"/>
              <a:t>θ</a:t>
            </a:r>
            <a:r>
              <a:rPr lang="en-US" baseline="-25000" dirty="0" smtClean="0"/>
              <a:t>t1</a:t>
            </a:r>
            <a:r>
              <a:rPr lang="en-US" dirty="0" smtClean="0"/>
              <a:t> = volumetric moisture content at time 1</a:t>
            </a:r>
          </a:p>
          <a:p>
            <a:pPr eaLnBrk="1" hangingPunct="1">
              <a:buFont typeface="Arial" charset="0"/>
              <a:buNone/>
            </a:pPr>
            <a:r>
              <a:rPr lang="en-US" dirty="0" smtClean="0"/>
              <a:t>R = effective rainfall</a:t>
            </a:r>
          </a:p>
          <a:p>
            <a:pPr eaLnBrk="1" hangingPunct="1">
              <a:buFont typeface="Arial" charset="0"/>
              <a:buNone/>
            </a:pPr>
            <a:r>
              <a:rPr lang="en-US" dirty="0" smtClean="0"/>
              <a:t>RO = runoff</a:t>
            </a:r>
          </a:p>
          <a:p>
            <a:pPr eaLnBrk="1" hangingPunct="1">
              <a:buFont typeface="Arial" charset="0"/>
              <a:buNone/>
            </a:pPr>
            <a:r>
              <a:rPr lang="en-US" dirty="0" smtClean="0"/>
              <a:t>PERC = water that percolates past the root zone</a:t>
            </a:r>
          </a:p>
          <a:p>
            <a:pPr eaLnBrk="1" hangingPunct="1">
              <a:buFont typeface="Arial" charset="0"/>
              <a:buNone/>
            </a:pPr>
            <a:endParaRPr lang="en-US" dirty="0" smtClean="0"/>
          </a:p>
          <a:p>
            <a:pPr eaLnBrk="1" hangingPunct="1">
              <a:buFont typeface="Arial" charset="0"/>
              <a:buNone/>
            </a:pPr>
            <a:endParaRPr lang="en-US" dirty="0" smtClean="0"/>
          </a:p>
        </p:txBody>
      </p:sp>
    </p:spTree>
    <p:extLst>
      <p:ext uri="{BB962C8B-B14F-4D97-AF65-F5344CB8AC3E}">
        <p14:creationId xmlns:p14="http://schemas.microsoft.com/office/powerpoint/2010/main" val="173018932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62600"/>
            <a:ext cx="9144000" cy="954107"/>
          </a:xfrm>
          <a:prstGeom prst="rect">
            <a:avLst/>
          </a:prstGeom>
        </p:spPr>
        <p:txBody>
          <a:bodyPr wrap="square">
            <a:spAutoFit/>
          </a:bodyPr>
          <a:lstStyle/>
          <a:p>
            <a:pPr algn="ctr"/>
            <a:r>
              <a:rPr lang="en-US" sz="2800" dirty="0">
                <a:latin typeface="Arial"/>
                <a:cs typeface="Arial"/>
                <a:hlinkClick r:id="rId3"/>
              </a:rPr>
              <a:t>http://</a:t>
            </a:r>
            <a:r>
              <a:rPr lang="en-US" sz="2800" dirty="0" err="1">
                <a:latin typeface="Arial"/>
                <a:cs typeface="Arial"/>
                <a:hlinkClick r:id="rId3"/>
              </a:rPr>
              <a:t>pragwater.com</a:t>
            </a:r>
            <a:r>
              <a:rPr lang="en-US" sz="2800" dirty="0">
                <a:latin typeface="Arial"/>
                <a:cs typeface="Arial"/>
                <a:hlinkClick r:id="rId3"/>
              </a:rPr>
              <a:t>/2011/12/17/a-simple-irrigation-scheduling-spreadsheet-program/</a:t>
            </a:r>
            <a:endParaRPr lang="en-US" sz="2800" dirty="0">
              <a:latin typeface="Arial"/>
              <a:cs typeface="Arial"/>
            </a:endParaRPr>
          </a:p>
        </p:txBody>
      </p:sp>
      <p:pic>
        <p:nvPicPr>
          <p:cNvPr id="5" name="Picture 4"/>
          <p:cNvPicPr>
            <a:picLocks noChangeAspect="1"/>
          </p:cNvPicPr>
          <p:nvPr/>
        </p:nvPicPr>
        <p:blipFill rotWithShape="1">
          <a:blip r:embed="rId4"/>
          <a:srcRect t="14011" b="3486"/>
          <a:stretch/>
        </p:blipFill>
        <p:spPr>
          <a:xfrm>
            <a:off x="0" y="533400"/>
            <a:ext cx="9144000" cy="4703973"/>
          </a:xfrm>
          <a:prstGeom prst="rect">
            <a:avLst/>
          </a:prstGeom>
        </p:spPr>
      </p:pic>
    </p:spTree>
    <p:extLst>
      <p:ext uri="{BB962C8B-B14F-4D97-AF65-F5344CB8AC3E}">
        <p14:creationId xmlns:p14="http://schemas.microsoft.com/office/powerpoint/2010/main" val="741927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Cost of irrigation water by source</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PR Irrigation System (canals)</a:t>
            </a:r>
            <a:r>
              <a:rPr lang="en-US" b="1" dirty="0" smtClean="0"/>
              <a:t>: $2 to $3 </a:t>
            </a:r>
            <a:r>
              <a:rPr lang="en-US" dirty="0" smtClean="0"/>
              <a:t>/acre-ft for farmers</a:t>
            </a:r>
          </a:p>
          <a:p>
            <a:endParaRPr lang="en-US" dirty="0"/>
          </a:p>
          <a:p>
            <a:r>
              <a:rPr lang="en-US" dirty="0" smtClean="0"/>
              <a:t>PRASA </a:t>
            </a:r>
            <a:r>
              <a:rPr lang="en-US" dirty="0" smtClean="0"/>
              <a:t>buys unused water from PREPA for </a:t>
            </a:r>
            <a:r>
              <a:rPr lang="en-US" b="1" dirty="0" smtClean="0"/>
              <a:t>$</a:t>
            </a:r>
            <a:r>
              <a:rPr lang="en-US" b="1" dirty="0" smtClean="0"/>
              <a:t>84/acre ft</a:t>
            </a:r>
          </a:p>
          <a:p>
            <a:endParaRPr lang="en-US" dirty="0"/>
          </a:p>
          <a:p>
            <a:r>
              <a:rPr lang="en-US" dirty="0" smtClean="0"/>
              <a:t>Farmers are exempt from </a:t>
            </a:r>
            <a:r>
              <a:rPr lang="en-US" dirty="0"/>
              <a:t>paying </a:t>
            </a:r>
            <a:r>
              <a:rPr lang="en-US" dirty="0" smtClean="0"/>
              <a:t>the Department </a:t>
            </a:r>
            <a:r>
              <a:rPr lang="en-US" dirty="0"/>
              <a:t>of Natural and Environmental Resources </a:t>
            </a:r>
            <a:r>
              <a:rPr lang="en-US" dirty="0" smtClean="0"/>
              <a:t>fees if they have their own wells</a:t>
            </a:r>
          </a:p>
          <a:p>
            <a:pPr marL="0" indent="0">
              <a:buNone/>
            </a:pPr>
            <a:endParaRPr lang="en-US" dirty="0" smtClean="0"/>
          </a:p>
          <a:p>
            <a:r>
              <a:rPr lang="en-US" dirty="0" smtClean="0"/>
              <a:t>Municipal</a:t>
            </a:r>
            <a:r>
              <a:rPr lang="en-US" dirty="0" smtClean="0"/>
              <a:t> </a:t>
            </a:r>
            <a:r>
              <a:rPr lang="en-US" dirty="0" smtClean="0"/>
              <a:t>water: </a:t>
            </a:r>
            <a:r>
              <a:rPr lang="en-US" b="1" dirty="0" smtClean="0"/>
              <a:t>$2,400/acre-ft</a:t>
            </a:r>
          </a:p>
          <a:p>
            <a:pPr marL="0" indent="0">
              <a:buNone/>
            </a:pPr>
            <a:endParaRPr lang="en-US" dirty="0"/>
          </a:p>
          <a:p>
            <a:r>
              <a:rPr lang="en-US" b="1" u="sng" dirty="0" smtClean="0">
                <a:solidFill>
                  <a:srgbClr val="FF0000"/>
                </a:solidFill>
              </a:rPr>
              <a:t>Municipal water is not an option for a farm!!</a:t>
            </a:r>
          </a:p>
          <a:p>
            <a:endParaRPr lang="en-US" dirty="0"/>
          </a:p>
          <a:p>
            <a:pPr marL="0" indent="0" algn="r">
              <a:buNone/>
            </a:pPr>
            <a:r>
              <a:rPr lang="en-US" dirty="0" smtClean="0"/>
              <a:t>(Pricing information obtained from Ferdinand </a:t>
            </a:r>
            <a:r>
              <a:rPr lang="en-US" dirty="0" err="1" smtClean="0"/>
              <a:t>Quiñones</a:t>
            </a:r>
            <a:r>
              <a:rPr lang="en-US" dirty="0" smtClean="0"/>
              <a:t>)</a:t>
            </a:r>
            <a:endParaRPr lang="en-US" dirty="0"/>
          </a:p>
        </p:txBody>
      </p:sp>
    </p:spTree>
    <p:extLst>
      <p:ext uri="{BB962C8B-B14F-4D97-AF65-F5344CB8AC3E}">
        <p14:creationId xmlns:p14="http://schemas.microsoft.com/office/powerpoint/2010/main" val="161697466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143000"/>
          </a:xfrm>
        </p:spPr>
        <p:txBody>
          <a:bodyPr rtlCol="0">
            <a:normAutofit fontScale="90000"/>
          </a:bodyPr>
          <a:lstStyle/>
          <a:p>
            <a:pPr eaLnBrk="1" fontAlgn="auto" hangingPunct="1">
              <a:spcAft>
                <a:spcPts val="0"/>
              </a:spcAft>
              <a:defRPr/>
            </a:pPr>
            <a:r>
              <a:rPr lang="en-US" dirty="0" smtClean="0"/>
              <a:t>Soil Water Management Spreadsheet</a:t>
            </a:r>
            <a:br>
              <a:rPr lang="en-US" dirty="0" smtClean="0"/>
            </a:br>
            <a:r>
              <a:rPr lang="en-US" dirty="0"/>
              <a:t/>
            </a:r>
            <a:br>
              <a:rPr lang="en-US" dirty="0"/>
            </a:br>
            <a:endParaRPr lang="en-US" dirty="0"/>
          </a:p>
        </p:txBody>
      </p:sp>
      <p:sp>
        <p:nvSpPr>
          <p:cNvPr id="6" name="Title 270"/>
          <p:cNvSpPr txBox="1">
            <a:spLocks/>
          </p:cNvSpPr>
          <p:nvPr/>
        </p:nvSpPr>
        <p:spPr>
          <a:xfrm>
            <a:off x="274891" y="1677471"/>
            <a:ext cx="8752968" cy="369332"/>
          </a:xfrm>
          <a:prstGeom prst="rect">
            <a:avLst/>
          </a:prstGeom>
        </p:spPr>
        <p:txBody>
          <a:bodyPr wrap="none" anchor="ctr">
            <a:spAutoFit/>
          </a:bodyPr>
          <a:lstStyle/>
          <a:p>
            <a:pPr algn="ctr" fontAlgn="auto">
              <a:spcAft>
                <a:spcPts val="0"/>
              </a:spcAft>
              <a:defRPr/>
            </a:pPr>
            <a:r>
              <a:rPr lang="en-US" b="1" dirty="0">
                <a:latin typeface="+mj-lt"/>
                <a:ea typeface="+mj-ea"/>
                <a:cs typeface="+mj-cs"/>
                <a:hlinkClick r:id="rId3"/>
              </a:rPr>
              <a:t>http://</a:t>
            </a:r>
            <a:r>
              <a:rPr lang="en-US" b="1" dirty="0" err="1">
                <a:latin typeface="+mj-lt"/>
                <a:ea typeface="+mj-ea"/>
                <a:cs typeface="+mj-cs"/>
                <a:hlinkClick r:id="rId3"/>
              </a:rPr>
              <a:t>pragwater.com</a:t>
            </a:r>
            <a:r>
              <a:rPr lang="en-US" b="1" dirty="0">
                <a:latin typeface="+mj-lt"/>
                <a:ea typeface="+mj-ea"/>
                <a:cs typeface="+mj-cs"/>
                <a:hlinkClick r:id="rId3"/>
              </a:rPr>
              <a:t>/2011/12/17/a-simple-irrigation-scheduling-spreadsheet-program/</a:t>
            </a:r>
            <a:endParaRPr lang="en-US" b="1" dirty="0">
              <a:latin typeface="+mj-lt"/>
              <a:ea typeface="+mj-ea"/>
              <a:cs typeface="+mj-cs"/>
            </a:endParaRPr>
          </a:p>
        </p:txBody>
      </p:sp>
      <p:sp>
        <p:nvSpPr>
          <p:cNvPr id="21508" name="TextBox 9"/>
          <p:cNvSpPr txBox="1">
            <a:spLocks noChangeArrowheads="1"/>
          </p:cNvSpPr>
          <p:nvPr/>
        </p:nvSpPr>
        <p:spPr bwMode="auto">
          <a:xfrm>
            <a:off x="2438400" y="5867400"/>
            <a:ext cx="4397375"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Calibri" pitchFamily="34" charset="0"/>
              </a:rPr>
              <a:t>User must enter the yellow spreadsheet cells</a:t>
            </a:r>
          </a:p>
        </p:txBody>
      </p:sp>
      <p:pic>
        <p:nvPicPr>
          <p:cNvPr id="2150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278063"/>
            <a:ext cx="88392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92790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US" smtClean="0"/>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279400"/>
            <a:ext cx="7821613" cy="629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p:nvPr/>
        </p:nvGraphicFramePr>
        <p:xfrm>
          <a:off x="674370" y="293370"/>
          <a:ext cx="7795260" cy="6271260"/>
        </p:xfrm>
        <a:graphic>
          <a:graphicData uri="http://schemas.openxmlformats.org/drawingml/2006/chart">
            <c:chart xmlns:c="http://schemas.openxmlformats.org/drawingml/2006/chart" xmlns:r="http://schemas.openxmlformats.org/officeDocument/2006/relationships" r:id="rId4"/>
          </a:graphicData>
        </a:graphic>
      </p:graphicFrame>
      <p:sp>
        <p:nvSpPr>
          <p:cNvPr id="7" name="Straight Connector 6"/>
          <p:cNvSpPr/>
          <p:nvPr/>
        </p:nvSpPr>
        <p:spPr>
          <a:xfrm>
            <a:off x="1600200" y="1371600"/>
            <a:ext cx="6019800" cy="1588"/>
          </a:xfrm>
          <a:prstGeom prst="line">
            <a:avLst/>
          </a:prstGeom>
        </p:spPr>
        <p:style>
          <a:lnRef idx="3">
            <a:schemeClr val="accent4"/>
          </a:lnRef>
          <a:fillRef idx="0">
            <a:schemeClr val="accent4"/>
          </a:fillRef>
          <a:effectRef idx="2">
            <a:schemeClr val="accent4"/>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fontAlgn="auto">
              <a:spcBef>
                <a:spcPts val="0"/>
              </a:spcBef>
              <a:spcAft>
                <a:spcPts val="0"/>
              </a:spcAft>
              <a:defRPr/>
            </a:pPr>
            <a:endParaRPr lang="en-US"/>
          </a:p>
        </p:txBody>
      </p:sp>
      <p:sp>
        <p:nvSpPr>
          <p:cNvPr id="26630" name="TextBox 1"/>
          <p:cNvSpPr txBox="1">
            <a:spLocks noChangeArrowheads="1"/>
          </p:cNvSpPr>
          <p:nvPr/>
        </p:nvSpPr>
        <p:spPr bwMode="auto">
          <a:xfrm>
            <a:off x="6324600" y="609600"/>
            <a:ext cx="1981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latin typeface="Calibri" pitchFamily="34" charset="0"/>
              </a:rPr>
              <a:t>Field Capacity</a:t>
            </a:r>
          </a:p>
          <a:p>
            <a:pPr eaLnBrk="1" hangingPunct="1"/>
            <a:r>
              <a:rPr lang="en-US" sz="1600">
                <a:latin typeface="Calibri" pitchFamily="34" charset="0"/>
              </a:rPr>
              <a:t> Moisture Content, </a:t>
            </a:r>
            <a:r>
              <a:rPr lang="el-GR" sz="1600">
                <a:latin typeface="Calibri" pitchFamily="34" charset="0"/>
              </a:rPr>
              <a:t>θ</a:t>
            </a:r>
            <a:r>
              <a:rPr lang="en-US" sz="1600" baseline="-25000">
                <a:latin typeface="Calibri" pitchFamily="34" charset="0"/>
              </a:rPr>
              <a:t>FC</a:t>
            </a:r>
            <a:endParaRPr lang="en-US" sz="1600">
              <a:latin typeface="Calibri" pitchFamily="34" charset="0"/>
            </a:endParaRPr>
          </a:p>
        </p:txBody>
      </p:sp>
      <p:sp>
        <p:nvSpPr>
          <p:cNvPr id="10" name="Straight Arrow Connector 9"/>
          <p:cNvSpPr/>
          <p:nvPr/>
        </p:nvSpPr>
        <p:spPr>
          <a:xfrm rot="10800000">
            <a:off x="2819400" y="3886200"/>
            <a:ext cx="457200" cy="838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fontAlgn="auto">
              <a:spcBef>
                <a:spcPts val="0"/>
              </a:spcBef>
              <a:spcAft>
                <a:spcPts val="0"/>
              </a:spcAft>
              <a:defRPr/>
            </a:pPr>
            <a:endParaRPr lang="en-US"/>
          </a:p>
        </p:txBody>
      </p:sp>
      <p:sp>
        <p:nvSpPr>
          <p:cNvPr id="26632" name="TextBox 1"/>
          <p:cNvSpPr txBox="1">
            <a:spLocks noChangeArrowheads="1"/>
          </p:cNvSpPr>
          <p:nvPr/>
        </p:nvSpPr>
        <p:spPr bwMode="auto">
          <a:xfrm>
            <a:off x="1752600" y="4648200"/>
            <a:ext cx="1981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Calibri" pitchFamily="34" charset="0"/>
              </a:rPr>
              <a:t>Crop is in stress</a:t>
            </a:r>
          </a:p>
          <a:p>
            <a:pPr eaLnBrk="1" hangingPunct="1"/>
            <a:r>
              <a:rPr lang="en-US" sz="2400">
                <a:latin typeface="Calibri" pitchFamily="34" charset="0"/>
              </a:rPr>
              <a:t>When moisture Content </a:t>
            </a:r>
          </a:p>
          <a:p>
            <a:pPr eaLnBrk="1" hangingPunct="1"/>
            <a:r>
              <a:rPr lang="en-US" sz="2400">
                <a:latin typeface="Calibri" pitchFamily="34" charset="0"/>
              </a:rPr>
              <a:t>is below this line!!</a:t>
            </a:r>
          </a:p>
        </p:txBody>
      </p:sp>
      <p:sp>
        <p:nvSpPr>
          <p:cNvPr id="14" name="Straight Arrow Connector 13"/>
          <p:cNvSpPr/>
          <p:nvPr/>
        </p:nvSpPr>
        <p:spPr>
          <a:xfrm rot="10800000" flipH="1">
            <a:off x="3276600" y="3505200"/>
            <a:ext cx="2743200" cy="1219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fontAlgn="auto">
              <a:spcBef>
                <a:spcPts val="0"/>
              </a:spcBef>
              <a:spcAft>
                <a:spcPts val="0"/>
              </a:spcAft>
              <a:defRPr/>
            </a:pPr>
            <a:endParaRPr lang="en-US"/>
          </a:p>
        </p:txBody>
      </p:sp>
    </p:spTree>
    <p:extLst>
      <p:ext uri="{BB962C8B-B14F-4D97-AF65-F5344CB8AC3E}">
        <p14:creationId xmlns:p14="http://schemas.microsoft.com/office/powerpoint/2010/main" val="190319107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z="5400" b="1" smtClean="0"/>
              <a:t>Conclusion</a:t>
            </a:r>
          </a:p>
        </p:txBody>
      </p:sp>
      <p:sp>
        <p:nvSpPr>
          <p:cNvPr id="29699" name="Content Placeholder 2"/>
          <p:cNvSpPr>
            <a:spLocks noGrp="1"/>
          </p:cNvSpPr>
          <p:nvPr>
            <p:ph idx="1"/>
          </p:nvPr>
        </p:nvSpPr>
        <p:spPr>
          <a:xfrm>
            <a:off x="3886200" y="2133600"/>
            <a:ext cx="4876800" cy="4144963"/>
          </a:xfrm>
        </p:spPr>
        <p:txBody>
          <a:bodyPr/>
          <a:lstStyle/>
          <a:p>
            <a:pPr algn="ctr" eaLnBrk="1" hangingPunct="1">
              <a:buFont typeface="Arial" charset="0"/>
              <a:buNone/>
            </a:pPr>
            <a:r>
              <a:rPr lang="en-US" sz="5400" smtClean="0"/>
              <a:t>Maintain soil water between </a:t>
            </a:r>
          </a:p>
          <a:p>
            <a:pPr algn="ctr" eaLnBrk="1" hangingPunct="1">
              <a:buFont typeface="Arial" charset="0"/>
              <a:buNone/>
            </a:pPr>
            <a:r>
              <a:rPr lang="el-GR" sz="5400" smtClean="0"/>
              <a:t>θ</a:t>
            </a:r>
            <a:r>
              <a:rPr lang="en-US" sz="5400" baseline="-25000" smtClean="0"/>
              <a:t>FC</a:t>
            </a:r>
            <a:r>
              <a:rPr lang="en-US" sz="5400" smtClean="0"/>
              <a:t> and </a:t>
            </a:r>
            <a:r>
              <a:rPr lang="el-GR" sz="5400" smtClean="0"/>
              <a:t>θ</a:t>
            </a:r>
            <a:r>
              <a:rPr lang="en-US" sz="5400" baseline="-25000" smtClean="0"/>
              <a:t>t</a:t>
            </a:r>
            <a:endParaRPr lang="en-US" sz="5400" smtClean="0"/>
          </a:p>
        </p:txBody>
      </p:sp>
      <p:pic>
        <p:nvPicPr>
          <p:cNvPr id="29700" name="Picture 3" descr="Midi_Drip_Emitter_Pot10x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35941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31677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4267"/>
            <a:ext cx="8686800" cy="1143000"/>
          </a:xfrm>
        </p:spPr>
        <p:txBody>
          <a:bodyPr>
            <a:noAutofit/>
          </a:bodyPr>
          <a:lstStyle/>
          <a:p>
            <a:r>
              <a:rPr lang="en-US" sz="4000" dirty="0" smtClean="0"/>
              <a:t>Many weather stations ($1,700 approx.) will calculate the daily reference evapotranspiration</a:t>
            </a:r>
            <a:endParaRPr lang="en-US" sz="4000" dirty="0"/>
          </a:p>
        </p:txBody>
      </p:sp>
      <p:pic>
        <p:nvPicPr>
          <p:cNvPr id="47106" name="Picture 2" descr="WatchDog 2900ET Weather Station"/>
          <p:cNvPicPr>
            <a:picLocks noChangeAspect="1" noChangeArrowheads="1"/>
          </p:cNvPicPr>
          <p:nvPr/>
        </p:nvPicPr>
        <p:blipFill rotWithShape="1">
          <a:blip r:embed="rId3">
            <a:extLst>
              <a:ext uri="{28A0092B-C50C-407E-A947-70E740481C1C}">
                <a14:useLocalDpi xmlns:a14="http://schemas.microsoft.com/office/drawing/2010/main" val="0"/>
              </a:ext>
            </a:extLst>
          </a:blip>
          <a:srcRect l="20932" r="20903"/>
          <a:stretch/>
        </p:blipFill>
        <p:spPr bwMode="auto">
          <a:xfrm>
            <a:off x="1759308" y="2286000"/>
            <a:ext cx="3498491" cy="4503106"/>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WatchDog 2900ET Weather St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8403" y="1828800"/>
            <a:ext cx="2020380" cy="1512603"/>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WatchDog 2900ET Weather Station"/>
          <p:cNvPicPr>
            <a:picLocks noChangeAspect="1" noChangeArrowheads="1"/>
          </p:cNvPicPr>
          <p:nvPr/>
        </p:nvPicPr>
        <p:blipFill rotWithShape="1">
          <a:blip r:embed="rId5">
            <a:extLst>
              <a:ext uri="{28A0092B-C50C-407E-A947-70E740481C1C}">
                <a14:useLocalDpi xmlns:a14="http://schemas.microsoft.com/office/drawing/2010/main" val="0"/>
              </a:ext>
            </a:extLst>
          </a:blip>
          <a:srcRect r="30040"/>
          <a:stretch/>
        </p:blipFill>
        <p:spPr bwMode="auto">
          <a:xfrm>
            <a:off x="-1600199" y="3262872"/>
            <a:ext cx="3359508" cy="3595127"/>
          </a:xfrm>
          <a:prstGeom prst="rect">
            <a:avLst/>
          </a:prstGeom>
          <a:noFill/>
          <a:extLst>
            <a:ext uri="{909E8E84-426E-40dd-AFC4-6F175D3DCCD1}">
              <a14:hiddenFill xmlns:a14="http://schemas.microsoft.com/office/drawing/2010/main">
                <a:solidFill>
                  <a:srgbClr val="FFFFFF"/>
                </a:solidFill>
              </a14:hiddenFill>
            </a:ext>
          </a:extLst>
        </p:spPr>
      </p:pic>
      <p:pic>
        <p:nvPicPr>
          <p:cNvPr id="47112" name="Picture 8" descr="WatchDog 2900ET Weather St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810407"/>
            <a:ext cx="2536825" cy="1899251"/>
          </a:xfrm>
          <a:prstGeom prst="rect">
            <a:avLst/>
          </a:prstGeom>
          <a:noFill/>
          <a:extLst>
            <a:ext uri="{909E8E84-426E-40dd-AFC4-6F175D3DCCD1}">
              <a14:hiddenFill xmlns:a14="http://schemas.microsoft.com/office/drawing/2010/main">
                <a:solidFill>
                  <a:srgbClr val="FFFFFF"/>
                </a:solidFill>
              </a14:hiddenFill>
            </a:ext>
          </a:extLst>
        </p:spPr>
      </p:pic>
      <p:pic>
        <p:nvPicPr>
          <p:cNvPr id="47114" name="Picture 10" descr="WatchDog 2900ET Weather St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1015" y="3733800"/>
            <a:ext cx="4172986"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49280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RECOMMENDATIONS – Farm Scale</a:t>
            </a:r>
            <a:endParaRPr lang="en-US" dirty="0"/>
          </a:p>
        </p:txBody>
      </p:sp>
      <p:sp>
        <p:nvSpPr>
          <p:cNvPr id="3" name="Content Placeholder 2"/>
          <p:cNvSpPr>
            <a:spLocks noGrp="1"/>
          </p:cNvSpPr>
          <p:nvPr>
            <p:ph idx="1"/>
          </p:nvPr>
        </p:nvSpPr>
        <p:spPr/>
        <p:txBody>
          <a:bodyPr/>
          <a:lstStyle/>
          <a:p>
            <a:r>
              <a:rPr lang="en-US" dirty="0" smtClean="0"/>
              <a:t>Build robust soil and water management systems.</a:t>
            </a:r>
          </a:p>
          <a:p>
            <a:r>
              <a:rPr lang="en-US" dirty="0" smtClean="0"/>
              <a:t>Design for extreme wet and extreme dry conditions</a:t>
            </a:r>
          </a:p>
          <a:p>
            <a:r>
              <a:rPr lang="en-US" dirty="0" smtClean="0"/>
              <a:t>Use scientific methods to determine crop water requirements</a:t>
            </a:r>
          </a:p>
          <a:p>
            <a:r>
              <a:rPr lang="en-US" dirty="0" smtClean="0"/>
              <a:t>Avoid using methods based on long-term averages if possible.  </a:t>
            </a:r>
          </a:p>
          <a:p>
            <a:r>
              <a:rPr lang="en-US" dirty="0" smtClean="0"/>
              <a:t>Preferably use </a:t>
            </a:r>
            <a:r>
              <a:rPr lang="en-US" dirty="0" smtClean="0"/>
              <a:t>in-situ </a:t>
            </a:r>
            <a:r>
              <a:rPr lang="en-US" dirty="0" smtClean="0"/>
              <a:t>instrumentation to respond to site-specific, season-specific conditions.</a:t>
            </a:r>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52131560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RECOMMENDATIONS – Farm Scale</a:t>
            </a:r>
            <a:endParaRPr lang="en-US" dirty="0"/>
          </a:p>
        </p:txBody>
      </p:sp>
      <p:sp>
        <p:nvSpPr>
          <p:cNvPr id="3" name="Content Placeholder 2"/>
          <p:cNvSpPr>
            <a:spLocks noGrp="1"/>
          </p:cNvSpPr>
          <p:nvPr>
            <p:ph idx="1"/>
          </p:nvPr>
        </p:nvSpPr>
        <p:spPr/>
        <p:txBody>
          <a:bodyPr>
            <a:normAutofit/>
          </a:bodyPr>
          <a:lstStyle/>
          <a:p>
            <a:r>
              <a:rPr lang="en-US" dirty="0" smtClean="0"/>
              <a:t>Weather station on each farm</a:t>
            </a:r>
          </a:p>
          <a:p>
            <a:r>
              <a:rPr lang="en-US" dirty="0" smtClean="0"/>
              <a:t>Subscription for irrigation scheduling service</a:t>
            </a:r>
          </a:p>
          <a:p>
            <a:r>
              <a:rPr lang="en-US" dirty="0" smtClean="0"/>
              <a:t>Use hardy plant varieties (drought tolerant/water tolerant)</a:t>
            </a:r>
          </a:p>
          <a:p>
            <a:r>
              <a:rPr lang="en-US" dirty="0" smtClean="0"/>
              <a:t>For small farms, gardens and yards, capture roof rainfall, install ponds on some properties</a:t>
            </a:r>
          </a:p>
          <a:p>
            <a:r>
              <a:rPr lang="en-US" dirty="0"/>
              <a:t>Consider installing drainage systems for poorly drained sites </a:t>
            </a:r>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56880884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RECOMMENDATIONS – Institutional level</a:t>
            </a:r>
            <a:endParaRPr lang="en-US" dirty="0"/>
          </a:p>
        </p:txBody>
      </p:sp>
      <p:sp>
        <p:nvSpPr>
          <p:cNvPr id="3" name="Content Placeholder 2"/>
          <p:cNvSpPr>
            <a:spLocks noGrp="1"/>
          </p:cNvSpPr>
          <p:nvPr>
            <p:ph idx="1"/>
          </p:nvPr>
        </p:nvSpPr>
        <p:spPr/>
        <p:txBody>
          <a:bodyPr>
            <a:normAutofit/>
          </a:bodyPr>
          <a:lstStyle/>
          <a:p>
            <a:r>
              <a:rPr lang="en-US" dirty="0"/>
              <a:t>Capture more rainfall that runs off to </a:t>
            </a:r>
            <a:r>
              <a:rPr lang="en-US" dirty="0" smtClean="0"/>
              <a:t>ocean (e.g., </a:t>
            </a:r>
            <a:r>
              <a:rPr lang="en-US" dirty="0" err="1" smtClean="0"/>
              <a:t>Lago</a:t>
            </a:r>
            <a:r>
              <a:rPr lang="en-US" dirty="0" smtClean="0"/>
              <a:t> Loco)</a:t>
            </a:r>
            <a:endParaRPr lang="en-US" dirty="0"/>
          </a:p>
          <a:p>
            <a:r>
              <a:rPr lang="en-US" dirty="0"/>
              <a:t>Consider adding capacity to the irrigation districts.  Currently they are not able </a:t>
            </a:r>
            <a:r>
              <a:rPr lang="en-US" dirty="0" smtClean="0"/>
              <a:t>to support intensive agriculture (e.g., </a:t>
            </a:r>
            <a:r>
              <a:rPr lang="en-US" dirty="0" smtClean="0"/>
              <a:t>“Energy </a:t>
            </a:r>
            <a:r>
              <a:rPr lang="en-US" dirty="0" smtClean="0"/>
              <a:t>C</a:t>
            </a:r>
            <a:r>
              <a:rPr lang="en-US" dirty="0" smtClean="0"/>
              <a:t>ane”)</a:t>
            </a:r>
            <a:r>
              <a:rPr lang="en-US" dirty="0" smtClean="0"/>
              <a:t>.</a:t>
            </a:r>
          </a:p>
          <a:p>
            <a:r>
              <a:rPr lang="en-US" dirty="0" smtClean="0"/>
              <a:t>Expand Agriculture in Puerto Rico</a:t>
            </a:r>
          </a:p>
          <a:p>
            <a:r>
              <a:rPr lang="en-US" dirty="0" smtClean="0"/>
              <a:t>Build infrastructure to support expanded agriculture</a:t>
            </a:r>
          </a:p>
          <a:p>
            <a:r>
              <a:rPr lang="en-US" dirty="0" smtClean="0"/>
              <a:t>Support the adoption of methods to conserve </a:t>
            </a:r>
            <a:r>
              <a:rPr lang="en-US" dirty="0" smtClean="0"/>
              <a:t>water</a:t>
            </a:r>
          </a:p>
          <a:p>
            <a:r>
              <a:rPr lang="en-US" dirty="0" smtClean="0"/>
              <a:t>Support water harvesting efforts at all scales </a:t>
            </a:r>
            <a:endParaRPr lang="en-US" dirty="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421009460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33800"/>
            <a:ext cx="8229600" cy="1143000"/>
          </a:xfrm>
        </p:spPr>
        <p:txBody>
          <a:bodyPr>
            <a:normAutofit fontScale="90000"/>
          </a:bodyPr>
          <a:lstStyle/>
          <a:p>
            <a:pPr algn="ctr"/>
            <a:r>
              <a:rPr lang="en-US" dirty="0" smtClean="0"/>
              <a:t>Gracias!</a:t>
            </a:r>
            <a:br>
              <a:rPr lang="en-US" dirty="0" smtClean="0"/>
            </a:br>
            <a:r>
              <a:rPr lang="en-US" dirty="0"/>
              <a:t/>
            </a:r>
            <a:br>
              <a:rPr lang="en-US" dirty="0"/>
            </a:br>
            <a:r>
              <a:rPr lang="en-US" dirty="0" smtClean="0"/>
              <a:t>For help with any of the methods covered in today’s presentation, please contact me by email at </a:t>
            </a:r>
            <a:r>
              <a:rPr lang="en-US" dirty="0" smtClean="0">
                <a:hlinkClick r:id="rId2"/>
              </a:rPr>
              <a:t>eric.harmsen@upr.edu</a:t>
            </a:r>
            <a:endParaRPr lang="en-US" dirty="0"/>
          </a:p>
        </p:txBody>
      </p:sp>
    </p:spTree>
    <p:extLst>
      <p:ext uri="{BB962C8B-B14F-4D97-AF65-F5344CB8AC3E}">
        <p14:creationId xmlns:p14="http://schemas.microsoft.com/office/powerpoint/2010/main" val="31429047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lstStyle/>
          <a:p>
            <a:r>
              <a:rPr lang="en-US" dirty="0" smtClean="0"/>
              <a:t>Water Use for Alternative Fuels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73530"/>
            <a:ext cx="5867400" cy="4751070"/>
          </a:xfrm>
          <a:prstGeom prst="rect">
            <a:avLst/>
          </a:prstGeom>
          <a:noFill/>
          <a:ln>
            <a:noFill/>
          </a:ln>
        </p:spPr>
      </p:pic>
      <p:sp>
        <p:nvSpPr>
          <p:cNvPr id="5" name="Rectangle 4"/>
          <p:cNvSpPr/>
          <p:nvPr/>
        </p:nvSpPr>
        <p:spPr>
          <a:xfrm>
            <a:off x="0" y="6248400"/>
            <a:ext cx="9144000" cy="646331"/>
          </a:xfrm>
          <a:prstGeom prst="rect">
            <a:avLst/>
          </a:prstGeom>
        </p:spPr>
        <p:txBody>
          <a:bodyPr wrap="square">
            <a:spAutoFit/>
          </a:bodyPr>
          <a:lstStyle/>
          <a:p>
            <a:r>
              <a:rPr lang="en-US" u="sng" dirty="0">
                <a:hlinkClick r:id="rId3"/>
              </a:rPr>
              <a:t>http://spectrum.ieee.org/energy/environment/how-much-water-does-it-take-to-make-electricity</a:t>
            </a:r>
            <a:endParaRPr lang="en-US" b="1" dirty="0"/>
          </a:p>
        </p:txBody>
      </p:sp>
    </p:spTree>
    <p:extLst>
      <p:ext uri="{BB962C8B-B14F-4D97-AF65-F5344CB8AC3E}">
        <p14:creationId xmlns:p14="http://schemas.microsoft.com/office/powerpoint/2010/main" val="3936639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1143000"/>
          </a:xfrm>
        </p:spPr>
        <p:txBody>
          <a:bodyPr>
            <a:normAutofit fontScale="90000"/>
          </a:bodyPr>
          <a:lstStyle/>
          <a:p>
            <a:r>
              <a:rPr lang="en-US" dirty="0" smtClean="0"/>
              <a:t>Cross section of water table near ocean with </a:t>
            </a:r>
            <a:r>
              <a:rPr lang="en-US" dirty="0" err="1" smtClean="0"/>
              <a:t>occurance</a:t>
            </a:r>
            <a:r>
              <a:rPr lang="en-US" dirty="0" smtClean="0"/>
              <a:t> of saltwater intrusion</a:t>
            </a:r>
            <a:endParaRPr lang="en-US" dirty="0"/>
          </a:p>
        </p:txBody>
      </p:sp>
      <p:pic>
        <p:nvPicPr>
          <p:cNvPr id="4" name="Picture 3"/>
          <p:cNvPicPr>
            <a:picLocks noChangeAspect="1"/>
          </p:cNvPicPr>
          <p:nvPr/>
        </p:nvPicPr>
        <p:blipFill>
          <a:blip r:embed="rId3"/>
          <a:stretch>
            <a:fillRect/>
          </a:stretch>
        </p:blipFill>
        <p:spPr>
          <a:xfrm>
            <a:off x="685800" y="3124200"/>
            <a:ext cx="7744823" cy="3505200"/>
          </a:xfrm>
          <a:prstGeom prst="rect">
            <a:avLst/>
          </a:prstGeom>
        </p:spPr>
      </p:pic>
    </p:spTree>
    <p:extLst>
      <p:ext uri="{BB962C8B-B14F-4D97-AF65-F5344CB8AC3E}">
        <p14:creationId xmlns:p14="http://schemas.microsoft.com/office/powerpoint/2010/main" val="15271723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eaLnBrk="1" fontAlgn="auto" hangingPunct="1">
              <a:spcAft>
                <a:spcPts val="0"/>
              </a:spcAft>
              <a:defRPr/>
            </a:pPr>
            <a:r>
              <a:rPr lang="en-US" dirty="0" smtClean="0">
                <a:ea typeface="+mj-ea"/>
                <a:cs typeface="+mj-cs"/>
              </a:rPr>
              <a:t>Rainfall Variability Study</a:t>
            </a:r>
            <a:endParaRPr lang="en-US" dirty="0">
              <a:ea typeface="+mj-ea"/>
              <a:cs typeface="+mj-cs"/>
            </a:endParaRPr>
          </a:p>
        </p:txBody>
      </p:sp>
      <p:pic>
        <p:nvPicPr>
          <p:cNvPr id="17410" name="Picture 15" descr="Pluv_Topo_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371600" y="1600200"/>
            <a:ext cx="6324600" cy="4989513"/>
          </a:xfrm>
        </p:spPr>
      </p:pic>
    </p:spTree>
    <p:extLst>
      <p:ext uri="{BB962C8B-B14F-4D97-AF65-F5344CB8AC3E}">
        <p14:creationId xmlns:p14="http://schemas.microsoft.com/office/powerpoint/2010/main" val="2665496901"/>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2"/>
          <p:cNvSpPr txBox="1">
            <a:spLocks noChangeArrowheads="1"/>
          </p:cNvSpPr>
          <p:nvPr/>
        </p:nvSpPr>
        <p:spPr bwMode="auto">
          <a:xfrm>
            <a:off x="7315200" y="1143000"/>
            <a:ext cx="569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mm</a:t>
            </a:r>
          </a:p>
        </p:txBody>
      </p:sp>
      <p:pic>
        <p:nvPicPr>
          <p:cNvPr id="109571" name="Picture 6" descr="june 27 total rainfall.e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457200"/>
            <a:ext cx="6205538"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Rectangle 221"/>
          <p:cNvSpPr/>
          <p:nvPr/>
        </p:nvSpPr>
        <p:spPr>
          <a:xfrm>
            <a:off x="2057400" y="6629400"/>
            <a:ext cx="4953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573" name="AutoShape 6"/>
          <p:cNvSpPr>
            <a:spLocks noChangeAspect="1" noChangeArrowheads="1"/>
          </p:cNvSpPr>
          <p:nvPr/>
        </p:nvSpPr>
        <p:spPr bwMode="auto">
          <a:xfrm>
            <a:off x="1752600" y="457200"/>
            <a:ext cx="6205538"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574" name="TextBox 5"/>
          <p:cNvSpPr txBox="1">
            <a:spLocks noChangeArrowheads="1"/>
          </p:cNvSpPr>
          <p:nvPr/>
        </p:nvSpPr>
        <p:spPr bwMode="auto">
          <a:xfrm>
            <a:off x="3352800" y="1524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Total Storm Rainfall </a:t>
            </a:r>
          </a:p>
        </p:txBody>
      </p:sp>
    </p:spTree>
    <p:extLst>
      <p:ext uri="{BB962C8B-B14F-4D97-AF65-F5344CB8AC3E}">
        <p14:creationId xmlns:p14="http://schemas.microsoft.com/office/powerpoint/2010/main" val="99701350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7024</TotalTime>
  <Words>2079</Words>
  <Application>Microsoft Macintosh PowerPoint</Application>
  <PresentationFormat>On-screen Show (4:3)</PresentationFormat>
  <Paragraphs>454</Paragraphs>
  <Slides>57</Slides>
  <Notes>36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Flow</vt:lpstr>
      <vt:lpstr>SmartSketch Document</vt:lpstr>
      <vt:lpstr>PowerPoint Presentation</vt:lpstr>
      <vt:lpstr>Current and Future Situation</vt:lpstr>
      <vt:lpstr>Why do we care? </vt:lpstr>
      <vt:lpstr>How much money  are we talking about?</vt:lpstr>
      <vt:lpstr>Cost of irrigation water by source</vt:lpstr>
      <vt:lpstr>Water Use for Alternative Fuels</vt:lpstr>
      <vt:lpstr>Cross section of water table near ocean with occurance of saltwater intrusion</vt:lpstr>
      <vt:lpstr>Rainfall Variability Study</vt:lpstr>
      <vt:lpstr>PowerPoint Presentation</vt:lpstr>
      <vt:lpstr>DRAINAGE</vt:lpstr>
      <vt:lpstr>PowerPoint Presentation</vt:lpstr>
      <vt:lpstr>Have we seen a warming trend in the Caribbean? …… Yes!</vt:lpstr>
      <vt:lpstr>PowerPoint Presentation</vt:lpstr>
      <vt:lpstr>PowerPoint Presentation</vt:lpstr>
      <vt:lpstr>PowerPoint Presentation</vt:lpstr>
      <vt:lpstr>PowerPoint Presentation</vt:lpstr>
      <vt:lpstr>PowerPoint Presentation</vt:lpstr>
      <vt:lpstr>100-YEAR RAINFALL PREDITION BY MONTH</vt:lpstr>
      <vt:lpstr>PowerPoint Presentation</vt:lpstr>
      <vt:lpstr>RAINFALL DEFICIT = RAINFALL - ETO</vt:lpstr>
      <vt:lpstr>CROP YIELD REDUCTION</vt:lpstr>
      <vt:lpstr>Sea Level Rise</vt:lpstr>
      <vt:lpstr>Potential Consequences of Sea Level Rise</vt:lpstr>
      <vt:lpstr>Increasing Irrigation Efficiency Through Irrigation Scheduling</vt:lpstr>
      <vt:lpstr>METHODS</vt:lpstr>
      <vt:lpstr>Irrigation Scheduling Methods used in Puerto Rico (preliminary data)</vt:lpstr>
      <vt:lpstr>Experience Method</vt:lpstr>
      <vt:lpstr>Evapotranspiration Method</vt:lpstr>
      <vt:lpstr>Puerto Rico Evapotranspiration Computer Program</vt:lpstr>
      <vt:lpstr>PRET</vt:lpstr>
      <vt:lpstr>PowerPoint Presentation</vt:lpstr>
      <vt:lpstr>PowerPoint Presentation</vt:lpstr>
      <vt:lpstr>Web-based method for irrigation scheduling in PR   </vt:lpstr>
      <vt:lpstr>Detailed Example </vt:lpstr>
      <vt:lpstr>PowerPoint Presentation</vt:lpstr>
      <vt:lpstr>PowerPoint Presentation</vt:lpstr>
      <vt:lpstr>Crop Coefficient</vt:lpstr>
      <vt:lpstr>Step 3. Rainfallhttp://academic.uprm.edu/hdc/GOES-PRWEB_RESULTS/rainfall/ </vt:lpstr>
      <vt:lpstr>Step 4. Reference Evapotranspiration (ETo)  http://academic.uprm.edu/hdc/GOES-PRWEB_RESULTS/reference_ET/ </vt:lpstr>
      <vt:lpstr>Step 5. Crop Water Requirement</vt:lpstr>
      <vt:lpstr>Step 6. Calculation of Irrigation Requirement and duration of pumping</vt:lpstr>
      <vt:lpstr>Real-Time and Archived Reference ET for Puerto Rico, USVI, Hispaniola and Jamaica (http://pragwater.com)</vt:lpstr>
      <vt:lpstr>Soil Moisture Methods</vt:lpstr>
      <vt:lpstr>Water Volume in Soil</vt:lpstr>
      <vt:lpstr>The Soil Water Characteristic Curve</vt:lpstr>
      <vt:lpstr>PowerPoint Presentation</vt:lpstr>
      <vt:lpstr>Soil Moisture Method</vt:lpstr>
      <vt:lpstr>Water Balance Method</vt:lpstr>
      <vt:lpstr>PowerPoint Presentation</vt:lpstr>
      <vt:lpstr>Soil Water Management Spreadsheet  </vt:lpstr>
      <vt:lpstr>PowerPoint Presentation</vt:lpstr>
      <vt:lpstr>Conclusion</vt:lpstr>
      <vt:lpstr>Many weather stations ($1,700 approx.) will calculate the daily reference evapotranspiration</vt:lpstr>
      <vt:lpstr>RECOMMENDATIONS – Farm Scale</vt:lpstr>
      <vt:lpstr>RECOMMENDATIONS – Farm Scale</vt:lpstr>
      <vt:lpstr>RECOMMENDATIONS – Institutional level</vt:lpstr>
      <vt:lpstr>Gracias!  For help with any of the methods covered in today’s presentation, please contact me by email at eric.harmsen@upr.edu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Agroclimatología y el Riego sustentable</dc:title>
  <dc:creator>Eric Harmsen</dc:creator>
  <cp:lastModifiedBy>eeaosi28394 uprm</cp:lastModifiedBy>
  <cp:revision>270</cp:revision>
  <cp:lastPrinted>2014-03-12T00:20:02Z</cp:lastPrinted>
  <dcterms:created xsi:type="dcterms:W3CDTF">2013-05-16T14:34:05Z</dcterms:created>
  <dcterms:modified xsi:type="dcterms:W3CDTF">2014-12-01T18:00:17Z</dcterms:modified>
</cp:coreProperties>
</file>