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notesMasterIdLst>
    <p:notesMasterId r:id="rId47"/>
  </p:notesMasterIdLst>
  <p:sldIdLst>
    <p:sldId id="256" r:id="rId2"/>
    <p:sldId id="257" r:id="rId3"/>
    <p:sldId id="467" r:id="rId4"/>
    <p:sldId id="468" r:id="rId5"/>
    <p:sldId id="469" r:id="rId6"/>
    <p:sldId id="470" r:id="rId7"/>
    <p:sldId id="386" r:id="rId8"/>
    <p:sldId id="464" r:id="rId9"/>
    <p:sldId id="389" r:id="rId10"/>
    <p:sldId id="471" r:id="rId11"/>
    <p:sldId id="410" r:id="rId12"/>
    <p:sldId id="387" r:id="rId13"/>
    <p:sldId id="388" r:id="rId14"/>
    <p:sldId id="465" r:id="rId15"/>
    <p:sldId id="466" r:id="rId16"/>
    <p:sldId id="458" r:id="rId17"/>
    <p:sldId id="459" r:id="rId18"/>
    <p:sldId id="460" r:id="rId19"/>
    <p:sldId id="461" r:id="rId20"/>
    <p:sldId id="383" r:id="rId21"/>
    <p:sldId id="349" r:id="rId22"/>
    <p:sldId id="344" r:id="rId23"/>
    <p:sldId id="463" r:id="rId24"/>
    <p:sldId id="381" r:id="rId25"/>
    <p:sldId id="472" r:id="rId26"/>
    <p:sldId id="455" r:id="rId27"/>
    <p:sldId id="452" r:id="rId28"/>
    <p:sldId id="453" r:id="rId29"/>
    <p:sldId id="457" r:id="rId30"/>
    <p:sldId id="399" r:id="rId31"/>
    <p:sldId id="454" r:id="rId32"/>
    <p:sldId id="373" r:id="rId33"/>
    <p:sldId id="371" r:id="rId34"/>
    <p:sldId id="391" r:id="rId35"/>
    <p:sldId id="384" r:id="rId36"/>
    <p:sldId id="372" r:id="rId37"/>
    <p:sldId id="370" r:id="rId38"/>
    <p:sldId id="357" r:id="rId39"/>
    <p:sldId id="438" r:id="rId40"/>
    <p:sldId id="447" r:id="rId41"/>
    <p:sldId id="393" r:id="rId42"/>
    <p:sldId id="394" r:id="rId43"/>
    <p:sldId id="424" r:id="rId44"/>
    <p:sldId id="312" r:id="rId45"/>
    <p:sldId id="33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567" autoAdjust="0"/>
    <p:restoredTop sz="86379" autoAdjust="0"/>
  </p:normalViewPr>
  <p:slideViewPr>
    <p:cSldViewPr>
      <p:cViewPr varScale="1">
        <p:scale>
          <a:sx n="88" d="100"/>
          <a:sy n="88" d="100"/>
        </p:scale>
        <p:origin x="2576" y="192"/>
      </p:cViewPr>
      <p:guideLst>
        <p:guide orient="horz" pos="2160"/>
        <p:guide pos="2880"/>
      </p:guideLst>
    </p:cSldViewPr>
  </p:slideViewPr>
  <p:outlineViewPr>
    <p:cViewPr>
      <p:scale>
        <a:sx n="33" d="100"/>
        <a:sy n="33" d="100"/>
      </p:scale>
      <p:origin x="0" y="4944"/>
    </p:cViewPr>
  </p:outlineViewPr>
  <p:notesTextViewPr>
    <p:cViewPr>
      <p:scale>
        <a:sx n="1" d="1"/>
        <a:sy n="1" d="1"/>
      </p:scale>
      <p:origin x="0" y="0"/>
    </p:cViewPr>
  </p:notesTextViewPr>
  <p:sorterViewPr>
    <p:cViewPr>
      <p:scale>
        <a:sx n="100" d="100"/>
        <a:sy n="100" d="100"/>
      </p:scale>
      <p:origin x="0" y="1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80071-793C-4C4D-A680-DD0FDB8BD4E7}" type="datetimeFigureOut">
              <a:rPr lang="en-US" smtClean="0"/>
              <a:t>5/11/18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6EF870-7080-422C-AC3B-4292C27A8D0C}" type="slidenum">
              <a:rPr lang="en-US" smtClean="0"/>
              <a:t>‹#›</a:t>
            </a:fld>
            <a:endParaRPr lang="en-US"/>
          </a:p>
        </p:txBody>
      </p:sp>
    </p:spTree>
    <p:extLst>
      <p:ext uri="{BB962C8B-B14F-4D97-AF65-F5344CB8AC3E}">
        <p14:creationId xmlns:p14="http://schemas.microsoft.com/office/powerpoint/2010/main" val="188420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a:t>
            </a:fld>
            <a:endParaRPr lang="en-US"/>
          </a:p>
        </p:txBody>
      </p:sp>
    </p:spTree>
    <p:extLst>
      <p:ext uri="{BB962C8B-B14F-4D97-AF65-F5344CB8AC3E}">
        <p14:creationId xmlns:p14="http://schemas.microsoft.com/office/powerpoint/2010/main" val="388095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36</a:t>
            </a:fld>
            <a:endParaRPr lang="en-US"/>
          </a:p>
        </p:txBody>
      </p:sp>
    </p:spTree>
    <p:extLst>
      <p:ext uri="{BB962C8B-B14F-4D97-AF65-F5344CB8AC3E}">
        <p14:creationId xmlns:p14="http://schemas.microsoft.com/office/powerpoint/2010/main" val="299707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37</a:t>
            </a:fld>
            <a:endParaRPr lang="en-US"/>
          </a:p>
        </p:txBody>
      </p:sp>
    </p:spTree>
    <p:extLst>
      <p:ext uri="{BB962C8B-B14F-4D97-AF65-F5344CB8AC3E}">
        <p14:creationId xmlns:p14="http://schemas.microsoft.com/office/powerpoint/2010/main" val="299707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43</a:t>
            </a:fld>
            <a:endParaRPr lang="en-US"/>
          </a:p>
        </p:txBody>
      </p:sp>
    </p:spTree>
    <p:extLst>
      <p:ext uri="{BB962C8B-B14F-4D97-AF65-F5344CB8AC3E}">
        <p14:creationId xmlns:p14="http://schemas.microsoft.com/office/powerpoint/2010/main" val="109069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44</a:t>
            </a:fld>
            <a:endParaRPr lang="en-US"/>
          </a:p>
        </p:txBody>
      </p:sp>
    </p:spTree>
    <p:extLst>
      <p:ext uri="{BB962C8B-B14F-4D97-AF65-F5344CB8AC3E}">
        <p14:creationId xmlns:p14="http://schemas.microsoft.com/office/powerpoint/2010/main" val="299707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F870-7080-422C-AC3B-4292C27A8D0C}" type="slidenum">
              <a:rPr lang="en-US" smtClean="0"/>
              <a:t>9</a:t>
            </a:fld>
            <a:endParaRPr lang="en-US"/>
          </a:p>
        </p:txBody>
      </p:sp>
    </p:spTree>
    <p:extLst>
      <p:ext uri="{BB962C8B-B14F-4D97-AF65-F5344CB8AC3E}">
        <p14:creationId xmlns:p14="http://schemas.microsoft.com/office/powerpoint/2010/main" val="34798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11</a:t>
            </a:fld>
            <a:endParaRPr lang="en-US"/>
          </a:p>
        </p:txBody>
      </p:sp>
    </p:spTree>
    <p:extLst>
      <p:ext uri="{BB962C8B-B14F-4D97-AF65-F5344CB8AC3E}">
        <p14:creationId xmlns:p14="http://schemas.microsoft.com/office/powerpoint/2010/main" val="321928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13</a:t>
            </a:fld>
            <a:endParaRPr lang="en-US"/>
          </a:p>
        </p:txBody>
      </p:sp>
    </p:spTree>
    <p:extLst>
      <p:ext uri="{BB962C8B-B14F-4D97-AF65-F5344CB8AC3E}">
        <p14:creationId xmlns:p14="http://schemas.microsoft.com/office/powerpoint/2010/main" val="1345214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F870-7080-422C-AC3B-4292C27A8D0C}" type="slidenum">
              <a:rPr lang="en-US" smtClean="0"/>
              <a:t>14</a:t>
            </a:fld>
            <a:endParaRPr lang="en-US"/>
          </a:p>
        </p:txBody>
      </p:sp>
    </p:spTree>
    <p:extLst>
      <p:ext uri="{BB962C8B-B14F-4D97-AF65-F5344CB8AC3E}">
        <p14:creationId xmlns:p14="http://schemas.microsoft.com/office/powerpoint/2010/main" val="402712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29</a:t>
            </a:fld>
            <a:endParaRPr lang="en-US"/>
          </a:p>
        </p:txBody>
      </p:sp>
    </p:spTree>
    <p:extLst>
      <p:ext uri="{BB962C8B-B14F-4D97-AF65-F5344CB8AC3E}">
        <p14:creationId xmlns:p14="http://schemas.microsoft.com/office/powerpoint/2010/main" val="520800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32</a:t>
            </a:fld>
            <a:endParaRPr lang="en-US"/>
          </a:p>
        </p:txBody>
      </p:sp>
    </p:spTree>
    <p:extLst>
      <p:ext uri="{BB962C8B-B14F-4D97-AF65-F5344CB8AC3E}">
        <p14:creationId xmlns:p14="http://schemas.microsoft.com/office/powerpoint/2010/main" val="299707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33</a:t>
            </a:fld>
            <a:endParaRPr lang="en-US"/>
          </a:p>
        </p:txBody>
      </p:sp>
    </p:spTree>
    <p:extLst>
      <p:ext uri="{BB962C8B-B14F-4D97-AF65-F5344CB8AC3E}">
        <p14:creationId xmlns:p14="http://schemas.microsoft.com/office/powerpoint/2010/main" val="299707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34</a:t>
            </a:fld>
            <a:endParaRPr lang="en-US"/>
          </a:p>
        </p:txBody>
      </p:sp>
    </p:spTree>
    <p:extLst>
      <p:ext uri="{BB962C8B-B14F-4D97-AF65-F5344CB8AC3E}">
        <p14:creationId xmlns:p14="http://schemas.microsoft.com/office/powerpoint/2010/main" val="299707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0A41FF1-0AD1-4060-B913-71282BBEB0CD}" type="datetimeFigureOut">
              <a:rPr lang="en-US" smtClean="0"/>
              <a:t>5/11/18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31805437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41FF1-0AD1-4060-B913-71282BBEB0CD}"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82148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41FF1-0AD1-4060-B913-71282BBEB0CD}"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747577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9E2EC4D8-A62D-E44B-A0A0-643DA64DA1CF}" type="slidenum">
              <a:rPr lang="en-US"/>
              <a:pPr>
                <a:defRPr/>
              </a:pPr>
              <a:t>‹#›</a:t>
            </a:fld>
            <a:endParaRPr lang="en-US"/>
          </a:p>
        </p:txBody>
      </p:sp>
    </p:spTree>
    <p:extLst>
      <p:ext uri="{BB962C8B-B14F-4D97-AF65-F5344CB8AC3E}">
        <p14:creationId xmlns:p14="http://schemas.microsoft.com/office/powerpoint/2010/main" val="227927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1722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1722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1722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3476930129"/>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A41FF1-0AD1-4060-B913-71282BBEB0CD}" type="datetimeFigureOut">
              <a:rPr lang="en-US" smtClean="0"/>
              <a:t>5/11/18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46135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30A41FF1-0AD1-4060-B913-71282BBEB0CD}" type="datetimeFigureOut">
              <a:rPr lang="en-US" smtClean="0"/>
              <a:t>5/11/18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22501080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0A41FF1-0AD1-4060-B913-71282BBEB0CD}" type="datetimeFigureOut">
              <a:rPr lang="en-US" smtClean="0"/>
              <a:t>5/11/18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2680607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30A41FF1-0AD1-4060-B913-71282BBEB0CD}" type="datetimeFigureOut">
              <a:rPr lang="en-US" smtClean="0"/>
              <a:t>5/11/18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49178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41FF1-0AD1-4060-B913-71282BBEB0CD}" type="datetimeFigureOut">
              <a:rPr lang="en-US" smtClean="0"/>
              <a:t>5/11/18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356575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41FF1-0AD1-4060-B913-71282BBEB0CD}" type="datetimeFigureOut">
              <a:rPr lang="en-US" smtClean="0"/>
              <a:t>5/11/18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377644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30A41FF1-0AD1-4060-B913-71282BBEB0CD}" type="datetimeFigureOut">
              <a:rPr lang="en-US" smtClean="0"/>
              <a:t>5/11/18</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11559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0A41FF1-0AD1-4060-B913-71282BBEB0CD}" type="datetimeFigureOut">
              <a:rPr lang="en-US" smtClean="0"/>
              <a:t>5/11/18</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2507900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0A41FF1-0AD1-4060-B913-71282BBEB0CD}" type="datetimeFigureOut">
              <a:rPr lang="en-US" smtClean="0"/>
              <a:t>5/11/18</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BBF0325F-BE10-4A2E-BA95-65BC6267B900}" type="slidenum">
              <a:rPr lang="en-US" smtClean="0"/>
              <a:t>‹#›</a:t>
            </a:fld>
            <a:endParaRPr lang="en-US"/>
          </a:p>
        </p:txBody>
      </p:sp>
    </p:spTree>
    <p:extLst>
      <p:ext uri="{BB962C8B-B14F-4D97-AF65-F5344CB8AC3E}">
        <p14:creationId xmlns:p14="http://schemas.microsoft.com/office/powerpoint/2010/main" val="131599107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533400"/>
            <a:ext cx="8686800" cy="5943600"/>
          </a:xfrm>
        </p:spPr>
        <p:txBody>
          <a:bodyPr>
            <a:normAutofit/>
          </a:bodyPr>
          <a:lstStyle/>
          <a:p>
            <a:pPr algn="ctr"/>
            <a:endParaRPr lang="en-US" dirty="0">
              <a:solidFill>
                <a:schemeClr val="bg1"/>
              </a:solidFill>
            </a:endParaRPr>
          </a:p>
          <a:p>
            <a:r>
              <a:rPr lang="es-ES" sz="3600" b="1" i="1" dirty="0">
                <a:solidFill>
                  <a:schemeClr val="bg1"/>
                </a:solidFill>
              </a:rPr>
              <a:t>Efectos del cambio </a:t>
            </a:r>
            <a:br>
              <a:rPr lang="es-ES" sz="3600" b="1" i="1" dirty="0">
                <a:solidFill>
                  <a:schemeClr val="bg1"/>
                </a:solidFill>
              </a:rPr>
            </a:br>
            <a:r>
              <a:rPr lang="es-ES" sz="3600" b="1" i="1" dirty="0">
                <a:solidFill>
                  <a:schemeClr val="bg1"/>
                </a:solidFill>
              </a:rPr>
              <a:t>climático en la agricultura</a:t>
            </a:r>
            <a:endParaRPr lang="en-US" sz="3600" b="1"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Dr. Eric Harmsen</a:t>
            </a:r>
          </a:p>
          <a:p>
            <a:pPr algn="ctr"/>
            <a:r>
              <a:rPr lang="en-US" dirty="0">
                <a:solidFill>
                  <a:schemeClr val="bg1"/>
                </a:solidFill>
              </a:rPr>
              <a:t>Professor, Dept. of Agricultural and Biosystems Eng., </a:t>
            </a:r>
          </a:p>
          <a:p>
            <a:pPr algn="ctr"/>
            <a:r>
              <a:rPr lang="en-US" dirty="0">
                <a:solidFill>
                  <a:schemeClr val="bg1"/>
                </a:solidFill>
              </a:rPr>
              <a:t>Univ. of Puerto Rico-Mayaguez</a:t>
            </a:r>
          </a:p>
          <a:p>
            <a:pPr algn="ctr"/>
            <a:endParaRPr lang="en-US" dirty="0">
              <a:solidFill>
                <a:schemeClr val="bg1"/>
              </a:solidFill>
            </a:endParaRPr>
          </a:p>
          <a:p>
            <a:pPr algn="ctr"/>
            <a:r>
              <a:rPr lang="es-ES" dirty="0">
                <a:solidFill>
                  <a:schemeClr val="bg1"/>
                </a:solidFill>
              </a:rPr>
              <a:t>Curso para </a:t>
            </a:r>
            <a:r>
              <a:rPr lang="es-ES" dirty="0" err="1">
                <a:solidFill>
                  <a:schemeClr val="bg1"/>
                </a:solidFill>
              </a:rPr>
              <a:t>Agroempresarias</a:t>
            </a:r>
            <a:r>
              <a:rPr lang="es-ES" dirty="0">
                <a:solidFill>
                  <a:schemeClr val="bg1"/>
                </a:solidFill>
              </a:rPr>
              <a:t> por el Centro Empresarial para la Mujer en la Agricultura de Puerto Rico (CEMA)</a:t>
            </a:r>
          </a:p>
          <a:p>
            <a:pPr algn="ctr"/>
            <a:r>
              <a:rPr lang="es-ES" dirty="0">
                <a:solidFill>
                  <a:schemeClr val="bg1"/>
                </a:solidFill>
              </a:rPr>
              <a:t>Mayo 11, 2018</a:t>
            </a:r>
          </a:p>
          <a:p>
            <a:pPr algn="ctr"/>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191890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2024-1BB9-EE40-BDFD-66DAF47ADCFF}"/>
              </a:ext>
            </a:extLst>
          </p:cNvPr>
          <p:cNvSpPr>
            <a:spLocks noGrp="1"/>
          </p:cNvSpPr>
          <p:nvPr>
            <p:ph type="title"/>
          </p:nvPr>
        </p:nvSpPr>
        <p:spPr>
          <a:xfrm>
            <a:off x="1828800" y="304800"/>
            <a:ext cx="5937755" cy="1188720"/>
          </a:xfrm>
          <a:noFill/>
          <a:ln>
            <a:noFill/>
          </a:ln>
        </p:spPr>
        <p:txBody>
          <a:bodyPr/>
          <a:lstStyle/>
          <a:p>
            <a:r>
              <a:rPr lang="en-US" dirty="0"/>
              <a:t>Evapotranspiration</a:t>
            </a:r>
          </a:p>
        </p:txBody>
      </p:sp>
      <p:pic>
        <p:nvPicPr>
          <p:cNvPr id="7" name="Picture 6">
            <a:extLst>
              <a:ext uri="{FF2B5EF4-FFF2-40B4-BE49-F238E27FC236}">
                <a16:creationId xmlns:a16="http://schemas.microsoft.com/office/drawing/2014/main" id="{36A97698-4495-FB4A-B6C5-BA6F820525DA}"/>
              </a:ext>
            </a:extLst>
          </p:cNvPr>
          <p:cNvPicPr>
            <a:picLocks noChangeAspect="1"/>
          </p:cNvPicPr>
          <p:nvPr/>
        </p:nvPicPr>
        <p:blipFill>
          <a:blip r:embed="rId2"/>
          <a:stretch>
            <a:fillRect/>
          </a:stretch>
        </p:blipFill>
        <p:spPr>
          <a:xfrm>
            <a:off x="1495677" y="1455420"/>
            <a:ext cx="6604000" cy="4896716"/>
          </a:xfrm>
          <a:prstGeom prst="rect">
            <a:avLst/>
          </a:prstGeom>
        </p:spPr>
      </p:pic>
    </p:spTree>
    <p:extLst>
      <p:ext uri="{BB962C8B-B14F-4D97-AF65-F5344CB8AC3E}">
        <p14:creationId xmlns:p14="http://schemas.microsoft.com/office/powerpoint/2010/main" val="389126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73" t="12610" r="9347" b="4720"/>
          <a:stretch/>
        </p:blipFill>
        <p:spPr bwMode="auto">
          <a:xfrm>
            <a:off x="1066800" y="1828801"/>
            <a:ext cx="7010400" cy="4495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1">
            <a:extLst>
              <a:ext uri="{FF2B5EF4-FFF2-40B4-BE49-F238E27FC236}">
                <a16:creationId xmlns:a16="http://schemas.microsoft.com/office/drawing/2014/main" id="{732E80C1-C51A-0E47-9BD6-CA2ECF05C1F0}"/>
              </a:ext>
            </a:extLst>
          </p:cNvPr>
          <p:cNvSpPr>
            <a:spLocks noGrp="1"/>
          </p:cNvSpPr>
          <p:nvPr>
            <p:ph type="title"/>
          </p:nvPr>
        </p:nvSpPr>
        <p:spPr>
          <a:xfrm>
            <a:off x="1828800" y="304800"/>
            <a:ext cx="5937755" cy="1188720"/>
          </a:xfrm>
          <a:noFill/>
          <a:ln>
            <a:noFill/>
          </a:ln>
        </p:spPr>
        <p:txBody>
          <a:bodyPr/>
          <a:lstStyle/>
          <a:p>
            <a:r>
              <a:rPr lang="en-US" dirty="0"/>
              <a:t>transpiration</a:t>
            </a:r>
          </a:p>
        </p:txBody>
      </p:sp>
    </p:spTree>
    <p:extLst>
      <p:ext uri="{BB962C8B-B14F-4D97-AF65-F5344CB8AC3E}">
        <p14:creationId xmlns:p14="http://schemas.microsoft.com/office/powerpoint/2010/main" val="713017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6" name="TextBox 5"/>
          <p:cNvSpPr txBox="1"/>
          <p:nvPr/>
        </p:nvSpPr>
        <p:spPr>
          <a:xfrm>
            <a:off x="762000" y="609600"/>
            <a:ext cx="7768322" cy="954107"/>
          </a:xfrm>
          <a:prstGeom prst="rect">
            <a:avLst/>
          </a:prstGeom>
          <a:noFill/>
        </p:spPr>
        <p:txBody>
          <a:bodyPr wrap="none" rtlCol="0">
            <a:spAutoFit/>
          </a:bodyPr>
          <a:lstStyle/>
          <a:p>
            <a:pPr algn="ctr"/>
            <a:r>
              <a:rPr lang="en-US" sz="2800" dirty="0"/>
              <a:t>Relationship between relative crop yield  and </a:t>
            </a:r>
          </a:p>
          <a:p>
            <a:pPr algn="ctr"/>
            <a:r>
              <a:rPr lang="en-US" sz="2800" dirty="0"/>
              <a:t>relative seasonal crop water requirement applied</a:t>
            </a:r>
          </a:p>
        </p:txBody>
      </p:sp>
      <p:pic>
        <p:nvPicPr>
          <p:cNvPr id="11" name="Picture 10"/>
          <p:cNvPicPr>
            <a:picLocks noChangeAspect="1"/>
          </p:cNvPicPr>
          <p:nvPr/>
        </p:nvPicPr>
        <p:blipFill>
          <a:blip r:embed="rId2"/>
          <a:stretch>
            <a:fillRect/>
          </a:stretch>
        </p:blipFill>
        <p:spPr>
          <a:xfrm>
            <a:off x="762000" y="1578681"/>
            <a:ext cx="7759700" cy="5270500"/>
          </a:xfrm>
          <a:prstGeom prst="rect">
            <a:avLst/>
          </a:prstGeom>
        </p:spPr>
      </p:pic>
    </p:spTree>
    <p:extLst>
      <p:ext uri="{BB962C8B-B14F-4D97-AF65-F5344CB8AC3E}">
        <p14:creationId xmlns:p14="http://schemas.microsoft.com/office/powerpoint/2010/main" val="2818131894"/>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2" descr="http://www.home-water-works.org/sites/default/files/img/hos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654605"/>
            <a:ext cx="3657600" cy="13115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28600" y="990600"/>
            <a:ext cx="7391400" cy="1143000"/>
          </a:xfrm>
          <a:noFill/>
          <a:ln>
            <a:noFill/>
          </a:ln>
        </p:spPr>
        <p:txBody>
          <a:bodyPr>
            <a:normAutofit/>
          </a:bodyPr>
          <a:lstStyle/>
          <a:p>
            <a:r>
              <a:rPr lang="en-US" dirty="0"/>
              <a:t>How much money </a:t>
            </a:r>
            <a:br>
              <a:rPr lang="en-US" dirty="0"/>
            </a:br>
            <a:r>
              <a:rPr lang="en-US" dirty="0"/>
              <a:t>are we talking about?</a:t>
            </a:r>
          </a:p>
        </p:txBody>
      </p:sp>
      <p:sp>
        <p:nvSpPr>
          <p:cNvPr id="7" name="Rectangle 6"/>
          <p:cNvSpPr/>
          <p:nvPr/>
        </p:nvSpPr>
        <p:spPr>
          <a:xfrm>
            <a:off x="-304800" y="6248400"/>
            <a:ext cx="9601200" cy="369332"/>
          </a:xfrm>
          <a:prstGeom prst="rect">
            <a:avLst/>
          </a:prstGeom>
        </p:spPr>
        <p:txBody>
          <a:bodyPr wrap="square">
            <a:spAutoFit/>
          </a:bodyPr>
          <a:lstStyle/>
          <a:p>
            <a:pPr lvl="2">
              <a:defRPr/>
            </a:pPr>
            <a:r>
              <a:rPr lang="en-US" dirty="0"/>
              <a:t>*Based model budget data from the </a:t>
            </a:r>
            <a:r>
              <a:rPr lang="en-US" i="1" dirty="0" err="1"/>
              <a:t>Conjunto</a:t>
            </a:r>
            <a:r>
              <a:rPr lang="en-US" i="1" dirty="0"/>
              <a:t> </a:t>
            </a:r>
            <a:r>
              <a:rPr lang="en-US" i="1" dirty="0" err="1"/>
              <a:t>Tecnol</a:t>
            </a:r>
            <a:r>
              <a:rPr lang="en-US" i="1" dirty="0" err="1">
                <a:latin typeface="Times New Roman"/>
                <a:cs typeface="Times New Roman"/>
              </a:rPr>
              <a:t>ógico</a:t>
            </a:r>
            <a:r>
              <a:rPr lang="en-US" i="1" dirty="0">
                <a:latin typeface="Times New Roman"/>
                <a:cs typeface="Times New Roman"/>
              </a:rPr>
              <a:t>, UPR </a:t>
            </a:r>
            <a:r>
              <a:rPr lang="en-US" i="1" dirty="0" err="1">
                <a:latin typeface="Times New Roman"/>
                <a:cs typeface="Times New Roman"/>
              </a:rPr>
              <a:t>Experment</a:t>
            </a:r>
            <a:r>
              <a:rPr lang="en-US" i="1" dirty="0">
                <a:latin typeface="Times New Roman"/>
                <a:cs typeface="Times New Roman"/>
              </a:rPr>
              <a:t> Station</a:t>
            </a:r>
            <a:endParaRPr lang="en-US" dirty="0"/>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09800"/>
            <a:ext cx="8839200" cy="4038600"/>
          </a:xfrm>
          <a:prstGeom prst="rect">
            <a:avLst/>
          </a:prstGeom>
          <a:noFill/>
          <a:ln>
            <a:noFill/>
          </a:ln>
        </p:spPr>
      </p:pic>
      <p:sp>
        <p:nvSpPr>
          <p:cNvPr id="10" name="Oval 9"/>
          <p:cNvSpPr/>
          <p:nvPr/>
        </p:nvSpPr>
        <p:spPr>
          <a:xfrm>
            <a:off x="5029200" y="5257800"/>
            <a:ext cx="452132" cy="42815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6340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8822" y="152400"/>
            <a:ext cx="5937755" cy="1188720"/>
          </a:xfrm>
          <a:noFill/>
          <a:ln>
            <a:noFill/>
          </a:ln>
        </p:spPr>
        <p:txBody>
          <a:bodyPr>
            <a:normAutofit/>
          </a:bodyPr>
          <a:lstStyle/>
          <a:p>
            <a:pPr algn="ctr"/>
            <a:r>
              <a:rPr lang="en-US" dirty="0"/>
              <a:t>Potential climate change impacts on Agriculture</a:t>
            </a:r>
          </a:p>
        </p:txBody>
      </p:sp>
      <p:sp>
        <p:nvSpPr>
          <p:cNvPr id="3" name="Content Placeholder 2"/>
          <p:cNvSpPr>
            <a:spLocks noGrp="1"/>
          </p:cNvSpPr>
          <p:nvPr>
            <p:ph idx="1"/>
          </p:nvPr>
        </p:nvSpPr>
        <p:spPr>
          <a:xfrm>
            <a:off x="228599" y="914400"/>
            <a:ext cx="8458200" cy="5181600"/>
          </a:xfrm>
        </p:spPr>
        <p:txBody>
          <a:bodyPr>
            <a:normAutofit fontScale="92500" lnSpcReduction="20000"/>
          </a:bodyPr>
          <a:lstStyle/>
          <a:p>
            <a:pPr lvl="1"/>
            <a:endParaRPr lang="en-US" dirty="0"/>
          </a:p>
          <a:p>
            <a:r>
              <a:rPr lang="en-US" sz="2800" b="1" dirty="0"/>
              <a:t>Effect of elevated carbon dioxide on crops</a:t>
            </a:r>
            <a:r>
              <a:rPr lang="en-US" sz="2800" dirty="0"/>
              <a:t> </a:t>
            </a:r>
          </a:p>
          <a:p>
            <a:pPr lvl="1"/>
            <a:r>
              <a:rPr lang="en-US" sz="2600" dirty="0"/>
              <a:t>Increased CO2 is expected to have </a:t>
            </a:r>
            <a:r>
              <a:rPr lang="en-US" sz="2600" u="sng" dirty="0"/>
              <a:t>positive physiological effects by increasing the rate of photosynthesis</a:t>
            </a:r>
            <a:r>
              <a:rPr lang="en-US" sz="2600" dirty="0"/>
              <a:t>. </a:t>
            </a:r>
            <a:r>
              <a:rPr lang="en-US" sz="2800" dirty="0"/>
              <a:t>Under optimum conditions of temperature and humidity, the yield increase could reach 36%, if the levels of carbon dioxide are doubled.</a:t>
            </a:r>
            <a:r>
              <a:rPr lang="en-US" sz="2600" dirty="0"/>
              <a:t> </a:t>
            </a:r>
            <a:endParaRPr lang="en-US" sz="1600" dirty="0"/>
          </a:p>
          <a:p>
            <a:pPr lvl="1"/>
            <a:r>
              <a:rPr lang="en-US" sz="2600" u="sng" dirty="0"/>
              <a:t>The effects of an increase in carbon dioxide would be higher on C3 crops </a:t>
            </a:r>
            <a:r>
              <a:rPr lang="en-US" sz="2600" dirty="0"/>
              <a:t>(e.g., citrus, mango) than on C4 crops (such as sugarcane).</a:t>
            </a:r>
          </a:p>
          <a:p>
            <a:pPr lvl="1"/>
            <a:r>
              <a:rPr lang="en-US" sz="2600" dirty="0"/>
              <a:t>Studies have shown that </a:t>
            </a:r>
            <a:r>
              <a:rPr lang="en-US" sz="2600" u="sng" dirty="0"/>
              <a:t>increased CO2 leads to fewer stomata</a:t>
            </a:r>
            <a:r>
              <a:rPr lang="en-US" sz="2600" dirty="0"/>
              <a:t> developing on plants which leads to reduced water usage. </a:t>
            </a:r>
          </a:p>
          <a:p>
            <a:pPr lvl="1"/>
            <a:r>
              <a:rPr lang="en-US" sz="2600" dirty="0"/>
              <a:t>Recent studies indicate that </a:t>
            </a:r>
            <a:r>
              <a:rPr lang="en-US" sz="2600" u="sng" dirty="0"/>
              <a:t>benefits of enhanced CO2 eventually diminish. </a:t>
            </a:r>
          </a:p>
          <a:p>
            <a:pPr lvl="1"/>
            <a:endParaRPr lang="en-US" sz="2600" dirty="0"/>
          </a:p>
          <a:p>
            <a:pPr lvl="1"/>
            <a:endParaRPr lang="en-US" dirty="0"/>
          </a:p>
          <a:p>
            <a:endParaRPr lang="en-US" sz="2800" b="1" dirty="0"/>
          </a:p>
          <a:p>
            <a:endParaRPr lang="en-US" sz="2800" b="1" dirty="0"/>
          </a:p>
          <a:p>
            <a:endParaRPr lang="en-US" sz="2800" b="1" dirty="0"/>
          </a:p>
          <a:p>
            <a:endParaRPr lang="en-US" sz="2800" b="1" dirty="0"/>
          </a:p>
          <a:p>
            <a:endParaRPr lang="en-US" sz="2800" b="1" dirty="0"/>
          </a:p>
          <a:p>
            <a:endParaRPr lang="en-US" dirty="0"/>
          </a:p>
          <a:p>
            <a:endParaRPr lang="en-US" dirty="0"/>
          </a:p>
        </p:txBody>
      </p:sp>
    </p:spTree>
    <p:extLst>
      <p:ext uri="{BB962C8B-B14F-4D97-AF65-F5344CB8AC3E}">
        <p14:creationId xmlns:p14="http://schemas.microsoft.com/office/powerpoint/2010/main" val="338222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546E-ACD8-DC44-A791-0B768700A1C7}"/>
              </a:ext>
            </a:extLst>
          </p:cNvPr>
          <p:cNvSpPr>
            <a:spLocks noGrp="1"/>
          </p:cNvSpPr>
          <p:nvPr>
            <p:ph type="title"/>
          </p:nvPr>
        </p:nvSpPr>
        <p:spPr>
          <a:xfrm>
            <a:off x="457200" y="704088"/>
            <a:ext cx="8229600" cy="819912"/>
          </a:xfrm>
          <a:noFill/>
          <a:ln>
            <a:noFill/>
          </a:ln>
        </p:spPr>
        <p:txBody>
          <a:bodyPr/>
          <a:lstStyle/>
          <a:p>
            <a:pPr algn="ctr"/>
            <a:r>
              <a:rPr lang="en-US" dirty="0"/>
              <a:t>C3 and C4 Crops</a:t>
            </a:r>
          </a:p>
        </p:txBody>
      </p:sp>
      <p:graphicFrame>
        <p:nvGraphicFramePr>
          <p:cNvPr id="4" name="Table 3">
            <a:extLst>
              <a:ext uri="{FF2B5EF4-FFF2-40B4-BE49-F238E27FC236}">
                <a16:creationId xmlns:a16="http://schemas.microsoft.com/office/drawing/2014/main" id="{A94A8283-9811-3147-B76E-6BB2E81101FB}"/>
              </a:ext>
            </a:extLst>
          </p:cNvPr>
          <p:cNvGraphicFramePr>
            <a:graphicFrameLocks noGrp="1"/>
          </p:cNvGraphicFramePr>
          <p:nvPr>
            <p:extLst>
              <p:ext uri="{D42A27DB-BD31-4B8C-83A1-F6EECF244321}">
                <p14:modId xmlns:p14="http://schemas.microsoft.com/office/powerpoint/2010/main" val="2578154620"/>
              </p:ext>
            </p:extLst>
          </p:nvPr>
        </p:nvGraphicFramePr>
        <p:xfrm>
          <a:off x="762000" y="1676400"/>
          <a:ext cx="7620000" cy="4937760"/>
        </p:xfrm>
        <a:graphic>
          <a:graphicData uri="http://schemas.openxmlformats.org/drawingml/2006/table">
            <a:tbl>
              <a:tblPr firstRow="1" firstCol="1" bandRow="1"/>
              <a:tblGrid>
                <a:gridCol w="3752645">
                  <a:extLst>
                    <a:ext uri="{9D8B030D-6E8A-4147-A177-3AD203B41FA5}">
                      <a16:colId xmlns:a16="http://schemas.microsoft.com/office/drawing/2014/main" val="2874037807"/>
                    </a:ext>
                  </a:extLst>
                </a:gridCol>
                <a:gridCol w="3867355">
                  <a:extLst>
                    <a:ext uri="{9D8B030D-6E8A-4147-A177-3AD203B41FA5}">
                      <a16:colId xmlns:a16="http://schemas.microsoft.com/office/drawing/2014/main" val="2115062357"/>
                    </a:ext>
                  </a:extLst>
                </a:gridCol>
              </a:tblGrid>
              <a:tr h="259976">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C3 Plants (more sensitive to CO</a:t>
                      </a:r>
                      <a:r>
                        <a:rPr lang="en-US" sz="1800" b="1" baseline="-25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C4 Plants: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0973283"/>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(C3 Plants: Rice, Wheat, Vegetables, Fruits:)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2724155"/>
                  </a:ext>
                </a:extLst>
              </a:tr>
              <a:tr h="259976">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Rice</a:t>
                      </a:r>
                      <a:endParaRPr lang="en-US" sz="18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Crab Grass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0249303"/>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Wheat</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Corn</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1885132"/>
                  </a:ext>
                </a:extLst>
              </a:tr>
              <a:tr h="259976">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Oranges</a:t>
                      </a:r>
                      <a:endParaRPr lang="en-US" sz="18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Amaranth</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9650773"/>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Grapes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Sorgham.</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6127619"/>
                  </a:ext>
                </a:extLst>
              </a:tr>
              <a:tr h="259976">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Coffee plant</a:t>
                      </a:r>
                      <a:endParaRPr lang="en-US" sz="18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Millet.</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137406"/>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Tea Plants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Sugarcane.</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5178155"/>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Peanut</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Nut grass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8728826"/>
                  </a:ext>
                </a:extLst>
              </a:tr>
              <a:tr h="259976">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Lemon</a:t>
                      </a:r>
                      <a:endParaRPr lang="en-US" sz="18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Crab Grass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8172890"/>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Potatoes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Barnyard grass.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6386414"/>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Carrots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fourwinged salt bush.</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97628648"/>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Peaches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11.Chenopods.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2671756"/>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Apples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1232600"/>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Pears</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4807006"/>
                  </a:ext>
                </a:extLst>
              </a:tr>
              <a:tr h="259976">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Margarine</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804788"/>
                  </a:ext>
                </a:extLst>
              </a:tr>
              <a:tr h="259976">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 </a:t>
                      </a:r>
                      <a:r>
                        <a:rPr lang="en-US" sz="1800"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Mango</a:t>
                      </a:r>
                      <a:endParaRPr lang="en-US" sz="1800" dirty="0">
                        <a:effectLst/>
                        <a:highlight>
                          <a:srgbClr val="FFFF00"/>
                        </a:highligh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6836587"/>
                  </a:ext>
                </a:extLst>
              </a:tr>
            </a:tbl>
          </a:graphicData>
        </a:graphic>
      </p:graphicFrame>
    </p:spTree>
    <p:extLst>
      <p:ext uri="{BB962C8B-B14F-4D97-AF65-F5344CB8AC3E}">
        <p14:creationId xmlns:p14="http://schemas.microsoft.com/office/powerpoint/2010/main" val="233223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3122" y="533400"/>
            <a:ext cx="5937755" cy="1188720"/>
          </a:xfrm>
          <a:noFill/>
          <a:ln>
            <a:noFill/>
          </a:ln>
        </p:spPr>
        <p:txBody>
          <a:bodyPr>
            <a:normAutofit/>
          </a:bodyPr>
          <a:lstStyle/>
          <a:p>
            <a:pPr algn="ctr"/>
            <a:r>
              <a:rPr lang="en-US" dirty="0"/>
              <a:t>Potential climate change impacts on Agriculture</a:t>
            </a:r>
          </a:p>
        </p:txBody>
      </p:sp>
      <p:sp>
        <p:nvSpPr>
          <p:cNvPr id="3" name="Content Placeholder 2"/>
          <p:cNvSpPr>
            <a:spLocks noGrp="1"/>
          </p:cNvSpPr>
          <p:nvPr>
            <p:ph idx="1"/>
          </p:nvPr>
        </p:nvSpPr>
        <p:spPr>
          <a:xfrm>
            <a:off x="457200" y="1935480"/>
            <a:ext cx="8229600" cy="4922520"/>
          </a:xfrm>
        </p:spPr>
        <p:txBody>
          <a:bodyPr>
            <a:normAutofit fontScale="92500" lnSpcReduction="20000"/>
          </a:bodyPr>
          <a:lstStyle/>
          <a:p>
            <a:r>
              <a:rPr lang="en-US" sz="2800" b="1" dirty="0"/>
              <a:t>Effect on quality</a:t>
            </a:r>
          </a:p>
          <a:p>
            <a:pPr lvl="0"/>
            <a:r>
              <a:rPr lang="en-US" sz="2800" dirty="0"/>
              <a:t>Studies have shown that </a:t>
            </a:r>
            <a:r>
              <a:rPr lang="en-US" sz="2800" u="sng" dirty="0"/>
              <a:t>increases in CO2 lead to decreased concentrations of micronutrients in crop plants</a:t>
            </a:r>
            <a:r>
              <a:rPr lang="en-US" sz="2800" dirty="0"/>
              <a:t>.  This may have adverse effects on other parts of ecosystems as herbivores will need to eat more food to gain the same amount of protein.</a:t>
            </a:r>
            <a:endParaRPr lang="en-US" sz="1800" dirty="0"/>
          </a:p>
          <a:p>
            <a:pPr lvl="0"/>
            <a:r>
              <a:rPr lang="en-US" sz="2800" dirty="0"/>
              <a:t>Studies have shown that higher CO2 levels lead to </a:t>
            </a:r>
            <a:r>
              <a:rPr lang="en-US" sz="2800" u="sng" dirty="0"/>
              <a:t>reduced plant uptake of nitrogen (and a smaller number showing the same for trace elements such as zinc) </a:t>
            </a:r>
            <a:r>
              <a:rPr lang="en-US" sz="2800" dirty="0"/>
              <a:t>resulting in crops with lower nutritional value. This would primarily impact on populations in poorer countries less able to compensate by eating more food, more varied diets, or possibly taking supplements.  </a:t>
            </a:r>
            <a:endParaRPr lang="en-US" sz="2600" b="1" dirty="0"/>
          </a:p>
          <a:p>
            <a:endParaRPr lang="en-US" sz="2800" b="1" dirty="0"/>
          </a:p>
          <a:p>
            <a:endParaRPr lang="en-US" sz="2800" b="1" dirty="0"/>
          </a:p>
          <a:p>
            <a:endParaRPr lang="en-US" sz="2800" b="1" dirty="0"/>
          </a:p>
          <a:p>
            <a:endParaRPr lang="en-US" sz="2800" b="1" dirty="0"/>
          </a:p>
          <a:p>
            <a:endParaRPr lang="en-US" sz="2800" b="1" dirty="0"/>
          </a:p>
          <a:p>
            <a:endParaRPr lang="en-US" dirty="0"/>
          </a:p>
          <a:p>
            <a:endParaRPr lang="en-US" dirty="0"/>
          </a:p>
        </p:txBody>
      </p:sp>
    </p:spTree>
    <p:extLst>
      <p:ext uri="{BB962C8B-B14F-4D97-AF65-F5344CB8AC3E}">
        <p14:creationId xmlns:p14="http://schemas.microsoft.com/office/powerpoint/2010/main" val="121719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044" y="609600"/>
            <a:ext cx="5937755" cy="1188720"/>
          </a:xfrm>
          <a:noFill/>
          <a:ln>
            <a:noFill/>
          </a:ln>
        </p:spPr>
        <p:txBody>
          <a:bodyPr>
            <a:normAutofit/>
          </a:bodyPr>
          <a:lstStyle/>
          <a:p>
            <a:pPr algn="ctr"/>
            <a:r>
              <a:rPr lang="en-US" dirty="0"/>
              <a:t>Potential climate change impacts on Agriculture</a:t>
            </a:r>
          </a:p>
        </p:txBody>
      </p:sp>
      <p:sp>
        <p:nvSpPr>
          <p:cNvPr id="3" name="Content Placeholder 2"/>
          <p:cNvSpPr>
            <a:spLocks noGrp="1"/>
          </p:cNvSpPr>
          <p:nvPr>
            <p:ph idx="1"/>
          </p:nvPr>
        </p:nvSpPr>
        <p:spPr>
          <a:xfrm>
            <a:off x="685801" y="1905000"/>
            <a:ext cx="7620000" cy="4419599"/>
          </a:xfrm>
        </p:spPr>
        <p:txBody>
          <a:bodyPr>
            <a:noAutofit/>
          </a:bodyPr>
          <a:lstStyle/>
          <a:p>
            <a:r>
              <a:rPr lang="en-US" sz="2400" b="1" dirty="0"/>
              <a:t>Erosion and Fertility</a:t>
            </a:r>
          </a:p>
          <a:p>
            <a:pPr lvl="0"/>
            <a:r>
              <a:rPr lang="en-US" sz="2400" dirty="0"/>
              <a:t>The warmer atmospheric temperatures observed over the past decades are expected to lead to a </a:t>
            </a:r>
            <a:r>
              <a:rPr lang="en-US" sz="2400" u="sng" dirty="0"/>
              <a:t>more vigorous hydrological cycle</a:t>
            </a:r>
            <a:r>
              <a:rPr lang="en-US" sz="2400" dirty="0"/>
              <a:t>, including more extreme rainfall events. </a:t>
            </a:r>
            <a:r>
              <a:rPr lang="en-US" sz="2400" u="sng" dirty="0"/>
              <a:t>Erosion and soil degradation is more likely to occur. </a:t>
            </a:r>
          </a:p>
          <a:p>
            <a:pPr lvl="0"/>
            <a:r>
              <a:rPr lang="en-US" sz="2400" dirty="0"/>
              <a:t>The possible evolution of the organic matter in the soil is a highly contested issue: while the increase in the temperature would induce a greater rate in the production of minerals, lessening the soil organic matter content, the atmospheric CO2 concentration would tend to increase it.  </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dirty="0"/>
          </a:p>
          <a:p>
            <a:endParaRPr lang="en-US" sz="2400" dirty="0"/>
          </a:p>
        </p:txBody>
      </p:sp>
    </p:spTree>
    <p:extLst>
      <p:ext uri="{BB962C8B-B14F-4D97-AF65-F5344CB8AC3E}">
        <p14:creationId xmlns:p14="http://schemas.microsoft.com/office/powerpoint/2010/main" val="1307241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85800"/>
            <a:ext cx="5937755" cy="1188720"/>
          </a:xfrm>
          <a:noFill/>
          <a:ln>
            <a:noFill/>
          </a:ln>
        </p:spPr>
        <p:txBody>
          <a:bodyPr>
            <a:normAutofit/>
          </a:bodyPr>
          <a:lstStyle/>
          <a:p>
            <a:pPr algn="ctr"/>
            <a:r>
              <a:rPr lang="en-US" dirty="0"/>
              <a:t>Potential climate change impacts on Agriculture</a:t>
            </a:r>
          </a:p>
        </p:txBody>
      </p:sp>
      <p:sp>
        <p:nvSpPr>
          <p:cNvPr id="3" name="Content Placeholder 2"/>
          <p:cNvSpPr>
            <a:spLocks noGrp="1"/>
          </p:cNvSpPr>
          <p:nvPr>
            <p:ph idx="1"/>
          </p:nvPr>
        </p:nvSpPr>
        <p:spPr>
          <a:xfrm>
            <a:off x="609600" y="2153412"/>
            <a:ext cx="7620000" cy="3101983"/>
          </a:xfrm>
        </p:spPr>
        <p:txBody>
          <a:bodyPr>
            <a:noAutofit/>
          </a:bodyPr>
          <a:lstStyle/>
          <a:p>
            <a:r>
              <a:rPr lang="en-US" sz="2400" b="1" dirty="0"/>
              <a:t>Pests, diseases and weeds</a:t>
            </a:r>
          </a:p>
          <a:p>
            <a:pPr lvl="1"/>
            <a:r>
              <a:rPr lang="en-US" sz="2400" dirty="0"/>
              <a:t>A very important point to consider is that </a:t>
            </a:r>
            <a:r>
              <a:rPr lang="en-US" sz="2400" u="sng" dirty="0"/>
              <a:t>weeds would undergo the same acceleration </a:t>
            </a:r>
            <a:r>
              <a:rPr lang="en-US" sz="2400" dirty="0"/>
              <a:t>of cycle as cultivated crops, and would also benefit from carbonaceous fertilization. </a:t>
            </a:r>
          </a:p>
          <a:p>
            <a:pPr lvl="1"/>
            <a:r>
              <a:rPr lang="en-US" sz="2400" dirty="0"/>
              <a:t>In regions that become </a:t>
            </a:r>
            <a:r>
              <a:rPr lang="en-US" sz="2400" u="sng" dirty="0"/>
              <a:t>warmer and more humid</a:t>
            </a:r>
            <a:r>
              <a:rPr lang="en-US" sz="2400" dirty="0"/>
              <a:t>, this could favor the development of </a:t>
            </a:r>
            <a:r>
              <a:rPr lang="en-US" sz="2400" u="sng" dirty="0"/>
              <a:t>fungal diseases</a:t>
            </a:r>
            <a:r>
              <a:rPr lang="en-US" sz="2400" dirty="0"/>
              <a:t>. </a:t>
            </a:r>
          </a:p>
          <a:p>
            <a:pPr lvl="1"/>
            <a:r>
              <a:rPr lang="en-US" sz="2400" dirty="0"/>
              <a:t>Similarly, because of higher temperatures and humidity, there could be an </a:t>
            </a:r>
            <a:r>
              <a:rPr lang="en-US" sz="2400" u="sng" dirty="0"/>
              <a:t>increased pressure from insects and disease vectors.</a:t>
            </a:r>
          </a:p>
          <a:p>
            <a:pPr lvl="1"/>
            <a:endParaRPr lang="en-US" sz="2400" b="1" dirty="0"/>
          </a:p>
          <a:p>
            <a:endParaRPr lang="en-US" sz="2400" b="1" dirty="0"/>
          </a:p>
          <a:p>
            <a:endParaRPr lang="en-US" sz="2400" b="1" dirty="0"/>
          </a:p>
          <a:p>
            <a:endParaRPr lang="en-US" sz="2400" b="1" dirty="0"/>
          </a:p>
          <a:p>
            <a:endParaRPr lang="en-US" sz="2400" dirty="0"/>
          </a:p>
          <a:p>
            <a:endParaRPr lang="en-US" sz="2400" dirty="0"/>
          </a:p>
        </p:txBody>
      </p:sp>
    </p:spTree>
    <p:extLst>
      <p:ext uri="{BB962C8B-B14F-4D97-AF65-F5344CB8AC3E}">
        <p14:creationId xmlns:p14="http://schemas.microsoft.com/office/powerpoint/2010/main" val="3270602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1757" y="609600"/>
            <a:ext cx="5937755" cy="1188720"/>
          </a:xfrm>
          <a:noFill/>
          <a:ln>
            <a:noFill/>
          </a:ln>
        </p:spPr>
        <p:txBody>
          <a:bodyPr>
            <a:normAutofit/>
          </a:bodyPr>
          <a:lstStyle/>
          <a:p>
            <a:pPr algn="ctr"/>
            <a:r>
              <a:rPr lang="en-US" dirty="0"/>
              <a:t>Potential climate change impacts on Agriculture</a:t>
            </a:r>
          </a:p>
        </p:txBody>
      </p:sp>
      <p:sp>
        <p:nvSpPr>
          <p:cNvPr id="3" name="Content Placeholder 2"/>
          <p:cNvSpPr>
            <a:spLocks noGrp="1"/>
          </p:cNvSpPr>
          <p:nvPr>
            <p:ph idx="1"/>
          </p:nvPr>
        </p:nvSpPr>
        <p:spPr>
          <a:xfrm>
            <a:off x="762000" y="2057400"/>
            <a:ext cx="7620000" cy="3886200"/>
          </a:xfrm>
        </p:spPr>
        <p:txBody>
          <a:bodyPr>
            <a:normAutofit/>
          </a:bodyPr>
          <a:lstStyle/>
          <a:p>
            <a:r>
              <a:rPr lang="en-US" sz="2800" b="1" dirty="0"/>
              <a:t>Poverty</a:t>
            </a:r>
          </a:p>
          <a:p>
            <a:pPr lvl="1"/>
            <a:r>
              <a:rPr lang="en-US" sz="2800" u="sng" dirty="0"/>
              <a:t>The poor will suffer more than the rich.  </a:t>
            </a:r>
            <a:r>
              <a:rPr lang="en-US" sz="2800" dirty="0"/>
              <a:t>Ironically, the majority of greenhouse gases have been produced as a result of the lifestyle of the rich. </a:t>
            </a:r>
          </a:p>
          <a:p>
            <a:pPr lvl="1"/>
            <a:r>
              <a:rPr lang="en-US" sz="2800" dirty="0"/>
              <a:t>The </a:t>
            </a:r>
            <a:r>
              <a:rPr lang="en-US" sz="2800" u="sng" dirty="0"/>
              <a:t>poor will be severely affected in coastal areas</a:t>
            </a:r>
            <a:r>
              <a:rPr lang="en-US" sz="2800" dirty="0"/>
              <a:t> affected by sea level rise and from the increase in extreme weather. </a:t>
            </a:r>
          </a:p>
          <a:p>
            <a:endParaRPr lang="en-US" sz="2800" b="1" dirty="0"/>
          </a:p>
          <a:p>
            <a:endParaRPr lang="en-US" sz="2800" b="1" dirty="0"/>
          </a:p>
          <a:p>
            <a:endParaRPr lang="en-US" sz="2800" b="1" dirty="0"/>
          </a:p>
          <a:p>
            <a:endParaRPr lang="en-US" sz="2800" b="1" dirty="0"/>
          </a:p>
          <a:p>
            <a:endParaRPr lang="en-US" sz="2800" b="1" dirty="0"/>
          </a:p>
          <a:p>
            <a:endParaRPr lang="en-US" dirty="0"/>
          </a:p>
          <a:p>
            <a:endParaRPr lang="en-US" dirty="0"/>
          </a:p>
        </p:txBody>
      </p:sp>
    </p:spTree>
    <p:extLst>
      <p:ext uri="{BB962C8B-B14F-4D97-AF65-F5344CB8AC3E}">
        <p14:creationId xmlns:p14="http://schemas.microsoft.com/office/powerpoint/2010/main" val="2922830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4860-D4EB-BF4F-ADCC-BBC1D4CCB0A7}"/>
              </a:ext>
            </a:extLst>
          </p:cNvPr>
          <p:cNvSpPr>
            <a:spLocks noGrp="1"/>
          </p:cNvSpPr>
          <p:nvPr>
            <p:ph type="title"/>
          </p:nvPr>
        </p:nvSpPr>
        <p:spPr>
          <a:noFill/>
          <a:ln>
            <a:noFill/>
          </a:ln>
        </p:spPr>
        <p:txBody>
          <a:bodyPr/>
          <a:lstStyle/>
          <a:p>
            <a:pPr>
              <a:defRPr/>
            </a:pPr>
            <a:r>
              <a:rPr lang="en-US" dirty="0"/>
              <a:t>Background</a:t>
            </a:r>
          </a:p>
        </p:txBody>
      </p:sp>
      <p:sp>
        <p:nvSpPr>
          <p:cNvPr id="3" name="Content Placeholder 2">
            <a:extLst>
              <a:ext uri="{FF2B5EF4-FFF2-40B4-BE49-F238E27FC236}">
                <a16:creationId xmlns:a16="http://schemas.microsoft.com/office/drawing/2014/main" id="{4BD97BDD-C1A8-E44F-8EFC-213C516D7ED8}"/>
              </a:ext>
            </a:extLst>
          </p:cNvPr>
          <p:cNvSpPr>
            <a:spLocks noGrp="1"/>
          </p:cNvSpPr>
          <p:nvPr>
            <p:ph idx="1"/>
          </p:nvPr>
        </p:nvSpPr>
        <p:spPr>
          <a:xfrm>
            <a:off x="533400" y="2110978"/>
            <a:ext cx="8001000" cy="4518421"/>
          </a:xfrm>
        </p:spPr>
        <p:txBody>
          <a:bodyPr rtlCol="0">
            <a:normAutofit fontScale="62500" lnSpcReduction="20000"/>
          </a:bodyPr>
          <a:lstStyle/>
          <a:p>
            <a:pPr>
              <a:defRPr/>
            </a:pPr>
            <a:r>
              <a:rPr lang="en-US" sz="3825" dirty="0"/>
              <a:t>Pre-PR (Pre 2000)</a:t>
            </a:r>
          </a:p>
          <a:p>
            <a:pPr>
              <a:defRPr/>
            </a:pPr>
            <a:r>
              <a:rPr lang="en-US" sz="3825" dirty="0"/>
              <a:t>PR (2000 - present)</a:t>
            </a:r>
          </a:p>
          <a:p>
            <a:pPr lvl="1">
              <a:defRPr/>
            </a:pPr>
            <a:r>
              <a:rPr lang="en-US" sz="3825" dirty="0"/>
              <a:t>Reference Evapotranspiration (ETo) research</a:t>
            </a:r>
          </a:p>
          <a:p>
            <a:pPr lvl="1">
              <a:defRPr/>
            </a:pPr>
            <a:r>
              <a:rPr lang="en-US" sz="3825" dirty="0"/>
              <a:t>Weather parameter estimation for use in ETo equations</a:t>
            </a:r>
          </a:p>
          <a:p>
            <a:pPr lvl="1">
              <a:defRPr/>
            </a:pPr>
            <a:r>
              <a:rPr lang="en-US" sz="3825" dirty="0"/>
              <a:t>ET estimation in the field</a:t>
            </a:r>
          </a:p>
          <a:p>
            <a:pPr lvl="1">
              <a:defRPr/>
            </a:pPr>
            <a:r>
              <a:rPr lang="en-US" sz="3825" dirty="0"/>
              <a:t>Studies in rainfall spatial and temporal variability in PR</a:t>
            </a:r>
          </a:p>
          <a:p>
            <a:pPr lvl="1">
              <a:defRPr/>
            </a:pPr>
            <a:r>
              <a:rPr lang="en-US" sz="3825" dirty="0"/>
              <a:t>Satellite remote sensing of solar radiation/validation</a:t>
            </a:r>
          </a:p>
          <a:p>
            <a:pPr lvl="1">
              <a:defRPr/>
            </a:pPr>
            <a:r>
              <a:rPr lang="en-US" sz="3825" dirty="0"/>
              <a:t>Climate Change studies in </a:t>
            </a:r>
            <a:r>
              <a:rPr lang="en-US" sz="3825" dirty="0" err="1"/>
              <a:t>Agricuture</a:t>
            </a:r>
            <a:endParaRPr lang="en-US" sz="3825" dirty="0"/>
          </a:p>
          <a:p>
            <a:pPr lvl="1">
              <a:defRPr/>
            </a:pPr>
            <a:r>
              <a:rPr lang="en-US" sz="3825" dirty="0"/>
              <a:t>Water and Energy Balance studies</a:t>
            </a:r>
          </a:p>
          <a:p>
            <a:pPr lvl="1">
              <a:defRPr/>
            </a:pPr>
            <a:r>
              <a:rPr lang="en-US" sz="3825" dirty="0"/>
              <a:t>Estimation of ETo for Northern Caribbean</a:t>
            </a:r>
          </a:p>
          <a:p>
            <a:pPr lvl="1">
              <a:defRPr/>
            </a:pPr>
            <a:endParaRPr lang="en-US" dirty="0"/>
          </a:p>
          <a:p>
            <a:pPr lvl="1">
              <a:defRPr/>
            </a:pPr>
            <a:endParaRPr lang="en-US" dirty="0"/>
          </a:p>
        </p:txBody>
      </p:sp>
    </p:spTree>
    <p:extLst>
      <p:ext uri="{BB962C8B-B14F-4D97-AF65-F5344CB8AC3E}">
        <p14:creationId xmlns:p14="http://schemas.microsoft.com/office/powerpoint/2010/main" val="1165754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562600"/>
          </a:xfrm>
        </p:spPr>
        <p:txBody>
          <a:bodyPr>
            <a:noAutofit/>
          </a:bodyPr>
          <a:lstStyle/>
          <a:p>
            <a:pPr marL="0" indent="0" algn="ctr">
              <a:buNone/>
            </a:pPr>
            <a:r>
              <a:rPr lang="en-US" sz="3600" b="1" dirty="0"/>
              <a:t>The Caribbean Region</a:t>
            </a:r>
            <a:r>
              <a:rPr lang="en-US" sz="3600" dirty="0"/>
              <a:t>  </a:t>
            </a:r>
          </a:p>
          <a:p>
            <a:r>
              <a:rPr lang="en-US" sz="2400" dirty="0"/>
              <a:t>Significant changes are expected to occur in the air temperature, sea surface temperature, sea level rise, and the magnitude and frequency of extreme weather events. </a:t>
            </a:r>
          </a:p>
          <a:p>
            <a:r>
              <a:rPr lang="en-US" sz="2400" dirty="0"/>
              <a:t>Potential impacts on water resources in rain-dominated catchments, such as those found in the Caribbean Region (IPCC, 2007) include: higher precipitation extremes, increase in stream flow seasonal variability, with higher flows during the wet season and lower flows during the dry season; increase in extended dry period probabilities; and a greater risk of droughts and flood. </a:t>
            </a:r>
          </a:p>
          <a:p>
            <a:r>
              <a:rPr lang="en-US" sz="2400" dirty="0"/>
              <a:t>Extended dry periods and the potential for greater evaporation will have a negative impact on lake levels used for freshwater supply. </a:t>
            </a:r>
          </a:p>
        </p:txBody>
      </p:sp>
    </p:spTree>
    <p:extLst>
      <p:ext uri="{BB962C8B-B14F-4D97-AF65-F5344CB8AC3E}">
        <p14:creationId xmlns:p14="http://schemas.microsoft.com/office/powerpoint/2010/main" val="1578020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4983"/>
            <a:ext cx="8229600" cy="591312"/>
          </a:xfrm>
          <a:noFill/>
          <a:ln>
            <a:noFill/>
          </a:ln>
        </p:spPr>
        <p:txBody>
          <a:bodyPr>
            <a:noAutofit/>
          </a:bodyPr>
          <a:lstStyle/>
          <a:p>
            <a:r>
              <a:rPr lang="en-US" sz="1800" b="1" dirty="0"/>
              <a:t>The total changes in precipitation, mean temperature and PET ratio from the first time interval (1960 to 1990) to the last time interval (2071 to 2099) based </a:t>
            </a:r>
            <a:r>
              <a:rPr lang="en-US" sz="1800" b="1" dirty="0">
                <a:solidFill>
                  <a:srgbClr val="FF0000"/>
                </a:solidFill>
              </a:rPr>
              <a:t>on </a:t>
            </a:r>
            <a:r>
              <a:rPr lang="en-US" sz="1800" b="1" u="sng" dirty="0">
                <a:solidFill>
                  <a:srgbClr val="FF0000"/>
                </a:solidFill>
              </a:rPr>
              <a:t>the multi-model average of all twelve models</a:t>
            </a:r>
            <a:br>
              <a:rPr lang="en-US" sz="1200" b="1" dirty="0">
                <a:solidFill>
                  <a:srgbClr val="FF0000"/>
                </a:solidFill>
              </a:rPr>
            </a:br>
            <a:endParaRPr lang="en-US" sz="1200" b="1" dirty="0">
              <a:solidFill>
                <a:srgbClr val="FF0000"/>
              </a:solidFill>
            </a:endParaRPr>
          </a:p>
        </p:txBody>
      </p:sp>
      <p:grpSp>
        <p:nvGrpSpPr>
          <p:cNvPr id="7" name="Group 6"/>
          <p:cNvGrpSpPr/>
          <p:nvPr/>
        </p:nvGrpSpPr>
        <p:grpSpPr>
          <a:xfrm>
            <a:off x="1524000" y="1196295"/>
            <a:ext cx="6087110" cy="4960620"/>
            <a:chOff x="2142490" y="1897380"/>
            <a:chExt cx="4862162" cy="3939874"/>
          </a:xfrm>
        </p:grpSpPr>
        <p:pic>
          <p:nvPicPr>
            <p:cNvPr id="5" name="Picture 4"/>
            <p:cNvPicPr/>
            <p:nvPr/>
          </p:nvPicPr>
          <p:blipFill rotWithShape="1">
            <a:blip r:embed="rId2">
              <a:extLst>
                <a:ext uri="{28A0092B-C50C-407E-A947-70E740481C1C}">
                  <a14:useLocalDpi xmlns:a14="http://schemas.microsoft.com/office/drawing/2010/main" val="0"/>
                </a:ext>
              </a:extLst>
            </a:blip>
            <a:srcRect b="55690"/>
            <a:stretch/>
          </p:blipFill>
          <p:spPr bwMode="auto">
            <a:xfrm>
              <a:off x="2142490" y="1897380"/>
              <a:ext cx="4859020" cy="3063240"/>
            </a:xfrm>
            <a:prstGeom prst="rect">
              <a:avLst/>
            </a:prstGeom>
            <a:noFill/>
            <a:ln>
              <a:noFill/>
            </a:ln>
            <a:extLst>
              <a:ext uri="{53640926-AAD7-44d8-BBD7-CCE9431645EC}">
                <a14:shadowObscured xmlns:a14="http://schemas.microsoft.com/office/drawing/2010/main" xmlns=""/>
              </a:ext>
            </a:extLst>
          </p:spPr>
        </p:pic>
        <p:pic>
          <p:nvPicPr>
            <p:cNvPr id="6" name="Picture 5"/>
            <p:cNvPicPr/>
            <p:nvPr/>
          </p:nvPicPr>
          <p:blipFill rotWithShape="1">
            <a:blip r:embed="rId2">
              <a:extLst>
                <a:ext uri="{28A0092B-C50C-407E-A947-70E740481C1C}">
                  <a14:useLocalDpi xmlns:a14="http://schemas.microsoft.com/office/drawing/2010/main" val="0"/>
                </a:ext>
              </a:extLst>
            </a:blip>
            <a:srcRect t="87297"/>
            <a:stretch/>
          </p:blipFill>
          <p:spPr bwMode="auto">
            <a:xfrm>
              <a:off x="2145632" y="4959049"/>
              <a:ext cx="4859020" cy="878205"/>
            </a:xfrm>
            <a:prstGeom prst="rect">
              <a:avLst/>
            </a:prstGeom>
            <a:noFill/>
            <a:ln>
              <a:noFill/>
            </a:ln>
            <a:extLst>
              <a:ext uri="{53640926-AAD7-44d8-BBD7-CCE9431645EC}">
                <a14:shadowObscured xmlns:a14="http://schemas.microsoft.com/office/drawing/2010/main" xmlns=""/>
              </a:ext>
            </a:extLst>
          </p:spPr>
        </p:pic>
      </p:grpSp>
      <p:sp>
        <p:nvSpPr>
          <p:cNvPr id="10" name="TextBox 9"/>
          <p:cNvSpPr txBox="1"/>
          <p:nvPr/>
        </p:nvSpPr>
        <p:spPr>
          <a:xfrm>
            <a:off x="691225" y="6179054"/>
            <a:ext cx="7748723" cy="646331"/>
          </a:xfrm>
          <a:prstGeom prst="rect">
            <a:avLst/>
          </a:prstGeom>
          <a:noFill/>
        </p:spPr>
        <p:txBody>
          <a:bodyPr wrap="none" rtlCol="0">
            <a:spAutoFit/>
          </a:bodyPr>
          <a:lstStyle/>
          <a:p>
            <a:pPr algn="ctr"/>
            <a:r>
              <a:rPr lang="en-US" sz="1200" dirty="0"/>
              <a:t>Henareh Khalyani, A., W. Gould, E. Harmsen, A. Terando, M. Quinones, and J. Collazo, 2016: Climate change implications for </a:t>
            </a:r>
          </a:p>
          <a:p>
            <a:pPr algn="ctr"/>
            <a:r>
              <a:rPr lang="en-US" sz="1200" dirty="0"/>
              <a:t>tropical islands: Interpolating and interpreting statistically downscaled GCM projections for </a:t>
            </a:r>
          </a:p>
          <a:p>
            <a:pPr algn="ctr"/>
            <a:r>
              <a:rPr lang="en-US" sz="1200" dirty="0"/>
              <a:t>management and planning. J. Appl. Meteor. </a:t>
            </a:r>
            <a:r>
              <a:rPr lang="en-US" sz="1200" dirty="0" err="1"/>
              <a:t>Climatol</a:t>
            </a:r>
            <a:r>
              <a:rPr lang="en-US" sz="1200" dirty="0"/>
              <a:t>. Vol. 55:265-282..</a:t>
            </a:r>
          </a:p>
        </p:txBody>
      </p:sp>
      <p:sp>
        <p:nvSpPr>
          <p:cNvPr id="15" name="TextBox 14"/>
          <p:cNvSpPr txBox="1"/>
          <p:nvPr/>
        </p:nvSpPr>
        <p:spPr>
          <a:xfrm>
            <a:off x="227786" y="1400835"/>
            <a:ext cx="1213602" cy="923330"/>
          </a:xfrm>
          <a:prstGeom prst="rect">
            <a:avLst/>
          </a:prstGeom>
          <a:noFill/>
        </p:spPr>
        <p:txBody>
          <a:bodyPr wrap="none" rtlCol="0">
            <a:spAutoFit/>
          </a:bodyPr>
          <a:lstStyle/>
          <a:p>
            <a:pPr algn="ctr"/>
            <a:r>
              <a:rPr lang="en-US" dirty="0"/>
              <a:t>30% </a:t>
            </a:r>
          </a:p>
          <a:p>
            <a:pPr algn="ctr"/>
            <a:r>
              <a:rPr lang="en-US" dirty="0"/>
              <a:t>Reduction</a:t>
            </a:r>
          </a:p>
          <a:p>
            <a:pPr algn="ctr"/>
            <a:r>
              <a:rPr lang="en-US" dirty="0"/>
              <a:t>in rainfall</a:t>
            </a:r>
          </a:p>
        </p:txBody>
      </p:sp>
      <p:sp>
        <p:nvSpPr>
          <p:cNvPr id="16" name="TextBox 15"/>
          <p:cNvSpPr txBox="1"/>
          <p:nvPr/>
        </p:nvSpPr>
        <p:spPr>
          <a:xfrm>
            <a:off x="104453" y="2631830"/>
            <a:ext cx="1460272" cy="1200329"/>
          </a:xfrm>
          <a:prstGeom prst="rect">
            <a:avLst/>
          </a:prstGeom>
          <a:noFill/>
        </p:spPr>
        <p:txBody>
          <a:bodyPr wrap="none" rtlCol="0">
            <a:spAutoFit/>
          </a:bodyPr>
          <a:lstStyle/>
          <a:p>
            <a:pPr algn="ctr"/>
            <a:r>
              <a:rPr lang="en-US" dirty="0"/>
              <a:t>8 </a:t>
            </a:r>
            <a:r>
              <a:rPr lang="en-US" baseline="30000" dirty="0" err="1"/>
              <a:t>o</a:t>
            </a:r>
            <a:r>
              <a:rPr lang="en-US" dirty="0" err="1"/>
              <a:t>C</a:t>
            </a:r>
            <a:r>
              <a:rPr lang="en-US" dirty="0"/>
              <a:t> </a:t>
            </a:r>
          </a:p>
          <a:p>
            <a:pPr algn="ctr"/>
            <a:r>
              <a:rPr lang="en-US" dirty="0"/>
              <a:t>Increase in</a:t>
            </a:r>
          </a:p>
          <a:p>
            <a:pPr algn="ctr"/>
            <a:r>
              <a:rPr lang="en-US" dirty="0"/>
              <a:t>Average</a:t>
            </a:r>
          </a:p>
          <a:p>
            <a:pPr algn="ctr"/>
            <a:r>
              <a:rPr lang="en-US" dirty="0"/>
              <a:t>Temperature</a:t>
            </a:r>
          </a:p>
        </p:txBody>
      </p:sp>
      <p:sp>
        <p:nvSpPr>
          <p:cNvPr id="17" name="Rectangle 16"/>
          <p:cNvSpPr/>
          <p:nvPr/>
        </p:nvSpPr>
        <p:spPr>
          <a:xfrm>
            <a:off x="104453" y="1102027"/>
            <a:ext cx="3553147" cy="28194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81888" y="1218434"/>
            <a:ext cx="3553147" cy="26677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696200" y="1524000"/>
            <a:ext cx="1213602" cy="923330"/>
          </a:xfrm>
          <a:prstGeom prst="rect">
            <a:avLst/>
          </a:prstGeom>
          <a:noFill/>
        </p:spPr>
        <p:txBody>
          <a:bodyPr wrap="none" rtlCol="0">
            <a:spAutoFit/>
          </a:bodyPr>
          <a:lstStyle/>
          <a:p>
            <a:pPr algn="ctr"/>
            <a:r>
              <a:rPr lang="en-US" dirty="0"/>
              <a:t>20% </a:t>
            </a:r>
          </a:p>
          <a:p>
            <a:pPr algn="ctr"/>
            <a:r>
              <a:rPr lang="en-US" dirty="0"/>
              <a:t>Reduction</a:t>
            </a:r>
          </a:p>
          <a:p>
            <a:pPr algn="ctr"/>
            <a:r>
              <a:rPr lang="en-US" dirty="0"/>
              <a:t>in rainfall</a:t>
            </a:r>
          </a:p>
        </p:txBody>
      </p:sp>
      <p:sp>
        <p:nvSpPr>
          <p:cNvPr id="14" name="TextBox 13"/>
          <p:cNvSpPr txBox="1"/>
          <p:nvPr/>
        </p:nvSpPr>
        <p:spPr>
          <a:xfrm>
            <a:off x="7667506" y="2667000"/>
            <a:ext cx="1492716" cy="1200329"/>
          </a:xfrm>
          <a:prstGeom prst="rect">
            <a:avLst/>
          </a:prstGeom>
          <a:noFill/>
        </p:spPr>
        <p:txBody>
          <a:bodyPr wrap="none" rtlCol="0">
            <a:spAutoFit/>
          </a:bodyPr>
          <a:lstStyle/>
          <a:p>
            <a:pPr algn="ctr"/>
            <a:r>
              <a:rPr lang="en-US" dirty="0"/>
              <a:t>4.5 </a:t>
            </a:r>
            <a:r>
              <a:rPr lang="en-US" baseline="30000" dirty="0" err="1"/>
              <a:t>o</a:t>
            </a:r>
            <a:r>
              <a:rPr lang="en-US" dirty="0" err="1"/>
              <a:t>C</a:t>
            </a:r>
            <a:r>
              <a:rPr lang="en-US" dirty="0"/>
              <a:t> </a:t>
            </a:r>
          </a:p>
          <a:p>
            <a:pPr algn="ctr"/>
            <a:r>
              <a:rPr lang="en-US" dirty="0"/>
              <a:t>Increase in</a:t>
            </a:r>
          </a:p>
          <a:p>
            <a:pPr algn="ctr"/>
            <a:r>
              <a:rPr lang="en-US" dirty="0"/>
              <a:t>Average</a:t>
            </a:r>
          </a:p>
          <a:p>
            <a:pPr algn="ctr"/>
            <a:r>
              <a:rPr lang="en-US" dirty="0"/>
              <a:t>Temperature</a:t>
            </a:r>
          </a:p>
        </p:txBody>
      </p:sp>
    </p:spTree>
    <p:extLst>
      <p:ext uri="{BB962C8B-B14F-4D97-AF65-F5344CB8AC3E}">
        <p14:creationId xmlns:p14="http://schemas.microsoft.com/office/powerpoint/2010/main" val="346031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6781800"/>
          </a:xfrm>
          <a:noFill/>
        </p:spPr>
        <p:txBody>
          <a:bodyPr>
            <a:normAutofit fontScale="55000" lnSpcReduction="20000"/>
          </a:bodyPr>
          <a:lstStyle/>
          <a:p>
            <a:pPr marL="0" indent="0" algn="ctr">
              <a:buNone/>
            </a:pPr>
            <a:r>
              <a:rPr lang="en-US" sz="4500" b="1" dirty="0"/>
              <a:t>So we have a potentially catastrophic situation evolving in terms of water and temperature in Puerto Rico</a:t>
            </a:r>
          </a:p>
          <a:p>
            <a:pPr marL="393192" lvl="1" indent="0">
              <a:buNone/>
            </a:pPr>
            <a:r>
              <a:rPr lang="en-US" sz="4500" b="1" dirty="0"/>
              <a:t>    </a:t>
            </a:r>
          </a:p>
          <a:p>
            <a:pPr marL="393192" lvl="1" indent="0">
              <a:buNone/>
            </a:pPr>
            <a:r>
              <a:rPr lang="en-US" sz="4500" b="1" dirty="0"/>
              <a:t>    Water</a:t>
            </a:r>
          </a:p>
          <a:p>
            <a:pPr lvl="2"/>
            <a:r>
              <a:rPr lang="en-US" sz="4500" dirty="0"/>
              <a:t>The 2015 Drought has shown us how vulnerable our water supply system is.</a:t>
            </a:r>
          </a:p>
          <a:p>
            <a:pPr lvl="2"/>
            <a:r>
              <a:rPr lang="en-US" sz="4500" dirty="0"/>
              <a:t>Reservoirs were overdrawn and the irrigation districts were operating at a fraction of their production potential.</a:t>
            </a:r>
          </a:p>
          <a:p>
            <a:pPr lvl="2"/>
            <a:endParaRPr lang="en-US" sz="4500" dirty="0"/>
          </a:p>
          <a:p>
            <a:pPr marL="667512" lvl="2" indent="0">
              <a:buNone/>
            </a:pPr>
            <a:r>
              <a:rPr lang="en-US" sz="4500" b="1" dirty="0"/>
              <a:t>Temperature</a:t>
            </a:r>
          </a:p>
          <a:p>
            <a:pPr lvl="2"/>
            <a:r>
              <a:rPr lang="en-US" sz="4500" dirty="0"/>
              <a:t>Reduction in yields due to temperature stress</a:t>
            </a:r>
          </a:p>
          <a:p>
            <a:pPr lvl="2"/>
            <a:r>
              <a:rPr lang="en-US" sz="4500" dirty="0"/>
              <a:t>Heat related public health problem, especially among the poor, young and elderly.</a:t>
            </a:r>
          </a:p>
          <a:p>
            <a:pPr lvl="2"/>
            <a:endParaRPr lang="en-US" sz="2800" dirty="0"/>
          </a:p>
          <a:p>
            <a:pPr marL="667512" lvl="2" indent="0">
              <a:buNone/>
            </a:pPr>
            <a:r>
              <a:rPr lang="en-US" sz="2800" dirty="0"/>
              <a:t>      </a:t>
            </a:r>
            <a:endParaRPr lang="en-US" dirty="0"/>
          </a:p>
        </p:txBody>
      </p:sp>
    </p:spTree>
    <p:extLst>
      <p:ext uri="{BB962C8B-B14F-4D97-AF65-F5344CB8AC3E}">
        <p14:creationId xmlns:p14="http://schemas.microsoft.com/office/powerpoint/2010/main" val="3715705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27E6-0039-7341-82E7-14D291B7C0F7}"/>
              </a:ext>
            </a:extLst>
          </p:cNvPr>
          <p:cNvSpPr>
            <a:spLocks noGrp="1"/>
          </p:cNvSpPr>
          <p:nvPr>
            <p:ph type="title"/>
          </p:nvPr>
        </p:nvSpPr>
        <p:spPr>
          <a:xfrm>
            <a:off x="1565022" y="0"/>
            <a:ext cx="5937755" cy="1188720"/>
          </a:xfrm>
          <a:noFill/>
          <a:ln>
            <a:noFill/>
          </a:ln>
        </p:spPr>
        <p:txBody>
          <a:bodyPr/>
          <a:lstStyle/>
          <a:p>
            <a:r>
              <a:rPr lang="en-US" b="1" dirty="0"/>
              <a:t>Sea Level Rise</a:t>
            </a:r>
          </a:p>
        </p:txBody>
      </p:sp>
      <p:sp>
        <p:nvSpPr>
          <p:cNvPr id="3" name="Content Placeholder 2">
            <a:extLst>
              <a:ext uri="{FF2B5EF4-FFF2-40B4-BE49-F238E27FC236}">
                <a16:creationId xmlns:a16="http://schemas.microsoft.com/office/drawing/2014/main" id="{2544906C-8087-8B41-86BA-987EF2CE7AF0}"/>
              </a:ext>
            </a:extLst>
          </p:cNvPr>
          <p:cNvSpPr>
            <a:spLocks noGrp="1"/>
          </p:cNvSpPr>
          <p:nvPr>
            <p:ph idx="1"/>
          </p:nvPr>
        </p:nvSpPr>
        <p:spPr>
          <a:xfrm>
            <a:off x="457200" y="914400"/>
            <a:ext cx="8458200" cy="3835028"/>
          </a:xfrm>
        </p:spPr>
        <p:txBody>
          <a:bodyPr>
            <a:noAutofit/>
          </a:bodyPr>
          <a:lstStyle/>
          <a:p>
            <a:r>
              <a:rPr lang="en-US" sz="3200" dirty="0"/>
              <a:t>Sea levels are expected to get up to one meter higher by 2100, though this projection is disputed.  </a:t>
            </a:r>
          </a:p>
          <a:p>
            <a:r>
              <a:rPr lang="en-US" sz="3200" dirty="0"/>
              <a:t>A rise in the sea level would result in an agricultural land loss. </a:t>
            </a:r>
          </a:p>
          <a:p>
            <a:r>
              <a:rPr lang="en-US" sz="3200" dirty="0"/>
              <a:t>Erosion, submergence of shorelines, salinity of the water table will affect agriculture.</a:t>
            </a:r>
          </a:p>
          <a:p>
            <a:r>
              <a:rPr lang="en-US" sz="3200" dirty="0"/>
              <a:t>Greenland ice melt is a major contributor to observed sea level rise. </a:t>
            </a:r>
          </a:p>
          <a:p>
            <a:pPr marL="0" indent="0">
              <a:buNone/>
            </a:pPr>
            <a:endParaRPr lang="en-US" sz="3200" dirty="0"/>
          </a:p>
        </p:txBody>
      </p:sp>
    </p:spTree>
    <p:extLst>
      <p:ext uri="{BB962C8B-B14F-4D97-AF65-F5344CB8AC3E}">
        <p14:creationId xmlns:p14="http://schemas.microsoft.com/office/powerpoint/2010/main" val="433534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a:noFill/>
          <a:ln>
            <a:noFill/>
          </a:ln>
        </p:spPr>
        <p:txBody>
          <a:bodyPr/>
          <a:lstStyle/>
          <a:p>
            <a:pPr algn="ctr"/>
            <a:r>
              <a:rPr lang="en-US" b="1" dirty="0"/>
              <a:t>Sea level rise in Puerto Rico </a:t>
            </a:r>
          </a:p>
        </p:txBody>
      </p:sp>
      <p:pic>
        <p:nvPicPr>
          <p:cNvPr id="4" name="Picture 3"/>
          <p:cNvPicPr>
            <a:picLocks noChangeAspect="1"/>
          </p:cNvPicPr>
          <p:nvPr/>
        </p:nvPicPr>
        <p:blipFill>
          <a:blip r:embed="rId2"/>
          <a:stretch>
            <a:fillRect/>
          </a:stretch>
        </p:blipFill>
        <p:spPr>
          <a:xfrm>
            <a:off x="762000" y="1676400"/>
            <a:ext cx="7467600" cy="5026269"/>
          </a:xfrm>
          <a:prstGeom prst="rect">
            <a:avLst/>
          </a:prstGeom>
        </p:spPr>
      </p:pic>
    </p:spTree>
    <p:extLst>
      <p:ext uri="{BB962C8B-B14F-4D97-AF65-F5344CB8AC3E}">
        <p14:creationId xmlns:p14="http://schemas.microsoft.com/office/powerpoint/2010/main" val="13942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31661-E0E4-AC48-ABB8-5B5A5C86B6E7}"/>
              </a:ext>
            </a:extLst>
          </p:cNvPr>
          <p:cNvSpPr>
            <a:spLocks noGrp="1"/>
          </p:cNvSpPr>
          <p:nvPr>
            <p:ph type="title"/>
          </p:nvPr>
        </p:nvSpPr>
        <p:spPr>
          <a:noFill/>
          <a:ln>
            <a:noFill/>
          </a:ln>
        </p:spPr>
        <p:txBody>
          <a:bodyPr>
            <a:noAutofit/>
          </a:bodyPr>
          <a:lstStyle/>
          <a:p>
            <a:r>
              <a:rPr lang="en-US" sz="3200" dirty="0"/>
              <a:t>Extreme </a:t>
            </a:r>
            <a:r>
              <a:rPr lang="en-US" sz="3600" dirty="0"/>
              <a:t>Weather</a:t>
            </a:r>
          </a:p>
        </p:txBody>
      </p:sp>
      <p:sp>
        <p:nvSpPr>
          <p:cNvPr id="3" name="Content Placeholder 2">
            <a:extLst>
              <a:ext uri="{FF2B5EF4-FFF2-40B4-BE49-F238E27FC236}">
                <a16:creationId xmlns:a16="http://schemas.microsoft.com/office/drawing/2014/main" id="{532FFB95-88F5-ED49-9A74-D4B36CF26154}"/>
              </a:ext>
            </a:extLst>
          </p:cNvPr>
          <p:cNvSpPr>
            <a:spLocks noGrp="1"/>
          </p:cNvSpPr>
          <p:nvPr>
            <p:ph idx="1"/>
          </p:nvPr>
        </p:nvSpPr>
        <p:spPr>
          <a:xfrm>
            <a:off x="685800" y="2638045"/>
            <a:ext cx="7467599" cy="3101983"/>
          </a:xfrm>
        </p:spPr>
        <p:txBody>
          <a:bodyPr>
            <a:normAutofit/>
          </a:bodyPr>
          <a:lstStyle/>
          <a:p>
            <a:r>
              <a:rPr lang="en-US" sz="3200" dirty="0"/>
              <a:t> The </a:t>
            </a:r>
            <a:r>
              <a:rPr lang="en-US" sz="3200" b="1" i="1" dirty="0"/>
              <a:t>Drought of 2015 </a:t>
            </a:r>
            <a:r>
              <a:rPr lang="en-US" sz="3200" dirty="0"/>
              <a:t>and</a:t>
            </a:r>
            <a:r>
              <a:rPr lang="en-US" sz="3200" b="1" i="1" dirty="0"/>
              <a:t> Hurricane Maria </a:t>
            </a:r>
            <a:r>
              <a:rPr lang="en-US" sz="3200" dirty="0"/>
              <a:t>may serve as a preview of extreme weather we may see more frequently in the future.</a:t>
            </a:r>
          </a:p>
        </p:txBody>
      </p:sp>
    </p:spTree>
    <p:extLst>
      <p:ext uri="{BB962C8B-B14F-4D97-AF65-F5344CB8AC3E}">
        <p14:creationId xmlns:p14="http://schemas.microsoft.com/office/powerpoint/2010/main" val="4269847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noFill/>
          <a:ln>
            <a:noFill/>
          </a:ln>
        </p:spPr>
        <p:txBody>
          <a:bodyPr/>
          <a:lstStyle/>
          <a:p>
            <a:pPr algn="ctr"/>
            <a:r>
              <a:rPr lang="en-US" dirty="0"/>
              <a:t>Irrigation Districts of PR</a:t>
            </a:r>
          </a:p>
        </p:txBody>
      </p:sp>
      <p:sp>
        <p:nvSpPr>
          <p:cNvPr id="5" name="Content Placeholder 2"/>
          <p:cNvSpPr>
            <a:spLocks noGrp="1"/>
          </p:cNvSpPr>
          <p:nvPr>
            <p:ph idx="1"/>
          </p:nvPr>
        </p:nvSpPr>
        <p:spPr>
          <a:xfrm>
            <a:off x="381000" y="4495800"/>
            <a:ext cx="8229600" cy="2255520"/>
          </a:xfrm>
        </p:spPr>
        <p:txBody>
          <a:bodyPr>
            <a:normAutofit fontScale="85000" lnSpcReduction="10000"/>
          </a:bodyPr>
          <a:lstStyle/>
          <a:p>
            <a:pPr marL="0" indent="0" algn="just">
              <a:buNone/>
            </a:pPr>
            <a:r>
              <a:rPr lang="en-US" sz="2400" b="1" dirty="0"/>
              <a:t>Irrigation Districts</a:t>
            </a:r>
          </a:p>
          <a:p>
            <a:pPr algn="just"/>
            <a:r>
              <a:rPr lang="en-US" sz="2400" dirty="0"/>
              <a:t>Agricultural water requirements are not well understood in the island</a:t>
            </a:r>
          </a:p>
          <a:p>
            <a:pPr algn="just"/>
            <a:r>
              <a:rPr lang="en-US" sz="2400" dirty="0"/>
              <a:t>Canals have limited spatial extent</a:t>
            </a:r>
          </a:p>
          <a:p>
            <a:pPr algn="just"/>
            <a:r>
              <a:rPr lang="en-US" sz="2400" dirty="0"/>
              <a:t>Canals are in disrepair in some areas, and water is lost from the system </a:t>
            </a:r>
          </a:p>
          <a:p>
            <a:pPr algn="just"/>
            <a:r>
              <a:rPr lang="en-US" sz="2400" dirty="0"/>
              <a:t>Water is essentially free to farmers</a:t>
            </a:r>
          </a:p>
          <a:p>
            <a:pPr algn="just"/>
            <a:endParaRPr lang="en-US" dirty="0"/>
          </a:p>
          <a:p>
            <a:pPr algn="just"/>
            <a:endParaRPr lang="en-US" dirty="0"/>
          </a:p>
          <a:p>
            <a:pPr algn="just"/>
            <a:endParaRPr lang="en-US" dirty="0"/>
          </a:p>
          <a:p>
            <a:pPr algn="just"/>
            <a:endParaRPr lang="en-US" sz="3600" dirty="0"/>
          </a:p>
          <a:p>
            <a:endParaRPr lang="en-US" dirty="0"/>
          </a:p>
        </p:txBody>
      </p:sp>
      <p:pic>
        <p:nvPicPr>
          <p:cNvPr id="4" name="Picture 3"/>
          <p:cNvPicPr>
            <a:picLocks noChangeAspect="1"/>
          </p:cNvPicPr>
          <p:nvPr/>
        </p:nvPicPr>
        <p:blipFill>
          <a:blip r:embed="rId2"/>
          <a:stretch>
            <a:fillRect/>
          </a:stretch>
        </p:blipFill>
        <p:spPr>
          <a:xfrm>
            <a:off x="0" y="914400"/>
            <a:ext cx="9144000" cy="3247869"/>
          </a:xfrm>
          <a:prstGeom prst="rect">
            <a:avLst/>
          </a:prstGeom>
        </p:spPr>
      </p:pic>
    </p:spTree>
    <p:extLst>
      <p:ext uri="{BB962C8B-B14F-4D97-AF65-F5344CB8AC3E}">
        <p14:creationId xmlns:p14="http://schemas.microsoft.com/office/powerpoint/2010/main" val="934626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5859" y="0"/>
            <a:ext cx="9324278" cy="6858000"/>
          </a:xfrm>
          <a:prstGeom prst="rect">
            <a:avLst/>
          </a:prstGeom>
        </p:spPr>
      </p:pic>
    </p:spTree>
    <p:extLst>
      <p:ext uri="{BB962C8B-B14F-4D97-AF65-F5344CB8AC3E}">
        <p14:creationId xmlns:p14="http://schemas.microsoft.com/office/powerpoint/2010/main" val="4174619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202294" cy="5181600"/>
          </a:xfrm>
          <a:prstGeom prst="rect">
            <a:avLst/>
          </a:prstGeom>
        </p:spPr>
      </p:pic>
      <p:sp>
        <p:nvSpPr>
          <p:cNvPr id="5" name="Rectangle 4"/>
          <p:cNvSpPr/>
          <p:nvPr/>
        </p:nvSpPr>
        <p:spPr>
          <a:xfrm>
            <a:off x="762000" y="5486400"/>
            <a:ext cx="7696200" cy="830997"/>
          </a:xfrm>
          <a:prstGeom prst="rect">
            <a:avLst/>
          </a:prstGeom>
        </p:spPr>
        <p:txBody>
          <a:bodyPr wrap="square">
            <a:spAutoFit/>
          </a:bodyPr>
          <a:lstStyle/>
          <a:p>
            <a:r>
              <a:rPr lang="en-US" sz="2400" dirty="0"/>
              <a:t>June 19, 2015, aerial photo shows the drought-affected lakeshore of La Plata reservoir in Toa Alta, Puerto Rico.</a:t>
            </a:r>
          </a:p>
        </p:txBody>
      </p:sp>
    </p:spTree>
    <p:extLst>
      <p:ext uri="{BB962C8B-B14F-4D97-AF65-F5344CB8AC3E}">
        <p14:creationId xmlns:p14="http://schemas.microsoft.com/office/powerpoint/2010/main" val="1517395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389120"/>
          </a:xfrm>
        </p:spPr>
        <p:txBody>
          <a:bodyPr>
            <a:normAutofit lnSpcReduction="10000"/>
          </a:bodyPr>
          <a:lstStyle/>
          <a:p>
            <a:pPr marL="0" indent="0" algn="just">
              <a:buNone/>
            </a:pPr>
            <a:r>
              <a:rPr lang="en-US" sz="3200" b="1" dirty="0"/>
              <a:t>Water Conflicts</a:t>
            </a:r>
          </a:p>
          <a:p>
            <a:pPr algn="just"/>
            <a:r>
              <a:rPr lang="en-US" sz="3200" dirty="0"/>
              <a:t>Conflicts exist between the agriculture and non-agricultural sectors. For example, in the </a:t>
            </a:r>
            <a:r>
              <a:rPr lang="en-US" sz="3200" dirty="0" err="1"/>
              <a:t>Guayama</a:t>
            </a:r>
            <a:r>
              <a:rPr lang="en-US" sz="3200" dirty="0"/>
              <a:t> Irrigation District, 28% of the water is used for agriculture, 72% for domestic/industrial use.</a:t>
            </a:r>
          </a:p>
          <a:p>
            <a:pPr algn="just"/>
            <a:r>
              <a:rPr lang="en-US" sz="3200" dirty="0"/>
              <a:t>Expansion of agricultural production is being promoted, which will result in more competition for water resources. </a:t>
            </a:r>
          </a:p>
          <a:p>
            <a:pPr algn="just"/>
            <a:endParaRPr lang="en-US" dirty="0"/>
          </a:p>
          <a:p>
            <a:pPr algn="just"/>
            <a:endParaRPr lang="en-US" dirty="0"/>
          </a:p>
          <a:p>
            <a:pPr algn="just"/>
            <a:endParaRPr lang="en-US" sz="3600" dirty="0"/>
          </a:p>
          <a:p>
            <a:endParaRPr lang="en-US" dirty="0"/>
          </a:p>
        </p:txBody>
      </p:sp>
    </p:spTree>
    <p:extLst>
      <p:ext uri="{BB962C8B-B14F-4D97-AF65-F5344CB8AC3E}">
        <p14:creationId xmlns:p14="http://schemas.microsoft.com/office/powerpoint/2010/main" val="2955332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8076-379D-0447-8657-3A88859FB1D3}"/>
              </a:ext>
            </a:extLst>
          </p:cNvPr>
          <p:cNvSpPr>
            <a:spLocks noGrp="1"/>
          </p:cNvSpPr>
          <p:nvPr>
            <p:ph type="title"/>
          </p:nvPr>
        </p:nvSpPr>
        <p:spPr>
          <a:xfrm>
            <a:off x="717549" y="744855"/>
            <a:ext cx="7924799" cy="1188720"/>
          </a:xfrm>
          <a:noFill/>
          <a:ln>
            <a:noFill/>
          </a:ln>
        </p:spPr>
        <p:txBody>
          <a:bodyPr/>
          <a:lstStyle/>
          <a:p>
            <a:r>
              <a:rPr lang="en-US" dirty="0"/>
              <a:t>The Greenhouse effect</a:t>
            </a:r>
          </a:p>
        </p:txBody>
      </p:sp>
      <p:sp>
        <p:nvSpPr>
          <p:cNvPr id="5" name="TextBox 4">
            <a:extLst>
              <a:ext uri="{FF2B5EF4-FFF2-40B4-BE49-F238E27FC236}">
                <a16:creationId xmlns:a16="http://schemas.microsoft.com/office/drawing/2014/main" id="{3D7F0222-DEDB-4C43-9A85-AE47A6FBC4DF}"/>
              </a:ext>
            </a:extLst>
          </p:cNvPr>
          <p:cNvSpPr txBox="1"/>
          <p:nvPr/>
        </p:nvSpPr>
        <p:spPr>
          <a:xfrm>
            <a:off x="955148" y="6019800"/>
            <a:ext cx="7449603" cy="369332"/>
          </a:xfrm>
          <a:prstGeom prst="rect">
            <a:avLst/>
          </a:prstGeom>
          <a:noFill/>
        </p:spPr>
        <p:txBody>
          <a:bodyPr wrap="none" rtlCol="0">
            <a:spAutoFit/>
          </a:bodyPr>
          <a:lstStyle/>
          <a:p>
            <a:r>
              <a:rPr lang="en-US" dirty="0"/>
              <a:t>https://</a:t>
            </a:r>
            <a:r>
              <a:rPr lang="en-US" dirty="0" err="1"/>
              <a:t>www.thetalkingdemocrat.com</a:t>
            </a:r>
            <a:r>
              <a:rPr lang="en-US" dirty="0"/>
              <a:t>/2018/03/what-is-the-green-house-effect/</a:t>
            </a:r>
          </a:p>
        </p:txBody>
      </p:sp>
      <p:pic>
        <p:nvPicPr>
          <p:cNvPr id="6" name="Picture 5">
            <a:extLst>
              <a:ext uri="{FF2B5EF4-FFF2-40B4-BE49-F238E27FC236}">
                <a16:creationId xmlns:a16="http://schemas.microsoft.com/office/drawing/2014/main" id="{ACD4E493-05FB-B348-B9D9-16BE1F7B8AB3}"/>
              </a:ext>
            </a:extLst>
          </p:cNvPr>
          <p:cNvPicPr>
            <a:picLocks noChangeAspect="1"/>
          </p:cNvPicPr>
          <p:nvPr/>
        </p:nvPicPr>
        <p:blipFill>
          <a:blip r:embed="rId2"/>
          <a:stretch>
            <a:fillRect/>
          </a:stretch>
        </p:blipFill>
        <p:spPr>
          <a:xfrm>
            <a:off x="1981200" y="1905000"/>
            <a:ext cx="5397500" cy="3683000"/>
          </a:xfrm>
          <a:prstGeom prst="rect">
            <a:avLst/>
          </a:prstGeom>
        </p:spPr>
      </p:pic>
    </p:spTree>
    <p:extLst>
      <p:ext uri="{BB962C8B-B14F-4D97-AF65-F5344CB8AC3E}">
        <p14:creationId xmlns:p14="http://schemas.microsoft.com/office/powerpoint/2010/main" val="2443221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0627" b="22180"/>
          <a:stretch/>
        </p:blipFill>
        <p:spPr>
          <a:xfrm>
            <a:off x="1066800" y="533400"/>
            <a:ext cx="3552878" cy="1524000"/>
          </a:xfrm>
          <a:prstGeom prst="rect">
            <a:avLst/>
          </a:prstGeom>
        </p:spPr>
      </p:pic>
      <p:pic>
        <p:nvPicPr>
          <p:cNvPr id="6" name="Picture 5"/>
          <p:cNvPicPr>
            <a:picLocks noChangeAspect="1"/>
          </p:cNvPicPr>
          <p:nvPr/>
        </p:nvPicPr>
        <p:blipFill rotWithShape="1">
          <a:blip r:embed="rId3"/>
          <a:srcRect t="20627" b="21476"/>
          <a:stretch/>
        </p:blipFill>
        <p:spPr>
          <a:xfrm>
            <a:off x="1066800" y="2057400"/>
            <a:ext cx="3581400" cy="1555122"/>
          </a:xfrm>
          <a:prstGeom prst="rect">
            <a:avLst/>
          </a:prstGeom>
        </p:spPr>
      </p:pic>
      <p:pic>
        <p:nvPicPr>
          <p:cNvPr id="7" name="Picture 6"/>
          <p:cNvPicPr>
            <a:picLocks noChangeAspect="1"/>
          </p:cNvPicPr>
          <p:nvPr/>
        </p:nvPicPr>
        <p:blipFill rotWithShape="1">
          <a:blip r:embed="rId4"/>
          <a:srcRect t="19924" b="22180"/>
          <a:stretch/>
        </p:blipFill>
        <p:spPr>
          <a:xfrm>
            <a:off x="1066800" y="3581400"/>
            <a:ext cx="3581400" cy="1555123"/>
          </a:xfrm>
          <a:prstGeom prst="rect">
            <a:avLst/>
          </a:prstGeom>
        </p:spPr>
      </p:pic>
      <p:pic>
        <p:nvPicPr>
          <p:cNvPr id="8" name="Picture 7"/>
          <p:cNvPicPr>
            <a:picLocks noChangeAspect="1"/>
          </p:cNvPicPr>
          <p:nvPr/>
        </p:nvPicPr>
        <p:blipFill rotWithShape="1">
          <a:blip r:embed="rId5"/>
          <a:srcRect t="19242" b="21711"/>
          <a:stretch/>
        </p:blipFill>
        <p:spPr>
          <a:xfrm>
            <a:off x="1066800" y="5240452"/>
            <a:ext cx="3581400" cy="1586045"/>
          </a:xfrm>
          <a:prstGeom prst="rect">
            <a:avLst/>
          </a:prstGeom>
        </p:spPr>
      </p:pic>
      <p:pic>
        <p:nvPicPr>
          <p:cNvPr id="9" name="Picture 8"/>
          <p:cNvPicPr>
            <a:picLocks noChangeAspect="1"/>
          </p:cNvPicPr>
          <p:nvPr/>
        </p:nvPicPr>
        <p:blipFill rotWithShape="1">
          <a:blip r:embed="rId5"/>
          <a:srcRect l="176" t="20159" r="5751" b="21944"/>
          <a:stretch/>
        </p:blipFill>
        <p:spPr>
          <a:xfrm>
            <a:off x="5105400" y="533400"/>
            <a:ext cx="3344691" cy="1543838"/>
          </a:xfrm>
          <a:prstGeom prst="rect">
            <a:avLst/>
          </a:prstGeom>
        </p:spPr>
      </p:pic>
      <p:pic>
        <p:nvPicPr>
          <p:cNvPr id="10" name="Picture 9"/>
          <p:cNvPicPr>
            <a:picLocks noChangeAspect="1"/>
          </p:cNvPicPr>
          <p:nvPr/>
        </p:nvPicPr>
        <p:blipFill rotWithShape="1">
          <a:blip r:embed="rId6"/>
          <a:srcRect t="20627" b="21945"/>
          <a:stretch/>
        </p:blipFill>
        <p:spPr>
          <a:xfrm>
            <a:off x="5029200" y="2057400"/>
            <a:ext cx="3615458" cy="1557200"/>
          </a:xfrm>
          <a:prstGeom prst="rect">
            <a:avLst/>
          </a:prstGeom>
        </p:spPr>
      </p:pic>
      <p:pic>
        <p:nvPicPr>
          <p:cNvPr id="11" name="Picture 10"/>
          <p:cNvPicPr>
            <a:picLocks noChangeAspect="1"/>
          </p:cNvPicPr>
          <p:nvPr/>
        </p:nvPicPr>
        <p:blipFill rotWithShape="1">
          <a:blip r:embed="rId7"/>
          <a:srcRect t="20861" b="22180"/>
          <a:stretch/>
        </p:blipFill>
        <p:spPr>
          <a:xfrm>
            <a:off x="5029200" y="3657600"/>
            <a:ext cx="3640352" cy="1555122"/>
          </a:xfrm>
          <a:prstGeom prst="rect">
            <a:avLst/>
          </a:prstGeom>
        </p:spPr>
      </p:pic>
      <p:pic>
        <p:nvPicPr>
          <p:cNvPr id="12" name="Picture 11"/>
          <p:cNvPicPr>
            <a:picLocks noChangeAspect="1"/>
          </p:cNvPicPr>
          <p:nvPr/>
        </p:nvPicPr>
        <p:blipFill rotWithShape="1">
          <a:blip r:embed="rId8"/>
          <a:srcRect t="20627" b="21711"/>
          <a:stretch/>
        </p:blipFill>
        <p:spPr>
          <a:xfrm>
            <a:off x="5105400" y="5312031"/>
            <a:ext cx="3574790" cy="1545969"/>
          </a:xfrm>
          <a:prstGeom prst="rect">
            <a:avLst/>
          </a:prstGeom>
        </p:spPr>
      </p:pic>
      <p:sp>
        <p:nvSpPr>
          <p:cNvPr id="13" name="TextBox 12"/>
          <p:cNvSpPr txBox="1"/>
          <p:nvPr/>
        </p:nvSpPr>
        <p:spPr>
          <a:xfrm rot="16200000">
            <a:off x="-2639200" y="3248800"/>
            <a:ext cx="6349665" cy="461665"/>
          </a:xfrm>
          <a:prstGeom prst="rect">
            <a:avLst/>
          </a:prstGeom>
          <a:noFill/>
        </p:spPr>
        <p:txBody>
          <a:bodyPr wrap="none" rtlCol="0">
            <a:spAutoFit/>
          </a:bodyPr>
          <a:lstStyle/>
          <a:p>
            <a:r>
              <a:rPr lang="en-US" sz="2400" b="1" dirty="0"/>
              <a:t>Rainfall – Reference Evapotranspiration</a:t>
            </a:r>
          </a:p>
        </p:txBody>
      </p:sp>
      <p:sp>
        <p:nvSpPr>
          <p:cNvPr id="14" name="TextBox 13"/>
          <p:cNvSpPr txBox="1"/>
          <p:nvPr/>
        </p:nvSpPr>
        <p:spPr>
          <a:xfrm>
            <a:off x="4419600" y="1219200"/>
            <a:ext cx="597076" cy="4801315"/>
          </a:xfrm>
          <a:prstGeom prst="rect">
            <a:avLst/>
          </a:prstGeom>
          <a:noFill/>
        </p:spPr>
        <p:txBody>
          <a:bodyPr wrap="none" rtlCol="0">
            <a:spAutoFit/>
          </a:bodyPr>
          <a:lstStyle/>
          <a:p>
            <a:r>
              <a:rPr lang="en-US" dirty="0"/>
              <a:t>Apr</a:t>
            </a:r>
          </a:p>
          <a:p>
            <a:endParaRPr lang="en-US" dirty="0"/>
          </a:p>
          <a:p>
            <a:endParaRPr lang="en-US" dirty="0"/>
          </a:p>
          <a:p>
            <a:endParaRPr lang="en-US" dirty="0"/>
          </a:p>
          <a:p>
            <a:endParaRPr lang="en-US" dirty="0"/>
          </a:p>
          <a:p>
            <a:r>
              <a:rPr lang="en-US" dirty="0"/>
              <a:t>May</a:t>
            </a:r>
          </a:p>
          <a:p>
            <a:endParaRPr lang="en-US" dirty="0"/>
          </a:p>
          <a:p>
            <a:endParaRPr lang="en-US" dirty="0"/>
          </a:p>
          <a:p>
            <a:endParaRPr lang="en-US" dirty="0"/>
          </a:p>
          <a:p>
            <a:endParaRPr lang="en-US" dirty="0"/>
          </a:p>
          <a:p>
            <a:r>
              <a:rPr lang="en-US" dirty="0"/>
              <a:t>Jun</a:t>
            </a:r>
          </a:p>
          <a:p>
            <a:endParaRPr lang="en-US" dirty="0"/>
          </a:p>
          <a:p>
            <a:endParaRPr lang="en-US" dirty="0"/>
          </a:p>
          <a:p>
            <a:endParaRPr lang="en-US" dirty="0"/>
          </a:p>
          <a:p>
            <a:endParaRPr lang="en-US" dirty="0"/>
          </a:p>
          <a:p>
            <a:endParaRPr lang="en-US" dirty="0"/>
          </a:p>
          <a:p>
            <a:r>
              <a:rPr lang="en-US" dirty="0"/>
              <a:t>Jul</a:t>
            </a:r>
          </a:p>
        </p:txBody>
      </p:sp>
      <p:sp>
        <p:nvSpPr>
          <p:cNvPr id="15" name="TextBox 14"/>
          <p:cNvSpPr txBox="1"/>
          <p:nvPr/>
        </p:nvSpPr>
        <p:spPr>
          <a:xfrm>
            <a:off x="8565747" y="1295400"/>
            <a:ext cx="578253" cy="4801315"/>
          </a:xfrm>
          <a:prstGeom prst="rect">
            <a:avLst/>
          </a:prstGeom>
          <a:noFill/>
        </p:spPr>
        <p:txBody>
          <a:bodyPr wrap="none" rtlCol="0">
            <a:spAutoFit/>
          </a:bodyPr>
          <a:lstStyle/>
          <a:p>
            <a:r>
              <a:rPr lang="en-US" dirty="0"/>
              <a:t>Aug</a:t>
            </a:r>
          </a:p>
          <a:p>
            <a:endParaRPr lang="en-US" dirty="0"/>
          </a:p>
          <a:p>
            <a:endParaRPr lang="en-US" dirty="0"/>
          </a:p>
          <a:p>
            <a:endParaRPr lang="en-US" dirty="0"/>
          </a:p>
          <a:p>
            <a:endParaRPr lang="en-US" dirty="0"/>
          </a:p>
          <a:p>
            <a:r>
              <a:rPr lang="en-US" dirty="0"/>
              <a:t>Sep</a:t>
            </a:r>
          </a:p>
          <a:p>
            <a:endParaRPr lang="en-US" dirty="0"/>
          </a:p>
          <a:p>
            <a:endParaRPr lang="en-US" dirty="0"/>
          </a:p>
          <a:p>
            <a:endParaRPr lang="en-US" dirty="0"/>
          </a:p>
          <a:p>
            <a:endParaRPr lang="en-US" dirty="0"/>
          </a:p>
          <a:p>
            <a:r>
              <a:rPr lang="en-US" dirty="0"/>
              <a:t>Oct</a:t>
            </a:r>
          </a:p>
          <a:p>
            <a:endParaRPr lang="en-US" dirty="0"/>
          </a:p>
          <a:p>
            <a:endParaRPr lang="en-US" dirty="0"/>
          </a:p>
          <a:p>
            <a:endParaRPr lang="en-US" dirty="0"/>
          </a:p>
          <a:p>
            <a:endParaRPr lang="en-US" dirty="0"/>
          </a:p>
          <a:p>
            <a:endParaRPr lang="en-US" dirty="0"/>
          </a:p>
          <a:p>
            <a:r>
              <a:rPr lang="en-US" dirty="0"/>
              <a:t>Nov</a:t>
            </a:r>
          </a:p>
        </p:txBody>
      </p:sp>
      <p:sp>
        <p:nvSpPr>
          <p:cNvPr id="16" name="TextBox 15"/>
          <p:cNvSpPr txBox="1"/>
          <p:nvPr/>
        </p:nvSpPr>
        <p:spPr>
          <a:xfrm>
            <a:off x="1295400" y="0"/>
            <a:ext cx="7166193" cy="461665"/>
          </a:xfrm>
          <a:prstGeom prst="rect">
            <a:avLst/>
          </a:prstGeom>
          <a:noFill/>
        </p:spPr>
        <p:txBody>
          <a:bodyPr wrap="none" rtlCol="0">
            <a:spAutoFit/>
          </a:bodyPr>
          <a:lstStyle/>
          <a:p>
            <a:r>
              <a:rPr lang="en-US" sz="2400" b="1" dirty="0"/>
              <a:t>2015 Rainfall Deficit (negative values only) (mm)</a:t>
            </a:r>
          </a:p>
        </p:txBody>
      </p:sp>
    </p:spTree>
    <p:extLst>
      <p:ext uri="{BB962C8B-B14F-4D97-AF65-F5344CB8AC3E}">
        <p14:creationId xmlns:p14="http://schemas.microsoft.com/office/powerpoint/2010/main" val="1113030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469900"/>
            <a:ext cx="9144000" cy="5901515"/>
          </a:xfrm>
          <a:prstGeom prst="rect">
            <a:avLst/>
          </a:prstGeom>
        </p:spPr>
      </p:pic>
    </p:spTree>
    <p:extLst>
      <p:ext uri="{BB962C8B-B14F-4D97-AF65-F5344CB8AC3E}">
        <p14:creationId xmlns:p14="http://schemas.microsoft.com/office/powerpoint/2010/main" val="71458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915400" cy="5257800"/>
          </a:xfrm>
        </p:spPr>
        <p:txBody>
          <a:bodyPr>
            <a:normAutofit lnSpcReduction="10000"/>
          </a:bodyPr>
          <a:lstStyle/>
          <a:p>
            <a:pPr marL="0" indent="0" algn="just">
              <a:buNone/>
            </a:pPr>
            <a:r>
              <a:rPr lang="en-US" sz="2800" b="1" dirty="0"/>
              <a:t>Expansion of Agriculture in PR</a:t>
            </a:r>
          </a:p>
          <a:p>
            <a:pPr algn="just"/>
            <a:endParaRPr lang="en-US" sz="2800" dirty="0"/>
          </a:p>
          <a:p>
            <a:pPr algn="just"/>
            <a:endParaRPr lang="en-US" sz="2800" dirty="0"/>
          </a:p>
          <a:p>
            <a:pPr algn="just"/>
            <a:endParaRPr lang="en-US" sz="2800" dirty="0"/>
          </a:p>
          <a:p>
            <a:pPr algn="just"/>
            <a:endParaRPr lang="en-US" sz="2800" dirty="0"/>
          </a:p>
          <a:p>
            <a:pPr algn="just"/>
            <a:endParaRPr lang="en-US" sz="2800" dirty="0"/>
          </a:p>
          <a:p>
            <a:pPr algn="just"/>
            <a:endParaRPr lang="en-US" sz="2800" dirty="0"/>
          </a:p>
          <a:p>
            <a:pPr algn="just"/>
            <a:endParaRPr lang="en-US" sz="2800" dirty="0"/>
          </a:p>
          <a:p>
            <a:pPr algn="just"/>
            <a:r>
              <a:rPr lang="en-US" sz="2800" dirty="0"/>
              <a:t>If expansion of agricultural production is being promoted then a plan is needed to address water requirements.  </a:t>
            </a:r>
          </a:p>
          <a:p>
            <a:pPr algn="just"/>
            <a:endParaRPr lang="en-US" dirty="0"/>
          </a:p>
          <a:p>
            <a:pPr algn="just"/>
            <a:endParaRPr lang="en-US" sz="3600" dirty="0"/>
          </a:p>
          <a:p>
            <a:endParaRPr lang="en-US" dirty="0"/>
          </a:p>
        </p:txBody>
      </p:sp>
      <p:pic>
        <p:nvPicPr>
          <p:cNvPr id="4" name="Picture 3"/>
          <p:cNvPicPr>
            <a:picLocks noChangeAspect="1"/>
          </p:cNvPicPr>
          <p:nvPr/>
        </p:nvPicPr>
        <p:blipFill>
          <a:blip r:embed="rId3"/>
          <a:stretch>
            <a:fillRect/>
          </a:stretch>
        </p:blipFill>
        <p:spPr>
          <a:xfrm>
            <a:off x="2286000" y="1981200"/>
            <a:ext cx="4267200" cy="3268165"/>
          </a:xfrm>
          <a:prstGeom prst="rect">
            <a:avLst/>
          </a:prstGeom>
        </p:spPr>
      </p:pic>
      <p:sp>
        <p:nvSpPr>
          <p:cNvPr id="5" name="Rectangle 4"/>
          <p:cNvSpPr/>
          <p:nvPr/>
        </p:nvSpPr>
        <p:spPr>
          <a:xfrm>
            <a:off x="1823211" y="533400"/>
            <a:ext cx="5753924" cy="646331"/>
          </a:xfrm>
          <a:prstGeom prst="rect">
            <a:avLst/>
          </a:prstGeom>
        </p:spPr>
        <p:txBody>
          <a:bodyPr wrap="none">
            <a:spAutoFit/>
          </a:bodyPr>
          <a:lstStyle/>
          <a:p>
            <a:pPr algn="just"/>
            <a:r>
              <a:rPr lang="en-US" sz="3600" b="1" dirty="0"/>
              <a:t>A few Recommendations:</a:t>
            </a:r>
          </a:p>
        </p:txBody>
      </p:sp>
    </p:spTree>
    <p:extLst>
      <p:ext uri="{BB962C8B-B14F-4D97-AF65-F5344CB8AC3E}">
        <p14:creationId xmlns:p14="http://schemas.microsoft.com/office/powerpoint/2010/main" val="2094420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5410200"/>
          </a:xfrm>
        </p:spPr>
        <p:txBody>
          <a:bodyPr>
            <a:normAutofit lnSpcReduction="10000"/>
          </a:bodyPr>
          <a:lstStyle/>
          <a:p>
            <a:pPr marL="0" indent="0" algn="just">
              <a:buNone/>
            </a:pPr>
            <a:r>
              <a:rPr lang="en-US" sz="2800" b="1" dirty="0"/>
              <a:t>Irrigation Districts</a:t>
            </a:r>
          </a:p>
          <a:p>
            <a:r>
              <a:rPr lang="en-US" sz="2800" dirty="0"/>
              <a:t>Additional irrigation districts (more than four) should be considered</a:t>
            </a:r>
          </a:p>
          <a:p>
            <a:r>
              <a:rPr lang="en-US" sz="2800" dirty="0"/>
              <a:t>Additional canals are needed to reach more farm land. (Farming with AAA water is not practical.)</a:t>
            </a:r>
          </a:p>
          <a:p>
            <a:r>
              <a:rPr lang="en-US" sz="2800" dirty="0"/>
              <a:t>The canals need to be upgraded and better maintained.  </a:t>
            </a:r>
          </a:p>
          <a:p>
            <a:r>
              <a:rPr lang="en-US" sz="2800" dirty="0"/>
              <a:t>A study is needed to determine if the low cost of water is a disincentive for farmers to use water efficiently.  </a:t>
            </a:r>
          </a:p>
          <a:p>
            <a:r>
              <a:rPr lang="en-US" sz="2800" dirty="0"/>
              <a:t>Conflicts between agriculture sector and non-agricultural sectors must be addressed. </a:t>
            </a:r>
          </a:p>
          <a:p>
            <a:pPr algn="just"/>
            <a:endParaRPr lang="en-US" sz="2800" dirty="0"/>
          </a:p>
          <a:p>
            <a:pPr algn="just"/>
            <a:endParaRPr lang="en-US" sz="2800" dirty="0"/>
          </a:p>
          <a:p>
            <a:pPr algn="just"/>
            <a:endParaRPr lang="en-US" sz="2800" dirty="0"/>
          </a:p>
          <a:p>
            <a:pPr algn="just"/>
            <a:endParaRPr lang="en-US" sz="3600" dirty="0"/>
          </a:p>
          <a:p>
            <a:endParaRPr lang="en-US" dirty="0"/>
          </a:p>
        </p:txBody>
      </p:sp>
    </p:spTree>
    <p:extLst>
      <p:ext uri="{BB962C8B-B14F-4D97-AF65-F5344CB8AC3E}">
        <p14:creationId xmlns:p14="http://schemas.microsoft.com/office/powerpoint/2010/main" val="215501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2600"/>
            <a:ext cx="8915400" cy="4389120"/>
          </a:xfrm>
        </p:spPr>
        <p:txBody>
          <a:bodyPr>
            <a:normAutofit/>
          </a:bodyPr>
          <a:lstStyle/>
          <a:p>
            <a:pPr algn="just"/>
            <a:r>
              <a:rPr lang="en-US" sz="2800" dirty="0"/>
              <a:t>Genetic improvements are needed to increase</a:t>
            </a:r>
          </a:p>
          <a:p>
            <a:pPr lvl="1" algn="just"/>
            <a:r>
              <a:rPr lang="en-US" sz="2800" dirty="0"/>
              <a:t>Drought tolerance</a:t>
            </a:r>
          </a:p>
          <a:p>
            <a:pPr lvl="1" algn="just"/>
            <a:r>
              <a:rPr lang="en-US" sz="2800" dirty="0"/>
              <a:t>Flood tolerance</a:t>
            </a:r>
          </a:p>
          <a:p>
            <a:pPr lvl="1" algn="just"/>
            <a:r>
              <a:rPr lang="en-US" sz="2800" dirty="0"/>
              <a:t>Heat tolerance</a:t>
            </a:r>
          </a:p>
          <a:p>
            <a:pPr lvl="1" algn="just"/>
            <a:r>
              <a:rPr lang="en-US" sz="2800" dirty="0"/>
              <a:t> etc.</a:t>
            </a:r>
          </a:p>
          <a:p>
            <a:pPr algn="just"/>
            <a:endParaRPr lang="en-US" sz="2800" dirty="0"/>
          </a:p>
          <a:p>
            <a:pPr algn="just"/>
            <a:endParaRPr lang="en-US" sz="2800" dirty="0"/>
          </a:p>
          <a:p>
            <a:endParaRPr lang="en-US" dirty="0"/>
          </a:p>
        </p:txBody>
      </p:sp>
      <p:sp>
        <p:nvSpPr>
          <p:cNvPr id="6" name="Rectangle 5"/>
          <p:cNvSpPr/>
          <p:nvPr/>
        </p:nvSpPr>
        <p:spPr>
          <a:xfrm>
            <a:off x="1823211" y="496669"/>
            <a:ext cx="5753924" cy="646331"/>
          </a:xfrm>
          <a:prstGeom prst="rect">
            <a:avLst/>
          </a:prstGeom>
        </p:spPr>
        <p:txBody>
          <a:bodyPr wrap="none">
            <a:spAutoFit/>
          </a:bodyPr>
          <a:lstStyle/>
          <a:p>
            <a:pPr algn="just"/>
            <a:r>
              <a:rPr lang="en-US" sz="3600" b="1" dirty="0"/>
              <a:t>A few Recommendations:</a:t>
            </a:r>
          </a:p>
        </p:txBody>
      </p:sp>
    </p:spTree>
    <p:extLst>
      <p:ext uri="{BB962C8B-B14F-4D97-AF65-F5344CB8AC3E}">
        <p14:creationId xmlns:p14="http://schemas.microsoft.com/office/powerpoint/2010/main" val="380252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788"/>
            <a:ext cx="7793037" cy="1462087"/>
          </a:xfrm>
          <a:noFill/>
          <a:ln>
            <a:noFill/>
          </a:ln>
        </p:spPr>
        <p:txBody>
          <a:bodyPr>
            <a:normAutofit fontScale="90000"/>
          </a:bodyPr>
          <a:lstStyle/>
          <a:p>
            <a:pPr algn="ctr"/>
            <a:r>
              <a:rPr lang="en-US" sz="2800" b="1" dirty="0"/>
              <a:t>Comparisons of Rainfall in NW PR for drought and non-drought years</a:t>
            </a:r>
          </a:p>
        </p:txBody>
      </p:sp>
      <p:pic>
        <p:nvPicPr>
          <p:cNvPr id="6" name="Picture 5"/>
          <p:cNvPicPr>
            <a:picLocks noChangeAspect="1"/>
          </p:cNvPicPr>
          <p:nvPr/>
        </p:nvPicPr>
        <p:blipFill rotWithShape="1">
          <a:blip r:embed="rId2"/>
          <a:srcRect l="12483" r="11912"/>
          <a:stretch/>
        </p:blipFill>
        <p:spPr>
          <a:xfrm>
            <a:off x="838200" y="1219200"/>
            <a:ext cx="7785236" cy="4533900"/>
          </a:xfrm>
          <a:prstGeom prst="rect">
            <a:avLst/>
          </a:prstGeom>
        </p:spPr>
      </p:pic>
      <p:pic>
        <p:nvPicPr>
          <p:cNvPr id="7" name="Picture 6"/>
          <p:cNvPicPr>
            <a:picLocks noChangeAspect="1"/>
          </p:cNvPicPr>
          <p:nvPr/>
        </p:nvPicPr>
        <p:blipFill rotWithShape="1">
          <a:blip r:embed="rId2"/>
          <a:srcRect l="12483" t="44692" r="11912"/>
          <a:stretch/>
        </p:blipFill>
        <p:spPr>
          <a:xfrm>
            <a:off x="838200" y="2743200"/>
            <a:ext cx="7785236" cy="2507623"/>
          </a:xfrm>
          <a:prstGeom prst="rect">
            <a:avLst/>
          </a:prstGeom>
        </p:spPr>
      </p:pic>
      <p:pic>
        <p:nvPicPr>
          <p:cNvPr id="8" name="Picture 7"/>
          <p:cNvPicPr>
            <a:picLocks noChangeAspect="1"/>
          </p:cNvPicPr>
          <p:nvPr/>
        </p:nvPicPr>
        <p:blipFill rotWithShape="1">
          <a:blip r:embed="rId3"/>
          <a:srcRect l="5803" t="20627" r="6813" b="23352"/>
          <a:stretch/>
        </p:blipFill>
        <p:spPr>
          <a:xfrm>
            <a:off x="4495800" y="4769628"/>
            <a:ext cx="4343400" cy="2088371"/>
          </a:xfrm>
          <a:prstGeom prst="rect">
            <a:avLst/>
          </a:prstGeom>
        </p:spPr>
      </p:pic>
      <p:sp>
        <p:nvSpPr>
          <p:cNvPr id="9" name="TextBox 8"/>
          <p:cNvSpPr txBox="1"/>
          <p:nvPr/>
        </p:nvSpPr>
        <p:spPr>
          <a:xfrm>
            <a:off x="871537" y="4850487"/>
            <a:ext cx="2450836" cy="2031325"/>
          </a:xfrm>
          <a:prstGeom prst="rect">
            <a:avLst/>
          </a:prstGeom>
          <a:noFill/>
        </p:spPr>
        <p:txBody>
          <a:bodyPr wrap="none" rtlCol="0">
            <a:spAutoFit/>
          </a:bodyPr>
          <a:lstStyle/>
          <a:p>
            <a:r>
              <a:rPr lang="en-US" dirty="0"/>
              <a:t>Compared average of:</a:t>
            </a:r>
          </a:p>
          <a:p>
            <a:endParaRPr lang="en-US" dirty="0"/>
          </a:p>
          <a:p>
            <a:r>
              <a:rPr lang="en-US" dirty="0"/>
              <a:t>17 Drought Years</a:t>
            </a:r>
          </a:p>
          <a:p>
            <a:endParaRPr lang="en-US" dirty="0"/>
          </a:p>
          <a:p>
            <a:r>
              <a:rPr lang="en-US" dirty="0"/>
              <a:t>94 Non-Drought Years</a:t>
            </a:r>
          </a:p>
          <a:p>
            <a:endParaRPr lang="en-US" dirty="0"/>
          </a:p>
          <a:p>
            <a:endParaRPr lang="en-US" dirty="0"/>
          </a:p>
        </p:txBody>
      </p:sp>
    </p:spTree>
    <p:extLst>
      <p:ext uri="{BB962C8B-B14F-4D97-AF65-F5344CB8AC3E}">
        <p14:creationId xmlns:p14="http://schemas.microsoft.com/office/powerpoint/2010/main" val="977523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6019800"/>
          </a:xfrm>
        </p:spPr>
        <p:txBody>
          <a:bodyPr>
            <a:normAutofit/>
          </a:bodyPr>
          <a:lstStyle/>
          <a:p>
            <a:pPr marL="0" indent="0" algn="just">
              <a:buNone/>
            </a:pPr>
            <a:r>
              <a:rPr lang="en-US" sz="3600" b="1" dirty="0"/>
              <a:t>Groundwater</a:t>
            </a:r>
          </a:p>
          <a:p>
            <a:pPr algn="just"/>
            <a:r>
              <a:rPr lang="en-US" sz="2800" dirty="0"/>
              <a:t>Additional induced aquifer recharge projects could be initiated in the south.</a:t>
            </a:r>
          </a:p>
          <a:p>
            <a:pPr algn="just"/>
            <a:r>
              <a:rPr lang="en-US" sz="2800" dirty="0"/>
              <a:t>Groundwater wells installed too close to the ocean should be closed.  </a:t>
            </a:r>
          </a:p>
          <a:p>
            <a:pPr algn="just"/>
            <a:r>
              <a:rPr lang="en-US" sz="2800" dirty="0"/>
              <a:t>Advanced groundwater development in hard rock aquifers should be investigated (James Emery, Emery &amp; Garrett Groundwater Investigations)</a:t>
            </a:r>
          </a:p>
          <a:p>
            <a:pPr algn="just"/>
            <a:endParaRPr lang="en-US" sz="2800" dirty="0"/>
          </a:p>
          <a:p>
            <a:pPr algn="just"/>
            <a:endParaRPr lang="en-US" dirty="0"/>
          </a:p>
          <a:p>
            <a:pPr algn="just"/>
            <a:endParaRPr lang="en-US" dirty="0"/>
          </a:p>
          <a:p>
            <a:pPr algn="just"/>
            <a:endParaRPr lang="en-US" sz="3600" dirty="0"/>
          </a:p>
          <a:p>
            <a:endParaRPr lang="en-US" dirty="0"/>
          </a:p>
        </p:txBody>
      </p:sp>
    </p:spTree>
    <p:extLst>
      <p:ext uri="{BB962C8B-B14F-4D97-AF65-F5344CB8AC3E}">
        <p14:creationId xmlns:p14="http://schemas.microsoft.com/office/powerpoint/2010/main" val="411289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0122" y="457200"/>
            <a:ext cx="8229600" cy="1143000"/>
          </a:xfrm>
          <a:noFill/>
          <a:ln>
            <a:noFill/>
          </a:ln>
        </p:spPr>
        <p:txBody>
          <a:bodyPr>
            <a:normAutofit fontScale="90000"/>
          </a:bodyPr>
          <a:lstStyle/>
          <a:p>
            <a:r>
              <a:rPr lang="en-US" sz="4400" dirty="0"/>
              <a:t>Recommendations for the Farm-scale </a:t>
            </a:r>
            <a:br>
              <a:rPr lang="en-US" dirty="0"/>
            </a:br>
            <a:endParaRPr lang="en-US" dirty="0"/>
          </a:p>
        </p:txBody>
      </p:sp>
      <p:sp>
        <p:nvSpPr>
          <p:cNvPr id="3" name="Content Placeholder 2"/>
          <p:cNvSpPr>
            <a:spLocks noGrp="1"/>
          </p:cNvSpPr>
          <p:nvPr>
            <p:ph idx="1"/>
          </p:nvPr>
        </p:nvSpPr>
        <p:spPr>
          <a:xfrm>
            <a:off x="609600" y="1600200"/>
            <a:ext cx="7848600" cy="4419600"/>
          </a:xfrm>
        </p:spPr>
        <p:txBody>
          <a:bodyPr>
            <a:normAutofit fontScale="92500" lnSpcReduction="10000"/>
          </a:bodyPr>
          <a:lstStyle/>
          <a:p>
            <a:pPr algn="just"/>
            <a:r>
              <a:rPr lang="en-US" sz="2800" dirty="0"/>
              <a:t>Tools for scheduling irrigation have been developed by the UPRM Agricultural Engineering Department. Several of these tools are available at the website </a:t>
            </a:r>
            <a:r>
              <a:rPr lang="en-US" sz="2800" dirty="0">
                <a:solidFill>
                  <a:schemeClr val="tx1"/>
                </a:solidFill>
              </a:rPr>
              <a:t>http://pragwater.com</a:t>
            </a:r>
          </a:p>
          <a:p>
            <a:pPr algn="just"/>
            <a:r>
              <a:rPr lang="en-US" sz="2800" dirty="0"/>
              <a:t>A greater effort is needed to educate farmers in the use of irrigation scheduling tools.  </a:t>
            </a:r>
          </a:p>
          <a:p>
            <a:pPr algn="just"/>
            <a:r>
              <a:rPr lang="en-US" sz="2800" dirty="0"/>
              <a:t>More collaboration is needed between the Agricultural Engineering faculty and the Cooperative Extension Service.</a:t>
            </a:r>
          </a:p>
          <a:p>
            <a:pPr algn="just"/>
            <a:r>
              <a:rPr lang="en-US" sz="2800" dirty="0"/>
              <a:t>Regulations requiring  farmers to practice irrigation scheduling should be considered</a:t>
            </a:r>
          </a:p>
          <a:p>
            <a:pPr algn="just"/>
            <a:endParaRPr lang="en-US" sz="2800" dirty="0"/>
          </a:p>
          <a:p>
            <a:pPr marL="0" indent="0" algn="just">
              <a:buNone/>
            </a:pPr>
            <a:endParaRPr lang="en-US" sz="2800" dirty="0">
              <a:solidFill>
                <a:schemeClr val="accent1"/>
              </a:solidFill>
            </a:endParaRPr>
          </a:p>
          <a:p>
            <a:pPr algn="just"/>
            <a:endParaRPr lang="en-US" sz="3600" dirty="0"/>
          </a:p>
          <a:p>
            <a:endParaRPr lang="en-US" dirty="0"/>
          </a:p>
        </p:txBody>
      </p:sp>
    </p:spTree>
    <p:extLst>
      <p:ext uri="{BB962C8B-B14F-4D97-AF65-F5344CB8AC3E}">
        <p14:creationId xmlns:p14="http://schemas.microsoft.com/office/powerpoint/2010/main" val="1650839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8" name="Rectangle 7"/>
          <p:cNvSpPr/>
          <p:nvPr/>
        </p:nvSpPr>
        <p:spPr>
          <a:xfrm>
            <a:off x="0" y="5638800"/>
            <a:ext cx="9144000" cy="830997"/>
          </a:xfrm>
          <a:prstGeom prst="rect">
            <a:avLst/>
          </a:prstGeom>
        </p:spPr>
        <p:txBody>
          <a:bodyPr wrap="square">
            <a:spAutoFit/>
          </a:bodyPr>
          <a:lstStyle/>
          <a:p>
            <a:r>
              <a:rPr lang="en-US" sz="2400" dirty="0">
                <a:latin typeface="Arial"/>
                <a:cs typeface="Arial"/>
              </a:rPr>
              <a:t>http://</a:t>
            </a:r>
            <a:r>
              <a:rPr lang="en-US" sz="2400" dirty="0" err="1">
                <a:latin typeface="Arial"/>
                <a:cs typeface="Arial"/>
              </a:rPr>
              <a:t>pragwater.com</a:t>
            </a:r>
            <a:r>
              <a:rPr lang="en-US" sz="2400" dirty="0">
                <a:latin typeface="Arial"/>
                <a:cs typeface="Arial"/>
              </a:rPr>
              <a:t>/2012/03/29/simple-irrigation-scheduling-tool-for-</a:t>
            </a:r>
            <a:r>
              <a:rPr lang="en-US" sz="2400" dirty="0" err="1">
                <a:latin typeface="Arial"/>
                <a:cs typeface="Arial"/>
              </a:rPr>
              <a:t>puerto</a:t>
            </a:r>
            <a:r>
              <a:rPr lang="en-US" sz="2400" dirty="0">
                <a:latin typeface="Arial"/>
                <a:cs typeface="Arial"/>
              </a:rPr>
              <a:t>-</a:t>
            </a:r>
            <a:r>
              <a:rPr lang="en-US" sz="2400" dirty="0" err="1">
                <a:latin typeface="Arial"/>
                <a:cs typeface="Arial"/>
              </a:rPr>
              <a:t>rico</a:t>
            </a:r>
            <a:r>
              <a:rPr lang="en-US" sz="2400" dirty="0">
                <a:latin typeface="Arial"/>
                <a:cs typeface="Arial"/>
              </a:rPr>
              <a:t>/</a:t>
            </a:r>
          </a:p>
        </p:txBody>
      </p:sp>
      <p:pic>
        <p:nvPicPr>
          <p:cNvPr id="2" name="Picture 1"/>
          <p:cNvPicPr>
            <a:picLocks noChangeAspect="1"/>
          </p:cNvPicPr>
          <p:nvPr/>
        </p:nvPicPr>
        <p:blipFill rotWithShape="1">
          <a:blip r:embed="rId2"/>
          <a:srcRect b="3749"/>
          <a:stretch/>
        </p:blipFill>
        <p:spPr>
          <a:xfrm>
            <a:off x="0" y="0"/>
            <a:ext cx="9144000" cy="5353641"/>
          </a:xfrm>
          <a:prstGeom prst="rect">
            <a:avLst/>
          </a:prstGeom>
        </p:spPr>
      </p:pic>
    </p:spTree>
    <p:extLst>
      <p:ext uri="{BB962C8B-B14F-4D97-AF65-F5344CB8AC3E}">
        <p14:creationId xmlns:p14="http://schemas.microsoft.com/office/powerpoint/2010/main" val="2419835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343400" cy="2133600"/>
          </a:xfrm>
          <a:prstGeom prst="rect">
            <a:avLst/>
          </a:prstGeom>
          <a:noFill/>
          <a:ln>
            <a:noFill/>
          </a:ln>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21420" y="4495800"/>
            <a:ext cx="4364820" cy="2101215"/>
          </a:xfrm>
          <a:prstGeom prst="rect">
            <a:avLst/>
          </a:prstGeom>
          <a:noFill/>
          <a:ln>
            <a:noFill/>
          </a:ln>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4495800" cy="2057400"/>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495801"/>
            <a:ext cx="4524370" cy="2133600"/>
          </a:xfrm>
          <a:prstGeom prst="rect">
            <a:avLst/>
          </a:prstGeom>
          <a:noFill/>
          <a:ln>
            <a:noFill/>
          </a:ln>
        </p:spPr>
      </p:pic>
      <p:sp>
        <p:nvSpPr>
          <p:cNvPr id="6" name="TextBox 5"/>
          <p:cNvSpPr txBox="1"/>
          <p:nvPr/>
        </p:nvSpPr>
        <p:spPr>
          <a:xfrm>
            <a:off x="1676400" y="152400"/>
            <a:ext cx="6763775" cy="584775"/>
          </a:xfrm>
          <a:prstGeom prst="rect">
            <a:avLst/>
          </a:prstGeom>
          <a:noFill/>
        </p:spPr>
        <p:txBody>
          <a:bodyPr wrap="none" rtlCol="0">
            <a:spAutoFit/>
          </a:bodyPr>
          <a:lstStyle/>
          <a:p>
            <a:r>
              <a:rPr lang="en-US" sz="3200" b="1" dirty="0"/>
              <a:t>1- INCH PER WEEK IRRIGATION</a:t>
            </a:r>
          </a:p>
        </p:txBody>
      </p:sp>
    </p:spTree>
    <p:extLst>
      <p:ext uri="{BB962C8B-B14F-4D97-AF65-F5344CB8AC3E}">
        <p14:creationId xmlns:p14="http://schemas.microsoft.com/office/powerpoint/2010/main" val="152107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8076-379D-0447-8657-3A88859FB1D3}"/>
              </a:ext>
            </a:extLst>
          </p:cNvPr>
          <p:cNvSpPr>
            <a:spLocks noGrp="1"/>
          </p:cNvSpPr>
          <p:nvPr>
            <p:ph type="title"/>
          </p:nvPr>
        </p:nvSpPr>
        <p:spPr>
          <a:xfrm>
            <a:off x="533400" y="964692"/>
            <a:ext cx="7924799" cy="1188720"/>
          </a:xfrm>
          <a:noFill/>
          <a:ln>
            <a:noFill/>
          </a:ln>
        </p:spPr>
        <p:txBody>
          <a:bodyPr/>
          <a:lstStyle/>
          <a:p>
            <a:r>
              <a:rPr lang="en-US" dirty="0"/>
              <a:t>Atmospheric CO2 concentration</a:t>
            </a:r>
          </a:p>
        </p:txBody>
      </p:sp>
      <p:pic>
        <p:nvPicPr>
          <p:cNvPr id="4" name="Picture 3">
            <a:extLst>
              <a:ext uri="{FF2B5EF4-FFF2-40B4-BE49-F238E27FC236}">
                <a16:creationId xmlns:a16="http://schemas.microsoft.com/office/drawing/2014/main" id="{497D42A5-A7B9-E949-A70D-CCB5B9B2085D}"/>
              </a:ext>
            </a:extLst>
          </p:cNvPr>
          <p:cNvPicPr>
            <a:picLocks noChangeAspect="1"/>
          </p:cNvPicPr>
          <p:nvPr/>
        </p:nvPicPr>
        <p:blipFill>
          <a:blip r:embed="rId2"/>
          <a:stretch>
            <a:fillRect/>
          </a:stretch>
        </p:blipFill>
        <p:spPr>
          <a:xfrm>
            <a:off x="1638299" y="2153412"/>
            <a:ext cx="5714999" cy="3628963"/>
          </a:xfrm>
          <a:prstGeom prst="rect">
            <a:avLst/>
          </a:prstGeom>
        </p:spPr>
      </p:pic>
      <p:sp>
        <p:nvSpPr>
          <p:cNvPr id="5" name="TextBox 4">
            <a:extLst>
              <a:ext uri="{FF2B5EF4-FFF2-40B4-BE49-F238E27FC236}">
                <a16:creationId xmlns:a16="http://schemas.microsoft.com/office/drawing/2014/main" id="{3D7F0222-DEDB-4C43-9A85-AE47A6FBC4DF}"/>
              </a:ext>
            </a:extLst>
          </p:cNvPr>
          <p:cNvSpPr txBox="1"/>
          <p:nvPr/>
        </p:nvSpPr>
        <p:spPr>
          <a:xfrm>
            <a:off x="2818608" y="5943600"/>
            <a:ext cx="3354380" cy="369332"/>
          </a:xfrm>
          <a:prstGeom prst="rect">
            <a:avLst/>
          </a:prstGeom>
          <a:noFill/>
        </p:spPr>
        <p:txBody>
          <a:bodyPr wrap="none" rtlCol="0">
            <a:spAutoFit/>
          </a:bodyPr>
          <a:lstStyle/>
          <a:p>
            <a:r>
              <a:rPr lang="en-US" dirty="0"/>
              <a:t>https://</a:t>
            </a:r>
            <a:r>
              <a:rPr lang="en-US" dirty="0" err="1"/>
              <a:t>www.washingtonpost.com</a:t>
            </a:r>
            <a:r>
              <a:rPr lang="en-US" dirty="0"/>
              <a:t>/</a:t>
            </a:r>
          </a:p>
        </p:txBody>
      </p:sp>
    </p:spTree>
    <p:extLst>
      <p:ext uri="{BB962C8B-B14F-4D97-AF65-F5344CB8AC3E}">
        <p14:creationId xmlns:p14="http://schemas.microsoft.com/office/powerpoint/2010/main" val="82881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495800" cy="2362200"/>
          </a:xfrm>
          <a:prstGeom prst="rect">
            <a:avLst/>
          </a:prstGeom>
          <a:noFill/>
          <a:ln>
            <a:noFill/>
          </a:ln>
        </p:spPr>
      </p:pic>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4495800" cy="2133599"/>
          </a:xfrm>
          <a:prstGeom prst="rect">
            <a:avLst/>
          </a:prstGeom>
          <a:noFill/>
          <a:ln>
            <a:noFill/>
          </a:ln>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4839976" y="990600"/>
            <a:ext cx="4331997" cy="2362200"/>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733800"/>
            <a:ext cx="4267200" cy="2133600"/>
          </a:xfrm>
          <a:prstGeom prst="rect">
            <a:avLst/>
          </a:prstGeom>
          <a:noFill/>
          <a:ln>
            <a:noFill/>
          </a:ln>
        </p:spPr>
      </p:pic>
      <p:sp>
        <p:nvSpPr>
          <p:cNvPr id="6" name="TextBox 5"/>
          <p:cNvSpPr txBox="1"/>
          <p:nvPr/>
        </p:nvSpPr>
        <p:spPr>
          <a:xfrm>
            <a:off x="2286000" y="152400"/>
            <a:ext cx="4739599" cy="584776"/>
          </a:xfrm>
          <a:prstGeom prst="rect">
            <a:avLst/>
          </a:prstGeom>
          <a:noFill/>
        </p:spPr>
        <p:txBody>
          <a:bodyPr wrap="none" rtlCol="0">
            <a:spAutoFit/>
          </a:bodyPr>
          <a:lstStyle/>
          <a:p>
            <a:r>
              <a:rPr lang="en-US" sz="3200" b="1" dirty="0"/>
              <a:t>OPTIMAL IRRIGATION</a:t>
            </a:r>
          </a:p>
        </p:txBody>
      </p:sp>
    </p:spTree>
    <p:extLst>
      <p:ext uri="{BB962C8B-B14F-4D97-AF65-F5344CB8AC3E}">
        <p14:creationId xmlns:p14="http://schemas.microsoft.com/office/powerpoint/2010/main" val="587613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484414" y="1828800"/>
            <a:ext cx="4340854" cy="2776821"/>
          </a:xfrm>
          <a:prstGeom prst="rect">
            <a:avLst/>
          </a:prstGeom>
        </p:spPr>
      </p:pic>
      <p:pic>
        <p:nvPicPr>
          <p:cNvPr id="13" name="Picture 12"/>
          <p:cNvPicPr>
            <a:picLocks noChangeAspect="1"/>
          </p:cNvPicPr>
          <p:nvPr/>
        </p:nvPicPr>
        <p:blipFill>
          <a:blip r:embed="rId3"/>
          <a:stretch>
            <a:fillRect/>
          </a:stretch>
        </p:blipFill>
        <p:spPr>
          <a:xfrm>
            <a:off x="4572000" y="4495800"/>
            <a:ext cx="4361510" cy="2362200"/>
          </a:xfrm>
          <a:prstGeom prst="rect">
            <a:avLst/>
          </a:prstGeom>
        </p:spPr>
      </p:pic>
      <p:sp>
        <p:nvSpPr>
          <p:cNvPr id="2" name="Title 1"/>
          <p:cNvSpPr>
            <a:spLocks noGrp="1"/>
          </p:cNvSpPr>
          <p:nvPr>
            <p:ph type="title"/>
          </p:nvPr>
        </p:nvSpPr>
        <p:spPr>
          <a:xfrm>
            <a:off x="0" y="762000"/>
            <a:ext cx="9144000" cy="1143000"/>
          </a:xfrm>
          <a:noFill/>
          <a:ln>
            <a:noFill/>
          </a:ln>
        </p:spPr>
        <p:txBody>
          <a:bodyPr>
            <a:normAutofit fontScale="90000"/>
          </a:bodyPr>
          <a:lstStyle/>
          <a:p>
            <a:pPr algn="ctr"/>
            <a:r>
              <a:rPr lang="en-US" sz="4000" dirty="0"/>
              <a:t>Reference ET for PR, USVI, </a:t>
            </a:r>
            <a:br>
              <a:rPr lang="en-US" sz="4000" dirty="0"/>
            </a:br>
            <a:r>
              <a:rPr lang="en-US" sz="4000" dirty="0"/>
              <a:t>Hispaniola, Jamaica and Cuba</a:t>
            </a:r>
            <a:br>
              <a:rPr lang="en-US" sz="4000" dirty="0"/>
            </a:br>
            <a:r>
              <a:rPr lang="en-US" sz="3100" dirty="0"/>
              <a:t>pragwater.com</a:t>
            </a:r>
          </a:p>
        </p:txBody>
      </p:sp>
      <p:sp>
        <p:nvSpPr>
          <p:cNvPr id="9" name="TextBox 8"/>
          <p:cNvSpPr txBox="1"/>
          <p:nvPr/>
        </p:nvSpPr>
        <p:spPr>
          <a:xfrm>
            <a:off x="7303814" y="2362200"/>
            <a:ext cx="1168681" cy="369332"/>
          </a:xfrm>
          <a:prstGeom prst="rect">
            <a:avLst/>
          </a:prstGeom>
          <a:noFill/>
        </p:spPr>
        <p:txBody>
          <a:bodyPr wrap="square" rtlCol="0">
            <a:spAutoFit/>
          </a:bodyPr>
          <a:lstStyle/>
          <a:p>
            <a:r>
              <a:rPr lang="en-US" dirty="0"/>
              <a:t>Jamaica</a:t>
            </a:r>
          </a:p>
        </p:txBody>
      </p:sp>
      <p:sp>
        <p:nvSpPr>
          <p:cNvPr id="10" name="TextBox 9"/>
          <p:cNvSpPr txBox="1"/>
          <p:nvPr/>
        </p:nvSpPr>
        <p:spPr>
          <a:xfrm>
            <a:off x="7391400" y="5867400"/>
            <a:ext cx="1350907" cy="369332"/>
          </a:xfrm>
          <a:prstGeom prst="rect">
            <a:avLst/>
          </a:prstGeom>
          <a:noFill/>
        </p:spPr>
        <p:txBody>
          <a:bodyPr wrap="square" rtlCol="0">
            <a:spAutoFit/>
          </a:bodyPr>
          <a:lstStyle/>
          <a:p>
            <a:r>
              <a:rPr lang="en-US" dirty="0"/>
              <a:t>Hispaniola</a:t>
            </a:r>
          </a:p>
        </p:txBody>
      </p:sp>
      <p:pic>
        <p:nvPicPr>
          <p:cNvPr id="4" name="Picture 3"/>
          <p:cNvPicPr>
            <a:picLocks noChangeAspect="1"/>
          </p:cNvPicPr>
          <p:nvPr/>
        </p:nvPicPr>
        <p:blipFill rotWithShape="1">
          <a:blip r:embed="rId4"/>
          <a:srcRect l="5516" t="18325" r="5800" b="24517"/>
          <a:stretch/>
        </p:blipFill>
        <p:spPr>
          <a:xfrm>
            <a:off x="76200" y="4648200"/>
            <a:ext cx="4256216" cy="2057400"/>
          </a:xfrm>
          <a:prstGeom prst="rect">
            <a:avLst/>
          </a:prstGeom>
        </p:spPr>
      </p:pic>
      <p:pic>
        <p:nvPicPr>
          <p:cNvPr id="6" name="Picture 5"/>
          <p:cNvPicPr>
            <a:picLocks noChangeAspect="1"/>
          </p:cNvPicPr>
          <p:nvPr/>
        </p:nvPicPr>
        <p:blipFill rotWithShape="1">
          <a:blip r:embed="rId5"/>
          <a:srcRect l="5893" t="20014" r="8383" b="22002"/>
          <a:stretch/>
        </p:blipFill>
        <p:spPr>
          <a:xfrm>
            <a:off x="76200" y="2057400"/>
            <a:ext cx="4506158" cy="2286000"/>
          </a:xfrm>
          <a:prstGeom prst="rect">
            <a:avLst/>
          </a:prstGeom>
        </p:spPr>
      </p:pic>
      <p:sp>
        <p:nvSpPr>
          <p:cNvPr id="8" name="TextBox 7"/>
          <p:cNvSpPr txBox="1"/>
          <p:nvPr/>
        </p:nvSpPr>
        <p:spPr>
          <a:xfrm>
            <a:off x="2667000" y="2286000"/>
            <a:ext cx="1700364" cy="369332"/>
          </a:xfrm>
          <a:prstGeom prst="rect">
            <a:avLst/>
          </a:prstGeom>
          <a:noFill/>
        </p:spPr>
        <p:txBody>
          <a:bodyPr wrap="square" rtlCol="0">
            <a:spAutoFit/>
          </a:bodyPr>
          <a:lstStyle/>
          <a:p>
            <a:r>
              <a:rPr lang="en-US" dirty="0"/>
              <a:t>Puerto Rico</a:t>
            </a:r>
          </a:p>
        </p:txBody>
      </p:sp>
      <p:sp>
        <p:nvSpPr>
          <p:cNvPr id="11" name="TextBox 10"/>
          <p:cNvSpPr txBox="1"/>
          <p:nvPr/>
        </p:nvSpPr>
        <p:spPr>
          <a:xfrm>
            <a:off x="762000" y="5715000"/>
            <a:ext cx="1066800" cy="369332"/>
          </a:xfrm>
          <a:prstGeom prst="rect">
            <a:avLst/>
          </a:prstGeom>
          <a:noFill/>
        </p:spPr>
        <p:txBody>
          <a:bodyPr wrap="square" rtlCol="0">
            <a:spAutoFit/>
          </a:bodyPr>
          <a:lstStyle/>
          <a:p>
            <a:r>
              <a:rPr lang="en-US" dirty="0"/>
              <a:t>Cuba</a:t>
            </a:r>
          </a:p>
        </p:txBody>
      </p:sp>
    </p:spTree>
    <p:extLst>
      <p:ext uri="{BB962C8B-B14F-4D97-AF65-F5344CB8AC3E}">
        <p14:creationId xmlns:p14="http://schemas.microsoft.com/office/powerpoint/2010/main" val="1339465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a:noFill/>
          <a:ln>
            <a:noFill/>
          </a:ln>
        </p:spPr>
        <p:txBody>
          <a:bodyPr>
            <a:normAutofit fontScale="90000"/>
          </a:bodyPr>
          <a:lstStyle/>
          <a:p>
            <a:pPr algn="ctr"/>
            <a:r>
              <a:rPr lang="en-US" sz="4000" dirty="0"/>
              <a:t>Reference ET for the U.S. Virgin Island</a:t>
            </a:r>
            <a:br>
              <a:rPr lang="en-US" sz="4000" dirty="0"/>
            </a:br>
            <a:r>
              <a:rPr lang="en-US" sz="3100" dirty="0"/>
              <a:t>pragwater.com</a:t>
            </a:r>
          </a:p>
        </p:txBody>
      </p:sp>
      <p:pic>
        <p:nvPicPr>
          <p:cNvPr id="4" name="Picture 3"/>
          <p:cNvPicPr>
            <a:picLocks noChangeAspect="1"/>
          </p:cNvPicPr>
          <p:nvPr/>
        </p:nvPicPr>
        <p:blipFill rotWithShape="1">
          <a:blip r:embed="rId2"/>
          <a:srcRect l="3816" t="15759" r="4562" b="21210"/>
          <a:stretch/>
        </p:blipFill>
        <p:spPr>
          <a:xfrm>
            <a:off x="1630" y="2133600"/>
            <a:ext cx="4002706" cy="2065257"/>
          </a:xfrm>
          <a:prstGeom prst="rect">
            <a:avLst/>
          </a:prstGeom>
        </p:spPr>
      </p:pic>
      <p:pic>
        <p:nvPicPr>
          <p:cNvPr id="6" name="Picture 5"/>
          <p:cNvPicPr>
            <a:picLocks noChangeAspect="1"/>
          </p:cNvPicPr>
          <p:nvPr/>
        </p:nvPicPr>
        <p:blipFill rotWithShape="1">
          <a:blip r:embed="rId3"/>
          <a:srcRect l="3824" t="14662" r="4981" b="21368"/>
          <a:stretch/>
        </p:blipFill>
        <p:spPr>
          <a:xfrm>
            <a:off x="4746798" y="2026774"/>
            <a:ext cx="4169484" cy="2193534"/>
          </a:xfrm>
          <a:prstGeom prst="rect">
            <a:avLst/>
          </a:prstGeom>
        </p:spPr>
      </p:pic>
      <p:pic>
        <p:nvPicPr>
          <p:cNvPr id="7" name="Picture 6"/>
          <p:cNvPicPr>
            <a:picLocks noChangeAspect="1"/>
          </p:cNvPicPr>
          <p:nvPr/>
        </p:nvPicPr>
        <p:blipFill rotWithShape="1">
          <a:blip r:embed="rId4"/>
          <a:srcRect l="3797" t="12085" r="3432" b="16455"/>
          <a:stretch/>
        </p:blipFill>
        <p:spPr>
          <a:xfrm>
            <a:off x="2438400" y="4419600"/>
            <a:ext cx="4220800" cy="2438400"/>
          </a:xfrm>
          <a:prstGeom prst="rect">
            <a:avLst/>
          </a:prstGeom>
        </p:spPr>
      </p:pic>
      <p:sp>
        <p:nvSpPr>
          <p:cNvPr id="11" name="TextBox 10"/>
          <p:cNvSpPr txBox="1"/>
          <p:nvPr/>
        </p:nvSpPr>
        <p:spPr>
          <a:xfrm>
            <a:off x="2590800" y="3200400"/>
            <a:ext cx="1066800" cy="369332"/>
          </a:xfrm>
          <a:prstGeom prst="rect">
            <a:avLst/>
          </a:prstGeom>
          <a:noFill/>
        </p:spPr>
        <p:txBody>
          <a:bodyPr wrap="square" rtlCol="0">
            <a:spAutoFit/>
          </a:bodyPr>
          <a:lstStyle/>
          <a:p>
            <a:r>
              <a:rPr lang="en-US" dirty="0"/>
              <a:t>St. Croix</a:t>
            </a:r>
          </a:p>
        </p:txBody>
      </p:sp>
      <p:sp>
        <p:nvSpPr>
          <p:cNvPr id="15" name="TextBox 14"/>
          <p:cNvSpPr txBox="1"/>
          <p:nvPr/>
        </p:nvSpPr>
        <p:spPr>
          <a:xfrm>
            <a:off x="5257800" y="3276600"/>
            <a:ext cx="1371600" cy="369332"/>
          </a:xfrm>
          <a:prstGeom prst="rect">
            <a:avLst/>
          </a:prstGeom>
          <a:noFill/>
        </p:spPr>
        <p:txBody>
          <a:bodyPr wrap="square" rtlCol="0">
            <a:spAutoFit/>
          </a:bodyPr>
          <a:lstStyle/>
          <a:p>
            <a:r>
              <a:rPr lang="en-US" dirty="0"/>
              <a:t>St. Thomas</a:t>
            </a:r>
          </a:p>
        </p:txBody>
      </p:sp>
      <p:sp>
        <p:nvSpPr>
          <p:cNvPr id="16" name="TextBox 15"/>
          <p:cNvSpPr txBox="1"/>
          <p:nvPr/>
        </p:nvSpPr>
        <p:spPr>
          <a:xfrm>
            <a:off x="2971800" y="4724400"/>
            <a:ext cx="1371600" cy="369332"/>
          </a:xfrm>
          <a:prstGeom prst="rect">
            <a:avLst/>
          </a:prstGeom>
          <a:noFill/>
        </p:spPr>
        <p:txBody>
          <a:bodyPr wrap="square" rtlCol="0">
            <a:spAutoFit/>
          </a:bodyPr>
          <a:lstStyle/>
          <a:p>
            <a:r>
              <a:rPr lang="en-US" dirty="0"/>
              <a:t>St. John</a:t>
            </a:r>
          </a:p>
        </p:txBody>
      </p:sp>
    </p:spTree>
    <p:extLst>
      <p:ext uri="{BB962C8B-B14F-4D97-AF65-F5344CB8AC3E}">
        <p14:creationId xmlns:p14="http://schemas.microsoft.com/office/powerpoint/2010/main" val="3170495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03877"/>
            <a:ext cx="8686800" cy="1143000"/>
          </a:xfrm>
          <a:noFill/>
          <a:ln>
            <a:noFill/>
          </a:ln>
        </p:spPr>
        <p:txBody>
          <a:bodyPr>
            <a:noAutofit/>
          </a:bodyPr>
          <a:lstStyle/>
          <a:p>
            <a:r>
              <a:rPr lang="en-US" sz="2800" dirty="0"/>
              <a:t>Many weather stations ($1,700 approx.) will calculate the daily reference evapotranspiration</a:t>
            </a:r>
          </a:p>
        </p:txBody>
      </p:sp>
      <p:pic>
        <p:nvPicPr>
          <p:cNvPr id="47106" name="Picture 2" descr="WatchDog 2900ET Weather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0932" r="20903"/>
          <a:stretch/>
        </p:blipFill>
        <p:spPr bwMode="auto">
          <a:xfrm>
            <a:off x="1759308" y="2286000"/>
            <a:ext cx="3498491" cy="4503106"/>
          </a:xfrm>
          <a:prstGeom prst="rect">
            <a:avLst/>
          </a:prstGeom>
          <a:noFill/>
          <a:extLst>
            <a:ext uri="{909E8E84-426E-40dd-AFC4-6F175D3DCCD1}">
              <a14:hiddenFill xmlns="" xmlns:a14="http://schemas.microsoft.com/office/drawing/2010/main">
                <a:solidFill>
                  <a:srgbClr val="FFFFFF"/>
                </a:solidFill>
              </a14:hiddenFill>
            </a:ext>
          </a:extLst>
        </p:spPr>
      </p:pic>
      <p:pic>
        <p:nvPicPr>
          <p:cNvPr id="47108" name="Picture 4" descr="WatchDog 2900ET Weather St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8403" y="1828800"/>
            <a:ext cx="2020380" cy="1512603"/>
          </a:xfrm>
          <a:prstGeom prst="rect">
            <a:avLst/>
          </a:prstGeom>
          <a:noFill/>
          <a:extLst>
            <a:ext uri="{909E8E84-426E-40dd-AFC4-6F175D3DCCD1}">
              <a14:hiddenFill xmlns="" xmlns:a14="http://schemas.microsoft.com/office/drawing/2010/main">
                <a:solidFill>
                  <a:srgbClr val="FFFFFF"/>
                </a:solidFill>
              </a14:hiddenFill>
            </a:ext>
          </a:extLst>
        </p:spPr>
      </p:pic>
      <p:pic>
        <p:nvPicPr>
          <p:cNvPr id="47110" name="Picture 6" descr="WatchDog 2900ET Weather Station"/>
          <p:cNvPicPr>
            <a:picLocks noChangeAspect="1" noChangeArrowheads="1"/>
          </p:cNvPicPr>
          <p:nvPr/>
        </p:nvPicPr>
        <p:blipFill rotWithShape="1">
          <a:blip r:embed="rId5">
            <a:extLst>
              <a:ext uri="{28A0092B-C50C-407E-A947-70E740481C1C}">
                <a14:useLocalDpi xmlns:a14="http://schemas.microsoft.com/office/drawing/2010/main" val="0"/>
              </a:ext>
            </a:extLst>
          </a:blip>
          <a:srcRect r="30040"/>
          <a:stretch/>
        </p:blipFill>
        <p:spPr bwMode="auto">
          <a:xfrm>
            <a:off x="-1600199" y="3262872"/>
            <a:ext cx="3359508" cy="3595127"/>
          </a:xfrm>
          <a:prstGeom prst="rect">
            <a:avLst/>
          </a:prstGeom>
          <a:noFill/>
          <a:extLst>
            <a:ext uri="{909E8E84-426E-40dd-AFC4-6F175D3DCCD1}">
              <a14:hiddenFill xmlns="" xmlns:a14="http://schemas.microsoft.com/office/drawing/2010/main">
                <a:solidFill>
                  <a:srgbClr val="FFFFFF"/>
                </a:solidFill>
              </a14:hiddenFill>
            </a:ext>
          </a:extLst>
        </p:spPr>
      </p:pic>
      <p:pic>
        <p:nvPicPr>
          <p:cNvPr id="47112" name="Picture 8" descr="WatchDog 2900ET Weather S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10407"/>
            <a:ext cx="2536825" cy="1899251"/>
          </a:xfrm>
          <a:prstGeom prst="rect">
            <a:avLst/>
          </a:prstGeom>
          <a:noFill/>
          <a:extLst>
            <a:ext uri="{909E8E84-426E-40dd-AFC4-6F175D3DCCD1}">
              <a14:hiddenFill xmlns="" xmlns:a14="http://schemas.microsoft.com/office/drawing/2010/main">
                <a:solidFill>
                  <a:srgbClr val="FFFFFF"/>
                </a:solidFill>
              </a14:hiddenFill>
            </a:ext>
          </a:extLst>
        </p:spPr>
      </p:pic>
      <p:pic>
        <p:nvPicPr>
          <p:cNvPr id="47114" name="Picture 10" descr="WatchDog 2900ET Weather St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015" y="3733800"/>
            <a:ext cx="4172986" cy="3124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33752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746" y="762000"/>
            <a:ext cx="8763000" cy="1143000"/>
          </a:xfrm>
          <a:noFill/>
          <a:ln>
            <a:noFill/>
          </a:ln>
        </p:spPr>
        <p:txBody>
          <a:bodyPr>
            <a:noAutofit/>
          </a:bodyPr>
          <a:lstStyle/>
          <a:p>
            <a:pPr algn="ctr"/>
            <a:r>
              <a:rPr lang="en-US" sz="3600" dirty="0"/>
              <a:t>Conclusions</a:t>
            </a:r>
            <a:br>
              <a:rPr lang="en-US" sz="3600" dirty="0"/>
            </a:br>
            <a:br>
              <a:rPr lang="en-US" sz="3600" dirty="0"/>
            </a:br>
            <a:br>
              <a:rPr lang="en-US" sz="3600" dirty="0"/>
            </a:br>
            <a:endParaRPr lang="en-US" sz="3600" dirty="0"/>
          </a:p>
        </p:txBody>
      </p:sp>
      <p:sp>
        <p:nvSpPr>
          <p:cNvPr id="3" name="Content Placeholder 2"/>
          <p:cNvSpPr>
            <a:spLocks noGrp="1"/>
          </p:cNvSpPr>
          <p:nvPr>
            <p:ph idx="1"/>
          </p:nvPr>
        </p:nvSpPr>
        <p:spPr>
          <a:xfrm>
            <a:off x="228600" y="990600"/>
            <a:ext cx="8643146" cy="4389120"/>
          </a:xfrm>
        </p:spPr>
        <p:txBody>
          <a:bodyPr>
            <a:normAutofit/>
          </a:bodyPr>
          <a:lstStyle/>
          <a:p>
            <a:pPr algn="just"/>
            <a:r>
              <a:rPr lang="en-US" sz="3200" dirty="0"/>
              <a:t>Climate models predict drier conditions in the region, but potentially wetter wet seasons, due to more frequent tropical storms and hurricanes.  </a:t>
            </a:r>
          </a:p>
          <a:p>
            <a:pPr algn="just"/>
            <a:r>
              <a:rPr lang="en-US" sz="3200" dirty="0"/>
              <a:t>The 2015 Drought and Hurricane Maria may provide a preview of extreme weather events that may occur more frequently in the future.  </a:t>
            </a:r>
          </a:p>
          <a:p>
            <a:pPr algn="just"/>
            <a:r>
              <a:rPr lang="en-US" sz="3200" dirty="0"/>
              <a:t>Farmers should use the best available technology to minimize adverse impacts from climate change. </a:t>
            </a:r>
          </a:p>
          <a:p>
            <a:pPr algn="just"/>
            <a:endParaRPr lang="en-US" sz="3200" dirty="0"/>
          </a:p>
          <a:p>
            <a:pPr marL="0" indent="0" algn="just">
              <a:buNone/>
            </a:pPr>
            <a:endParaRPr lang="en-US" sz="3200" dirty="0"/>
          </a:p>
        </p:txBody>
      </p:sp>
    </p:spTree>
    <p:extLst>
      <p:ext uri="{BB962C8B-B14F-4D97-AF65-F5344CB8AC3E}">
        <p14:creationId xmlns:p14="http://schemas.microsoft.com/office/powerpoint/2010/main" val="4075334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a:noFill/>
          <a:ln>
            <a:noFill/>
          </a:ln>
        </p:spPr>
        <p:txBody>
          <a:bodyPr>
            <a:noAutofit/>
          </a:bodyPr>
          <a:lstStyle/>
          <a:p>
            <a:pPr algn="ctr"/>
            <a:r>
              <a:rPr lang="en-US" sz="5400" dirty="0"/>
              <a:t>ACKNOWLEDGEMENT</a:t>
            </a:r>
          </a:p>
        </p:txBody>
      </p:sp>
      <p:sp>
        <p:nvSpPr>
          <p:cNvPr id="3" name="Content Placeholder 2"/>
          <p:cNvSpPr>
            <a:spLocks noGrp="1"/>
          </p:cNvSpPr>
          <p:nvPr>
            <p:ph idx="1"/>
          </p:nvPr>
        </p:nvSpPr>
        <p:spPr>
          <a:xfrm>
            <a:off x="2514600" y="1935480"/>
            <a:ext cx="6172200" cy="4922520"/>
          </a:xfrm>
        </p:spPr>
        <p:txBody>
          <a:bodyPr>
            <a:normAutofit/>
          </a:bodyPr>
          <a:lstStyle/>
          <a:p>
            <a:r>
              <a:rPr lang="es-ES_tradnl" sz="3200" dirty="0">
                <a:latin typeface="Arial"/>
                <a:cs typeface="Arial"/>
              </a:rPr>
              <a:t>Colegio de Ciencias Agrícolas, Universidad de Puerto Rico</a:t>
            </a:r>
          </a:p>
          <a:p>
            <a:pPr marL="0" indent="0">
              <a:buNone/>
            </a:pPr>
            <a:endParaRPr lang="es-ES_tradnl" sz="3200" dirty="0">
              <a:latin typeface="Arial"/>
              <a:cs typeface="Arial"/>
            </a:endParaRPr>
          </a:p>
          <a:p>
            <a:r>
              <a:rPr lang="es-ES_tradnl" sz="3200" dirty="0">
                <a:latin typeface="Arial"/>
                <a:cs typeface="Arial"/>
              </a:rPr>
              <a:t>USDA </a:t>
            </a:r>
            <a:r>
              <a:rPr lang="es-ES_tradnl" sz="3200" dirty="0" err="1">
                <a:latin typeface="Arial"/>
                <a:cs typeface="Arial"/>
              </a:rPr>
              <a:t>Hatch</a:t>
            </a:r>
            <a:r>
              <a:rPr lang="es-ES_tradnl" sz="3200" dirty="0">
                <a:latin typeface="Arial"/>
                <a:cs typeface="Arial"/>
              </a:rPr>
              <a:t> Project (H-402)</a:t>
            </a:r>
          </a:p>
          <a:p>
            <a:endParaRPr lang="es-ES_tradnl" sz="3200" dirty="0">
              <a:latin typeface="Arial"/>
              <a:cs typeface="Arial"/>
            </a:endParaRPr>
          </a:p>
          <a:p>
            <a:r>
              <a:rPr lang="es-ES_tradnl" sz="3200" dirty="0">
                <a:latin typeface="Arial"/>
                <a:cs typeface="Arial"/>
              </a:rPr>
              <a:t>NOAA-CREST Project</a:t>
            </a:r>
          </a:p>
          <a:p>
            <a:endParaRPr lang="es-ES_tradnl" dirty="0"/>
          </a:p>
          <a:p>
            <a:pPr marL="0" indent="0">
              <a:buNone/>
            </a:pPr>
            <a:endParaRPr lang="es-ES_tradnl" dirty="0"/>
          </a:p>
        </p:txBody>
      </p:sp>
      <p:pic>
        <p:nvPicPr>
          <p:cNvPr id="5" name="Picture 6" descr="http://rds.yahoo.com/_ylt=A0WTefivJDNI21kAFnKjzbkF/SIG=123e5eklu/EXP=1211397679/**http%3A/ece.uprm.edu/~pol/LogoUPRM%2520color.jpg"/>
          <p:cNvPicPr>
            <a:picLocks noChangeAspect="1" noChangeArrowheads="1"/>
          </p:cNvPicPr>
          <p:nvPr/>
        </p:nvPicPr>
        <p:blipFill>
          <a:blip r:embed="rId2"/>
          <a:srcRect/>
          <a:stretch>
            <a:fillRect/>
          </a:stretch>
        </p:blipFill>
        <p:spPr bwMode="auto">
          <a:xfrm>
            <a:off x="609600" y="1905000"/>
            <a:ext cx="1074235" cy="107861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
          </a:effectLst>
        </p:spPr>
      </p:pic>
      <p:pic>
        <p:nvPicPr>
          <p:cNvPr id="6" name="Picture 5"/>
          <p:cNvPicPr>
            <a:picLocks noChangeAspect="1"/>
          </p:cNvPicPr>
          <p:nvPr/>
        </p:nvPicPr>
        <p:blipFill>
          <a:blip r:embed="rId3"/>
          <a:stretch>
            <a:fillRect/>
          </a:stretch>
        </p:blipFill>
        <p:spPr>
          <a:xfrm>
            <a:off x="609600" y="3505200"/>
            <a:ext cx="1079500" cy="889000"/>
          </a:xfrm>
          <a:prstGeom prst="rect">
            <a:avLst/>
          </a:prstGeom>
        </p:spPr>
      </p:pic>
      <p:pic>
        <p:nvPicPr>
          <p:cNvPr id="8" name="Picture 2"/>
          <p:cNvPicPr>
            <a:picLocks noChangeAspect="1" noChangeArrowheads="1"/>
          </p:cNvPicPr>
          <p:nvPr/>
        </p:nvPicPr>
        <p:blipFill>
          <a:blip r:embed="rId4"/>
          <a:srcRect/>
          <a:stretch>
            <a:fillRect/>
          </a:stretch>
        </p:blipFill>
        <p:spPr bwMode="auto">
          <a:xfrm>
            <a:off x="0" y="4953000"/>
            <a:ext cx="2505253" cy="796587"/>
          </a:xfrm>
          <a:prstGeom prst="rect">
            <a:avLst/>
          </a:prstGeom>
          <a:noFill/>
          <a:ln w="9525">
            <a:noFill/>
            <a:miter lim="800000"/>
            <a:headEnd/>
            <a:tailEnd/>
          </a:ln>
          <a:effectLst/>
        </p:spPr>
      </p:pic>
    </p:spTree>
    <p:extLst>
      <p:ext uri="{BB962C8B-B14F-4D97-AF65-F5344CB8AC3E}">
        <p14:creationId xmlns:p14="http://schemas.microsoft.com/office/powerpoint/2010/main" val="263450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F2EB-ADC0-974B-AD1B-21A313700AB6}"/>
              </a:ext>
            </a:extLst>
          </p:cNvPr>
          <p:cNvSpPr>
            <a:spLocks noGrp="1"/>
          </p:cNvSpPr>
          <p:nvPr>
            <p:ph type="title"/>
          </p:nvPr>
        </p:nvSpPr>
        <p:spPr>
          <a:noFill/>
          <a:ln>
            <a:noFill/>
          </a:ln>
        </p:spPr>
        <p:txBody>
          <a:bodyPr/>
          <a:lstStyle/>
          <a:p>
            <a:r>
              <a:rPr lang="en-US" dirty="0"/>
              <a:t>Change in global air temperature</a:t>
            </a:r>
          </a:p>
        </p:txBody>
      </p:sp>
      <p:pic>
        <p:nvPicPr>
          <p:cNvPr id="4" name="Picture 3">
            <a:extLst>
              <a:ext uri="{FF2B5EF4-FFF2-40B4-BE49-F238E27FC236}">
                <a16:creationId xmlns:a16="http://schemas.microsoft.com/office/drawing/2014/main" id="{C207A8EF-DD2C-5A44-854E-CE9A2EA34557}"/>
              </a:ext>
            </a:extLst>
          </p:cNvPr>
          <p:cNvPicPr>
            <a:picLocks noChangeAspect="1"/>
          </p:cNvPicPr>
          <p:nvPr/>
        </p:nvPicPr>
        <p:blipFill>
          <a:blip r:embed="rId2"/>
          <a:stretch>
            <a:fillRect/>
          </a:stretch>
        </p:blipFill>
        <p:spPr>
          <a:xfrm>
            <a:off x="1670717" y="2362200"/>
            <a:ext cx="5808409" cy="4356307"/>
          </a:xfrm>
          <a:prstGeom prst="rect">
            <a:avLst/>
          </a:prstGeom>
        </p:spPr>
      </p:pic>
    </p:spTree>
    <p:extLst>
      <p:ext uri="{BB962C8B-B14F-4D97-AF65-F5344CB8AC3E}">
        <p14:creationId xmlns:p14="http://schemas.microsoft.com/office/powerpoint/2010/main" val="308570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1735-0990-0441-BC55-4829CF8E24D0}"/>
              </a:ext>
            </a:extLst>
          </p:cNvPr>
          <p:cNvSpPr>
            <a:spLocks noGrp="1"/>
          </p:cNvSpPr>
          <p:nvPr>
            <p:ph type="title"/>
          </p:nvPr>
        </p:nvSpPr>
        <p:spPr>
          <a:xfrm>
            <a:off x="1606044" y="457200"/>
            <a:ext cx="5937755" cy="1188720"/>
          </a:xfrm>
          <a:noFill/>
          <a:ln>
            <a:noFill/>
          </a:ln>
        </p:spPr>
        <p:txBody>
          <a:bodyPr/>
          <a:lstStyle/>
          <a:p>
            <a:r>
              <a:rPr lang="en-US" dirty="0"/>
              <a:t>Monthly Air Temperature</a:t>
            </a:r>
          </a:p>
        </p:txBody>
      </p:sp>
      <p:pic>
        <p:nvPicPr>
          <p:cNvPr id="5" name="Picture 4">
            <a:extLst>
              <a:ext uri="{FF2B5EF4-FFF2-40B4-BE49-F238E27FC236}">
                <a16:creationId xmlns:a16="http://schemas.microsoft.com/office/drawing/2014/main" id="{EF371AE9-7660-3542-9BE6-5C66A7439489}"/>
              </a:ext>
            </a:extLst>
          </p:cNvPr>
          <p:cNvPicPr>
            <a:picLocks noChangeAspect="1"/>
          </p:cNvPicPr>
          <p:nvPr/>
        </p:nvPicPr>
        <p:blipFill>
          <a:blip r:embed="rId2"/>
          <a:stretch>
            <a:fillRect/>
          </a:stretch>
        </p:blipFill>
        <p:spPr>
          <a:xfrm>
            <a:off x="1241171" y="1828800"/>
            <a:ext cx="6667500" cy="4559300"/>
          </a:xfrm>
          <a:prstGeom prst="rect">
            <a:avLst/>
          </a:prstGeom>
        </p:spPr>
      </p:pic>
    </p:spTree>
    <p:extLst>
      <p:ext uri="{BB962C8B-B14F-4D97-AF65-F5344CB8AC3E}">
        <p14:creationId xmlns:p14="http://schemas.microsoft.com/office/powerpoint/2010/main" val="94108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745490"/>
            <a:ext cx="7101435" cy="5121910"/>
          </a:xfrm>
          <a:prstGeom prst="rect">
            <a:avLst/>
          </a:prstGeom>
        </p:spPr>
      </p:pic>
      <p:sp>
        <p:nvSpPr>
          <p:cNvPr id="6" name="TextBox 5"/>
          <p:cNvSpPr txBox="1"/>
          <p:nvPr/>
        </p:nvSpPr>
        <p:spPr>
          <a:xfrm>
            <a:off x="1143000" y="5867400"/>
            <a:ext cx="7109639" cy="369332"/>
          </a:xfrm>
          <a:prstGeom prst="rect">
            <a:avLst/>
          </a:prstGeom>
          <a:noFill/>
        </p:spPr>
        <p:txBody>
          <a:bodyPr wrap="none" rtlCol="0">
            <a:spAutoFit/>
          </a:bodyPr>
          <a:lstStyle/>
          <a:p>
            <a:r>
              <a:rPr lang="en-US" dirty="0"/>
              <a:t>http://</a:t>
            </a:r>
            <a:r>
              <a:rPr lang="en-US" dirty="0" err="1"/>
              <a:t>www.intechopen.com</a:t>
            </a:r>
            <a:r>
              <a:rPr lang="en-US" dirty="0"/>
              <a:t>/source/html/43317/media/image1_w.jpg</a:t>
            </a:r>
          </a:p>
        </p:txBody>
      </p:sp>
      <p:sp>
        <p:nvSpPr>
          <p:cNvPr id="2" name="TextBox 1">
            <a:extLst>
              <a:ext uri="{FF2B5EF4-FFF2-40B4-BE49-F238E27FC236}">
                <a16:creationId xmlns:a16="http://schemas.microsoft.com/office/drawing/2014/main" id="{CBAA012D-9FC0-1740-B328-32221261BC89}"/>
              </a:ext>
            </a:extLst>
          </p:cNvPr>
          <p:cNvSpPr txBox="1"/>
          <p:nvPr/>
        </p:nvSpPr>
        <p:spPr>
          <a:xfrm>
            <a:off x="1372478" y="160715"/>
            <a:ext cx="6643357" cy="584775"/>
          </a:xfrm>
          <a:prstGeom prst="rect">
            <a:avLst/>
          </a:prstGeom>
          <a:noFill/>
        </p:spPr>
        <p:txBody>
          <a:bodyPr wrap="none" rtlCol="0">
            <a:spAutoFit/>
          </a:bodyPr>
          <a:lstStyle/>
          <a:p>
            <a:r>
              <a:rPr lang="en-US" sz="3200" dirty="0"/>
              <a:t>Effect of Temperature on Plant Growth</a:t>
            </a:r>
          </a:p>
        </p:txBody>
      </p:sp>
    </p:spTree>
    <p:extLst>
      <p:ext uri="{BB962C8B-B14F-4D97-AF65-F5344CB8AC3E}">
        <p14:creationId xmlns:p14="http://schemas.microsoft.com/office/powerpoint/2010/main" val="130952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C4CFBE-CB12-1141-88BC-F0C8A4E85B26}"/>
              </a:ext>
            </a:extLst>
          </p:cNvPr>
          <p:cNvPicPr>
            <a:picLocks noChangeAspect="1"/>
          </p:cNvPicPr>
          <p:nvPr/>
        </p:nvPicPr>
        <p:blipFill>
          <a:blip r:embed="rId2"/>
          <a:stretch>
            <a:fillRect/>
          </a:stretch>
        </p:blipFill>
        <p:spPr>
          <a:xfrm>
            <a:off x="838200" y="838200"/>
            <a:ext cx="7467600" cy="4669416"/>
          </a:xfrm>
          <a:prstGeom prst="rect">
            <a:avLst/>
          </a:prstGeom>
        </p:spPr>
      </p:pic>
      <p:sp>
        <p:nvSpPr>
          <p:cNvPr id="5" name="TextBox 4">
            <a:extLst>
              <a:ext uri="{FF2B5EF4-FFF2-40B4-BE49-F238E27FC236}">
                <a16:creationId xmlns:a16="http://schemas.microsoft.com/office/drawing/2014/main" id="{211BF050-6219-EB4E-AADD-C7B0A2FD10D2}"/>
              </a:ext>
            </a:extLst>
          </p:cNvPr>
          <p:cNvSpPr txBox="1"/>
          <p:nvPr/>
        </p:nvSpPr>
        <p:spPr>
          <a:xfrm>
            <a:off x="685800" y="5514544"/>
            <a:ext cx="8153400" cy="1200329"/>
          </a:xfrm>
          <a:prstGeom prst="rect">
            <a:avLst/>
          </a:prstGeom>
          <a:noFill/>
        </p:spPr>
        <p:txBody>
          <a:bodyPr wrap="square" rtlCol="0">
            <a:spAutoFit/>
          </a:bodyPr>
          <a:lstStyle/>
          <a:p>
            <a:r>
              <a:rPr lang="en-US" dirty="0"/>
              <a:t>Jerry </a:t>
            </a:r>
            <a:r>
              <a:rPr lang="en-US" dirty="0" err="1"/>
              <a:t>L.Hatfield</a:t>
            </a:r>
            <a:r>
              <a:rPr lang="en-US" dirty="0"/>
              <a:t>, John </a:t>
            </a:r>
            <a:r>
              <a:rPr lang="en-US" dirty="0" err="1"/>
              <a:t>H.Prueger</a:t>
            </a:r>
            <a:r>
              <a:rPr lang="en-US" dirty="0"/>
              <a:t>, 2015. Temperature extremes: Effect on plant growth and development, Volume 10, Part A, December 2015, Pages 4-10</a:t>
            </a:r>
          </a:p>
          <a:p>
            <a:r>
              <a:rPr lang="en-US" dirty="0"/>
              <a:t>USDA Research and Programs on Extreme Events, Edited by Jerry L. Hatfield, Mark D. </a:t>
            </a:r>
            <a:r>
              <a:rPr lang="en-US" dirty="0" err="1"/>
              <a:t>Brusber</a:t>
            </a:r>
            <a:r>
              <a:rPr lang="en-US" dirty="0"/>
              <a:t>, Volume 10, Part A, Pages 1-72 (December 2015)</a:t>
            </a:r>
          </a:p>
        </p:txBody>
      </p:sp>
      <p:sp>
        <p:nvSpPr>
          <p:cNvPr id="6" name="TextBox 5">
            <a:extLst>
              <a:ext uri="{FF2B5EF4-FFF2-40B4-BE49-F238E27FC236}">
                <a16:creationId xmlns:a16="http://schemas.microsoft.com/office/drawing/2014/main" id="{675A4D10-78A0-7D43-A39D-143A9AADEBC4}"/>
              </a:ext>
            </a:extLst>
          </p:cNvPr>
          <p:cNvSpPr txBox="1"/>
          <p:nvPr/>
        </p:nvSpPr>
        <p:spPr>
          <a:xfrm>
            <a:off x="1372478" y="160715"/>
            <a:ext cx="6643357" cy="584775"/>
          </a:xfrm>
          <a:prstGeom prst="rect">
            <a:avLst/>
          </a:prstGeom>
          <a:noFill/>
        </p:spPr>
        <p:txBody>
          <a:bodyPr wrap="none" rtlCol="0">
            <a:spAutoFit/>
          </a:bodyPr>
          <a:lstStyle/>
          <a:p>
            <a:r>
              <a:rPr lang="en-US" sz="3200" dirty="0"/>
              <a:t>Effect of Temperature on Plant Growth</a:t>
            </a:r>
          </a:p>
        </p:txBody>
      </p:sp>
    </p:spTree>
    <p:extLst>
      <p:ext uri="{BB962C8B-B14F-4D97-AF65-F5344CB8AC3E}">
        <p14:creationId xmlns:p14="http://schemas.microsoft.com/office/powerpoint/2010/main" val="2582028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8823" y="533400"/>
            <a:ext cx="5937755" cy="1188720"/>
          </a:xfrm>
          <a:noFill/>
          <a:ln>
            <a:noFill/>
          </a:ln>
        </p:spPr>
        <p:txBody>
          <a:bodyPr>
            <a:normAutofit/>
          </a:bodyPr>
          <a:lstStyle/>
          <a:p>
            <a:pPr algn="ctr"/>
            <a:r>
              <a:rPr lang="en-US" dirty="0"/>
              <a:t>Potential climate change impacts on Agriculture</a:t>
            </a:r>
          </a:p>
        </p:txBody>
      </p:sp>
      <p:sp>
        <p:nvSpPr>
          <p:cNvPr id="3" name="Content Placeholder 2"/>
          <p:cNvSpPr>
            <a:spLocks noGrp="1"/>
          </p:cNvSpPr>
          <p:nvPr>
            <p:ph idx="1"/>
          </p:nvPr>
        </p:nvSpPr>
        <p:spPr>
          <a:xfrm>
            <a:off x="609600" y="1524000"/>
            <a:ext cx="7696200" cy="4247387"/>
          </a:xfrm>
        </p:spPr>
        <p:txBody>
          <a:bodyPr>
            <a:noAutofit/>
          </a:bodyPr>
          <a:lstStyle/>
          <a:p>
            <a:r>
              <a:rPr lang="en-US" sz="2800" b="1" dirty="0"/>
              <a:t>Temperature’s potential effect on growing period</a:t>
            </a:r>
            <a:r>
              <a:rPr lang="en-US" sz="2800" dirty="0"/>
              <a:t> </a:t>
            </a:r>
          </a:p>
          <a:p>
            <a:pPr lvl="1"/>
            <a:r>
              <a:rPr lang="en-US" sz="2800" dirty="0"/>
              <a:t>Duration of crop growth cycles are above all, related to temperature. An increase in temperature will </a:t>
            </a:r>
            <a:r>
              <a:rPr lang="en-US" sz="2800" u="sng" dirty="0"/>
              <a:t>speed up development</a:t>
            </a:r>
            <a:r>
              <a:rPr lang="en-US" sz="2800" dirty="0"/>
              <a:t>. In the case of an annual crop, the duration between sowing and harvesting will shorten. The shortening of such a cycle could have an adverse effect on productivity because </a:t>
            </a:r>
            <a:r>
              <a:rPr lang="en-US" sz="2800" u="sng" dirty="0"/>
              <a:t>senescence would occur sooner.</a:t>
            </a:r>
          </a:p>
          <a:p>
            <a:pPr lvl="1"/>
            <a:endParaRPr lang="en-US" sz="2800" dirty="0"/>
          </a:p>
          <a:p>
            <a:pPr lvl="1"/>
            <a:endParaRPr lang="en-US" sz="2800" dirty="0"/>
          </a:p>
          <a:p>
            <a:pPr lvl="1"/>
            <a:endParaRPr lang="en-US" sz="2800" dirty="0"/>
          </a:p>
          <a:p>
            <a:endParaRPr lang="en-US" sz="2800" b="1" dirty="0"/>
          </a:p>
          <a:p>
            <a:endParaRPr lang="en-US" sz="2800" b="1" dirty="0"/>
          </a:p>
          <a:p>
            <a:endParaRPr lang="en-US" sz="2800" b="1" dirty="0"/>
          </a:p>
          <a:p>
            <a:endParaRPr lang="en-US" sz="2800" b="1" dirty="0"/>
          </a:p>
          <a:p>
            <a:endParaRPr lang="en-US" sz="2800" b="1" dirty="0"/>
          </a:p>
          <a:p>
            <a:endParaRPr lang="en-US" sz="2800" dirty="0"/>
          </a:p>
          <a:p>
            <a:endParaRPr lang="en-US" sz="2800" dirty="0"/>
          </a:p>
        </p:txBody>
      </p:sp>
    </p:spTree>
    <p:extLst>
      <p:ext uri="{BB962C8B-B14F-4D97-AF65-F5344CB8AC3E}">
        <p14:creationId xmlns:p14="http://schemas.microsoft.com/office/powerpoint/2010/main" val="2500046777"/>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6280</TotalTime>
  <Words>1816</Words>
  <Application>Microsoft Macintosh PowerPoint</Application>
  <PresentationFormat>On-screen Show (4:3)</PresentationFormat>
  <Paragraphs>311</Paragraphs>
  <Slides>45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Gill Sans MT</vt:lpstr>
      <vt:lpstr>Times New Roman</vt:lpstr>
      <vt:lpstr>Parcel</vt:lpstr>
      <vt:lpstr>PowerPoint Presentation</vt:lpstr>
      <vt:lpstr>Background</vt:lpstr>
      <vt:lpstr>The Greenhouse effect</vt:lpstr>
      <vt:lpstr>Atmospheric CO2 concentration</vt:lpstr>
      <vt:lpstr>Change in global air temperature</vt:lpstr>
      <vt:lpstr>Monthly Air Temperature</vt:lpstr>
      <vt:lpstr>PowerPoint Presentation</vt:lpstr>
      <vt:lpstr>PowerPoint Presentation</vt:lpstr>
      <vt:lpstr>Potential climate change impacts on Agriculture</vt:lpstr>
      <vt:lpstr>Evapotranspiration</vt:lpstr>
      <vt:lpstr>transpiration</vt:lpstr>
      <vt:lpstr>PowerPoint Presentation</vt:lpstr>
      <vt:lpstr>How much money  are we talking about?</vt:lpstr>
      <vt:lpstr>Potential climate change impacts on Agriculture</vt:lpstr>
      <vt:lpstr>C3 and C4 Crops</vt:lpstr>
      <vt:lpstr>Potential climate change impacts on Agriculture</vt:lpstr>
      <vt:lpstr>Potential climate change impacts on Agriculture</vt:lpstr>
      <vt:lpstr>Potential climate change impacts on Agriculture</vt:lpstr>
      <vt:lpstr>Potential climate change impacts on Agriculture</vt:lpstr>
      <vt:lpstr>PowerPoint Presentation</vt:lpstr>
      <vt:lpstr>The total changes in precipitation, mean temperature and PET ratio from the first time interval (1960 to 1990) to the last time interval (2071 to 2099) based on the multi-model average of all twelve models </vt:lpstr>
      <vt:lpstr>PowerPoint Presentation</vt:lpstr>
      <vt:lpstr>Sea Level Rise</vt:lpstr>
      <vt:lpstr>Sea level rise in Puerto Rico </vt:lpstr>
      <vt:lpstr>Extreme Weather</vt:lpstr>
      <vt:lpstr>Irrigation Districts of PR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Comparisons of Rainfall in NW PR for drought and non-drought years</vt:lpstr>
      <vt:lpstr>PowerPoint Presentation</vt:lpstr>
      <vt:lpstr>Recommendations for the Farm-scale  </vt:lpstr>
      <vt:lpstr>PowerPoint Presentation</vt:lpstr>
      <vt:lpstr>PowerPoint Presentation</vt:lpstr>
      <vt:lpstr>PowerPoint Presentation</vt:lpstr>
      <vt:lpstr>Reference ET for PR, USVI,  Hispaniola, Jamaica and Cuba pragwater.com</vt:lpstr>
      <vt:lpstr>Reference ET for the U.S. Virgin Island pragwater.com</vt:lpstr>
      <vt:lpstr>Many weather stations ($1,700 approx.) will calculate the daily reference evapotranspiration</vt:lpstr>
      <vt:lpstr>Conclusions   </vt:lpstr>
      <vt:lpstr>ACKNOWLEDGEMENT</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Agroclimatología y el Riego sustentable</dc:title>
  <dc:creator>Eric Harmsen</dc:creator>
  <cp:lastModifiedBy>Eric Harmsen</cp:lastModifiedBy>
  <cp:revision>242</cp:revision>
  <dcterms:created xsi:type="dcterms:W3CDTF">2013-05-16T14:34:05Z</dcterms:created>
  <dcterms:modified xsi:type="dcterms:W3CDTF">2018-05-11T15:16:56Z</dcterms:modified>
</cp:coreProperties>
</file>