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26"/>
  </p:notesMasterIdLst>
  <p:sldIdLst>
    <p:sldId id="256" r:id="rId2"/>
    <p:sldId id="288" r:id="rId3"/>
    <p:sldId id="305" r:id="rId4"/>
    <p:sldId id="290" r:id="rId5"/>
    <p:sldId id="317" r:id="rId6"/>
    <p:sldId id="259" r:id="rId7"/>
    <p:sldId id="332" r:id="rId8"/>
    <p:sldId id="308" r:id="rId9"/>
    <p:sldId id="306" r:id="rId10"/>
    <p:sldId id="261" r:id="rId11"/>
    <p:sldId id="316" r:id="rId12"/>
    <p:sldId id="329" r:id="rId13"/>
    <p:sldId id="328" r:id="rId14"/>
    <p:sldId id="313" r:id="rId15"/>
    <p:sldId id="266" r:id="rId16"/>
    <p:sldId id="330" r:id="rId17"/>
    <p:sldId id="267" r:id="rId18"/>
    <p:sldId id="307" r:id="rId19"/>
    <p:sldId id="309" r:id="rId20"/>
    <p:sldId id="311" r:id="rId21"/>
    <p:sldId id="331" r:id="rId22"/>
    <p:sldId id="320" r:id="rId23"/>
    <p:sldId id="321" r:id="rId24"/>
    <p:sldId id="31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13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ERIC:FALL%202012:1papers%20and%20conferences:JOURNAL%20OF%20AG%20UPR%20NOTE%20-%20WEB-BASED%20IRRIGATION%20SCHEDULING:cumulative%20ET%20vs%20cumulative%20irrigation%20figu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Cumulative </a:t>
            </a:r>
            <a:r>
              <a:rPr lang="en-US" dirty="0" err="1"/>
              <a:t>ET</a:t>
            </a:r>
            <a:r>
              <a:rPr lang="en-US" baseline="-25000" dirty="0" err="1"/>
              <a:t>c</a:t>
            </a:r>
            <a:r>
              <a:rPr lang="en-US" dirty="0"/>
              <a:t> vs. Irrigation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2275582135774"/>
          <c:y val="0.0865621378479522"/>
          <c:w val="0.712274095413884"/>
          <c:h val="0.750331514237576"/>
        </c:manualLayout>
      </c:layout>
      <c:scatterChart>
        <c:scatterStyle val="smoothMarker"/>
        <c:varyColors val="0"/>
        <c:ser>
          <c:idx val="0"/>
          <c:order val="0"/>
          <c:tx>
            <c:v>Cumulative ET</c:v>
          </c:tx>
          <c:spPr>
            <a:ln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'Cumulative ET vs. Irrigation'!$A$2:$A$86</c:f>
              <c:numCache>
                <c:formatCode>m/d/yy</c:formatCode>
                <c:ptCount val="85"/>
                <c:pt idx="0">
                  <c:v>39521.0</c:v>
                </c:pt>
                <c:pt idx="1">
                  <c:v>39522.0</c:v>
                </c:pt>
                <c:pt idx="2">
                  <c:v>39523.0</c:v>
                </c:pt>
                <c:pt idx="3">
                  <c:v>39524.0</c:v>
                </c:pt>
                <c:pt idx="4">
                  <c:v>39525.0</c:v>
                </c:pt>
                <c:pt idx="5">
                  <c:v>39526.0</c:v>
                </c:pt>
                <c:pt idx="6">
                  <c:v>39527.0</c:v>
                </c:pt>
                <c:pt idx="7">
                  <c:v>39528.0</c:v>
                </c:pt>
                <c:pt idx="8">
                  <c:v>39529.0</c:v>
                </c:pt>
                <c:pt idx="9">
                  <c:v>39530.0</c:v>
                </c:pt>
                <c:pt idx="10">
                  <c:v>39531.0</c:v>
                </c:pt>
                <c:pt idx="11">
                  <c:v>39532.0</c:v>
                </c:pt>
                <c:pt idx="12">
                  <c:v>39533.0</c:v>
                </c:pt>
                <c:pt idx="13">
                  <c:v>39534.0</c:v>
                </c:pt>
                <c:pt idx="14">
                  <c:v>39535.0</c:v>
                </c:pt>
                <c:pt idx="15">
                  <c:v>39536.0</c:v>
                </c:pt>
                <c:pt idx="16">
                  <c:v>39537.0</c:v>
                </c:pt>
                <c:pt idx="17">
                  <c:v>39538.0</c:v>
                </c:pt>
                <c:pt idx="18">
                  <c:v>39539.0</c:v>
                </c:pt>
                <c:pt idx="19">
                  <c:v>39540.0</c:v>
                </c:pt>
                <c:pt idx="20">
                  <c:v>39541.0</c:v>
                </c:pt>
                <c:pt idx="21">
                  <c:v>39542.0</c:v>
                </c:pt>
                <c:pt idx="22">
                  <c:v>39543.0</c:v>
                </c:pt>
                <c:pt idx="23">
                  <c:v>39544.0</c:v>
                </c:pt>
                <c:pt idx="24">
                  <c:v>39545.0</c:v>
                </c:pt>
                <c:pt idx="25">
                  <c:v>39546.0</c:v>
                </c:pt>
                <c:pt idx="26">
                  <c:v>39547.0</c:v>
                </c:pt>
                <c:pt idx="27">
                  <c:v>39548.0</c:v>
                </c:pt>
                <c:pt idx="28">
                  <c:v>39549.0</c:v>
                </c:pt>
                <c:pt idx="29">
                  <c:v>39550.0</c:v>
                </c:pt>
                <c:pt idx="30">
                  <c:v>39551.0</c:v>
                </c:pt>
                <c:pt idx="31">
                  <c:v>39552.0</c:v>
                </c:pt>
                <c:pt idx="32">
                  <c:v>39553.0</c:v>
                </c:pt>
                <c:pt idx="33">
                  <c:v>39554.0</c:v>
                </c:pt>
                <c:pt idx="34">
                  <c:v>39555.0</c:v>
                </c:pt>
                <c:pt idx="35">
                  <c:v>39556.0</c:v>
                </c:pt>
                <c:pt idx="36">
                  <c:v>39557.0</c:v>
                </c:pt>
                <c:pt idx="37">
                  <c:v>39558.0</c:v>
                </c:pt>
                <c:pt idx="38">
                  <c:v>39559.0</c:v>
                </c:pt>
                <c:pt idx="39">
                  <c:v>39560.0</c:v>
                </c:pt>
                <c:pt idx="40">
                  <c:v>39561.0</c:v>
                </c:pt>
                <c:pt idx="41">
                  <c:v>39562.0</c:v>
                </c:pt>
                <c:pt idx="42">
                  <c:v>39563.0</c:v>
                </c:pt>
                <c:pt idx="43">
                  <c:v>39564.0</c:v>
                </c:pt>
                <c:pt idx="44">
                  <c:v>39565.0</c:v>
                </c:pt>
                <c:pt idx="45">
                  <c:v>39566.0</c:v>
                </c:pt>
                <c:pt idx="46">
                  <c:v>39567.0</c:v>
                </c:pt>
                <c:pt idx="47">
                  <c:v>39568.0</c:v>
                </c:pt>
                <c:pt idx="48">
                  <c:v>39569.0</c:v>
                </c:pt>
                <c:pt idx="49">
                  <c:v>39570.0</c:v>
                </c:pt>
                <c:pt idx="50">
                  <c:v>39571.0</c:v>
                </c:pt>
                <c:pt idx="51">
                  <c:v>39572.0</c:v>
                </c:pt>
                <c:pt idx="52">
                  <c:v>39573.0</c:v>
                </c:pt>
                <c:pt idx="53">
                  <c:v>39574.0</c:v>
                </c:pt>
                <c:pt idx="54">
                  <c:v>39575.0</c:v>
                </c:pt>
                <c:pt idx="55">
                  <c:v>39576.0</c:v>
                </c:pt>
                <c:pt idx="56">
                  <c:v>39577.0</c:v>
                </c:pt>
                <c:pt idx="57">
                  <c:v>39578.0</c:v>
                </c:pt>
                <c:pt idx="58">
                  <c:v>39579.0</c:v>
                </c:pt>
                <c:pt idx="59">
                  <c:v>39580.0</c:v>
                </c:pt>
                <c:pt idx="60">
                  <c:v>39581.0</c:v>
                </c:pt>
                <c:pt idx="61">
                  <c:v>39582.0</c:v>
                </c:pt>
                <c:pt idx="62">
                  <c:v>39583.0</c:v>
                </c:pt>
                <c:pt idx="63">
                  <c:v>39584.0</c:v>
                </c:pt>
                <c:pt idx="64">
                  <c:v>39585.0</c:v>
                </c:pt>
                <c:pt idx="65">
                  <c:v>39586.0</c:v>
                </c:pt>
                <c:pt idx="66">
                  <c:v>39587.0</c:v>
                </c:pt>
                <c:pt idx="67">
                  <c:v>39588.0</c:v>
                </c:pt>
                <c:pt idx="68">
                  <c:v>39589.0</c:v>
                </c:pt>
                <c:pt idx="69">
                  <c:v>39590.0</c:v>
                </c:pt>
                <c:pt idx="70">
                  <c:v>39591.0</c:v>
                </c:pt>
                <c:pt idx="71">
                  <c:v>39592.0</c:v>
                </c:pt>
                <c:pt idx="72">
                  <c:v>39593.0</c:v>
                </c:pt>
                <c:pt idx="73">
                  <c:v>39594.0</c:v>
                </c:pt>
                <c:pt idx="74">
                  <c:v>39595.0</c:v>
                </c:pt>
                <c:pt idx="75">
                  <c:v>39596.0</c:v>
                </c:pt>
                <c:pt idx="76">
                  <c:v>39597.0</c:v>
                </c:pt>
                <c:pt idx="77">
                  <c:v>39598.0</c:v>
                </c:pt>
                <c:pt idx="78">
                  <c:v>39599.0</c:v>
                </c:pt>
                <c:pt idx="79">
                  <c:v>39600.0</c:v>
                </c:pt>
                <c:pt idx="80">
                  <c:v>39601.0</c:v>
                </c:pt>
                <c:pt idx="81">
                  <c:v>39602.0</c:v>
                </c:pt>
                <c:pt idx="82">
                  <c:v>39603.0</c:v>
                </c:pt>
                <c:pt idx="83">
                  <c:v>39604.0</c:v>
                </c:pt>
                <c:pt idx="84">
                  <c:v>39605.0</c:v>
                </c:pt>
              </c:numCache>
            </c:numRef>
          </c:xVal>
          <c:yVal>
            <c:numRef>
              <c:f>'Cumulative ET vs. Irrigation'!$B$2:$B$86</c:f>
              <c:numCache>
                <c:formatCode>0.00</c:formatCode>
                <c:ptCount val="85"/>
                <c:pt idx="0">
                  <c:v>3.8</c:v>
                </c:pt>
                <c:pt idx="1">
                  <c:v>7.699999999999999</c:v>
                </c:pt>
                <c:pt idx="2">
                  <c:v>11.5</c:v>
                </c:pt>
                <c:pt idx="3">
                  <c:v>15.5</c:v>
                </c:pt>
                <c:pt idx="4">
                  <c:v>19.7</c:v>
                </c:pt>
                <c:pt idx="5">
                  <c:v>23.6</c:v>
                </c:pt>
                <c:pt idx="6">
                  <c:v>27.5</c:v>
                </c:pt>
                <c:pt idx="7">
                  <c:v>31.7</c:v>
                </c:pt>
                <c:pt idx="8">
                  <c:v>35.9</c:v>
                </c:pt>
                <c:pt idx="9">
                  <c:v>40.0</c:v>
                </c:pt>
                <c:pt idx="10">
                  <c:v>44.3</c:v>
                </c:pt>
                <c:pt idx="11">
                  <c:v>48.5</c:v>
                </c:pt>
                <c:pt idx="12">
                  <c:v>52.8</c:v>
                </c:pt>
                <c:pt idx="13">
                  <c:v>57.2</c:v>
                </c:pt>
                <c:pt idx="14">
                  <c:v>61.7</c:v>
                </c:pt>
                <c:pt idx="15">
                  <c:v>66.3</c:v>
                </c:pt>
                <c:pt idx="16">
                  <c:v>71.0</c:v>
                </c:pt>
                <c:pt idx="17">
                  <c:v>75.8</c:v>
                </c:pt>
                <c:pt idx="18">
                  <c:v>80.6</c:v>
                </c:pt>
                <c:pt idx="19">
                  <c:v>85.6</c:v>
                </c:pt>
                <c:pt idx="20">
                  <c:v>90.5</c:v>
                </c:pt>
                <c:pt idx="21">
                  <c:v>95.7</c:v>
                </c:pt>
                <c:pt idx="22">
                  <c:v>101.2</c:v>
                </c:pt>
                <c:pt idx="23">
                  <c:v>106.9</c:v>
                </c:pt>
                <c:pt idx="24">
                  <c:v>113.6</c:v>
                </c:pt>
                <c:pt idx="25">
                  <c:v>119.6</c:v>
                </c:pt>
                <c:pt idx="26">
                  <c:v>125.9</c:v>
                </c:pt>
                <c:pt idx="27">
                  <c:v>132.8</c:v>
                </c:pt>
                <c:pt idx="28">
                  <c:v>139.8</c:v>
                </c:pt>
                <c:pt idx="29">
                  <c:v>146.6</c:v>
                </c:pt>
                <c:pt idx="30">
                  <c:v>151.7</c:v>
                </c:pt>
                <c:pt idx="31">
                  <c:v>155.7</c:v>
                </c:pt>
                <c:pt idx="32">
                  <c:v>161.0</c:v>
                </c:pt>
                <c:pt idx="33">
                  <c:v>167.2</c:v>
                </c:pt>
                <c:pt idx="34">
                  <c:v>173.5</c:v>
                </c:pt>
                <c:pt idx="35">
                  <c:v>179.8</c:v>
                </c:pt>
                <c:pt idx="36">
                  <c:v>185.6000000000001</c:v>
                </c:pt>
                <c:pt idx="37">
                  <c:v>190.6000000000001</c:v>
                </c:pt>
                <c:pt idx="38">
                  <c:v>195.1000000000001</c:v>
                </c:pt>
                <c:pt idx="39">
                  <c:v>201.3</c:v>
                </c:pt>
                <c:pt idx="40">
                  <c:v>208.4</c:v>
                </c:pt>
                <c:pt idx="41">
                  <c:v>214.3</c:v>
                </c:pt>
                <c:pt idx="42">
                  <c:v>220.4</c:v>
                </c:pt>
                <c:pt idx="43">
                  <c:v>226.2</c:v>
                </c:pt>
                <c:pt idx="44">
                  <c:v>231.9</c:v>
                </c:pt>
                <c:pt idx="45">
                  <c:v>238.1</c:v>
                </c:pt>
                <c:pt idx="46">
                  <c:v>244.4</c:v>
                </c:pt>
                <c:pt idx="47">
                  <c:v>251.9</c:v>
                </c:pt>
                <c:pt idx="48">
                  <c:v>259.9</c:v>
                </c:pt>
                <c:pt idx="49">
                  <c:v>266.8</c:v>
                </c:pt>
                <c:pt idx="50">
                  <c:v>272.7</c:v>
                </c:pt>
                <c:pt idx="51">
                  <c:v>279.6</c:v>
                </c:pt>
                <c:pt idx="52">
                  <c:v>285.4</c:v>
                </c:pt>
                <c:pt idx="53">
                  <c:v>291.5</c:v>
                </c:pt>
                <c:pt idx="54">
                  <c:v>298.6</c:v>
                </c:pt>
                <c:pt idx="55">
                  <c:v>304.5</c:v>
                </c:pt>
                <c:pt idx="56">
                  <c:v>310.6</c:v>
                </c:pt>
                <c:pt idx="57">
                  <c:v>316.7</c:v>
                </c:pt>
                <c:pt idx="58">
                  <c:v>323.2</c:v>
                </c:pt>
                <c:pt idx="59">
                  <c:v>330.2</c:v>
                </c:pt>
                <c:pt idx="60">
                  <c:v>337.1</c:v>
                </c:pt>
                <c:pt idx="61">
                  <c:v>342.6</c:v>
                </c:pt>
                <c:pt idx="62">
                  <c:v>349.5</c:v>
                </c:pt>
                <c:pt idx="63">
                  <c:v>356.3</c:v>
                </c:pt>
                <c:pt idx="64">
                  <c:v>361.8</c:v>
                </c:pt>
                <c:pt idx="65">
                  <c:v>368.2</c:v>
                </c:pt>
                <c:pt idx="66">
                  <c:v>375.5</c:v>
                </c:pt>
                <c:pt idx="67">
                  <c:v>381.6</c:v>
                </c:pt>
                <c:pt idx="68">
                  <c:v>386.7</c:v>
                </c:pt>
                <c:pt idx="69">
                  <c:v>392.9</c:v>
                </c:pt>
                <c:pt idx="70">
                  <c:v>398.9</c:v>
                </c:pt>
                <c:pt idx="71">
                  <c:v>405.4</c:v>
                </c:pt>
                <c:pt idx="72">
                  <c:v>412.1</c:v>
                </c:pt>
                <c:pt idx="73">
                  <c:v>417.8</c:v>
                </c:pt>
                <c:pt idx="74">
                  <c:v>423.0</c:v>
                </c:pt>
                <c:pt idx="75">
                  <c:v>428.6</c:v>
                </c:pt>
                <c:pt idx="76">
                  <c:v>434.6</c:v>
                </c:pt>
                <c:pt idx="77">
                  <c:v>440.6</c:v>
                </c:pt>
                <c:pt idx="78">
                  <c:v>446.7</c:v>
                </c:pt>
                <c:pt idx="79">
                  <c:v>452.6</c:v>
                </c:pt>
                <c:pt idx="80">
                  <c:v>459.1</c:v>
                </c:pt>
                <c:pt idx="81">
                  <c:v>465.9</c:v>
                </c:pt>
                <c:pt idx="82">
                  <c:v>472.4</c:v>
                </c:pt>
                <c:pt idx="83">
                  <c:v>478.8</c:v>
                </c:pt>
                <c:pt idx="84">
                  <c:v>485.1</c:v>
                </c:pt>
              </c:numCache>
            </c:numRef>
          </c:yVal>
          <c:smooth val="1"/>
        </c:ser>
        <c:ser>
          <c:idx val="1"/>
          <c:order val="1"/>
          <c:tx>
            <c:v>Cumulative Irrigation/Rainfall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'Cumulative ET vs. Irrigation'!$A$2:$A$86</c:f>
              <c:numCache>
                <c:formatCode>m/d/yy</c:formatCode>
                <c:ptCount val="85"/>
                <c:pt idx="0">
                  <c:v>39521.0</c:v>
                </c:pt>
                <c:pt idx="1">
                  <c:v>39522.0</c:v>
                </c:pt>
                <c:pt idx="2">
                  <c:v>39523.0</c:v>
                </c:pt>
                <c:pt idx="3">
                  <c:v>39524.0</c:v>
                </c:pt>
                <c:pt idx="4">
                  <c:v>39525.0</c:v>
                </c:pt>
                <c:pt idx="5">
                  <c:v>39526.0</c:v>
                </c:pt>
                <c:pt idx="6">
                  <c:v>39527.0</c:v>
                </c:pt>
                <c:pt idx="7">
                  <c:v>39528.0</c:v>
                </c:pt>
                <c:pt idx="8">
                  <c:v>39529.0</c:v>
                </c:pt>
                <c:pt idx="9">
                  <c:v>39530.0</c:v>
                </c:pt>
                <c:pt idx="10">
                  <c:v>39531.0</c:v>
                </c:pt>
                <c:pt idx="11">
                  <c:v>39532.0</c:v>
                </c:pt>
                <c:pt idx="12">
                  <c:v>39533.0</c:v>
                </c:pt>
                <c:pt idx="13">
                  <c:v>39534.0</c:v>
                </c:pt>
                <c:pt idx="14">
                  <c:v>39535.0</c:v>
                </c:pt>
                <c:pt idx="15">
                  <c:v>39536.0</c:v>
                </c:pt>
                <c:pt idx="16">
                  <c:v>39537.0</c:v>
                </c:pt>
                <c:pt idx="17">
                  <c:v>39538.0</c:v>
                </c:pt>
                <c:pt idx="18">
                  <c:v>39539.0</c:v>
                </c:pt>
                <c:pt idx="19">
                  <c:v>39540.0</c:v>
                </c:pt>
                <c:pt idx="20">
                  <c:v>39541.0</c:v>
                </c:pt>
                <c:pt idx="21">
                  <c:v>39542.0</c:v>
                </c:pt>
                <c:pt idx="22">
                  <c:v>39543.0</c:v>
                </c:pt>
                <c:pt idx="23">
                  <c:v>39544.0</c:v>
                </c:pt>
                <c:pt idx="24">
                  <c:v>39545.0</c:v>
                </c:pt>
                <c:pt idx="25">
                  <c:v>39546.0</c:v>
                </c:pt>
                <c:pt idx="26">
                  <c:v>39547.0</c:v>
                </c:pt>
                <c:pt idx="27">
                  <c:v>39548.0</c:v>
                </c:pt>
                <c:pt idx="28">
                  <c:v>39549.0</c:v>
                </c:pt>
                <c:pt idx="29">
                  <c:v>39550.0</c:v>
                </c:pt>
                <c:pt idx="30">
                  <c:v>39551.0</c:v>
                </c:pt>
                <c:pt idx="31">
                  <c:v>39552.0</c:v>
                </c:pt>
                <c:pt idx="32">
                  <c:v>39553.0</c:v>
                </c:pt>
                <c:pt idx="33">
                  <c:v>39554.0</c:v>
                </c:pt>
                <c:pt idx="34">
                  <c:v>39555.0</c:v>
                </c:pt>
                <c:pt idx="35">
                  <c:v>39556.0</c:v>
                </c:pt>
                <c:pt idx="36">
                  <c:v>39557.0</c:v>
                </c:pt>
                <c:pt idx="37">
                  <c:v>39558.0</c:v>
                </c:pt>
                <c:pt idx="38">
                  <c:v>39559.0</c:v>
                </c:pt>
                <c:pt idx="39">
                  <c:v>39560.0</c:v>
                </c:pt>
                <c:pt idx="40">
                  <c:v>39561.0</c:v>
                </c:pt>
                <c:pt idx="41">
                  <c:v>39562.0</c:v>
                </c:pt>
                <c:pt idx="42">
                  <c:v>39563.0</c:v>
                </c:pt>
                <c:pt idx="43">
                  <c:v>39564.0</c:v>
                </c:pt>
                <c:pt idx="44">
                  <c:v>39565.0</c:v>
                </c:pt>
                <c:pt idx="45">
                  <c:v>39566.0</c:v>
                </c:pt>
                <c:pt idx="46">
                  <c:v>39567.0</c:v>
                </c:pt>
                <c:pt idx="47">
                  <c:v>39568.0</c:v>
                </c:pt>
                <c:pt idx="48">
                  <c:v>39569.0</c:v>
                </c:pt>
                <c:pt idx="49">
                  <c:v>39570.0</c:v>
                </c:pt>
                <c:pt idx="50">
                  <c:v>39571.0</c:v>
                </c:pt>
                <c:pt idx="51">
                  <c:v>39572.0</c:v>
                </c:pt>
                <c:pt idx="52">
                  <c:v>39573.0</c:v>
                </c:pt>
                <c:pt idx="53">
                  <c:v>39574.0</c:v>
                </c:pt>
                <c:pt idx="54">
                  <c:v>39575.0</c:v>
                </c:pt>
                <c:pt idx="55">
                  <c:v>39576.0</c:v>
                </c:pt>
                <c:pt idx="56">
                  <c:v>39577.0</c:v>
                </c:pt>
                <c:pt idx="57">
                  <c:v>39578.0</c:v>
                </c:pt>
                <c:pt idx="58">
                  <c:v>39579.0</c:v>
                </c:pt>
                <c:pt idx="59">
                  <c:v>39580.0</c:v>
                </c:pt>
                <c:pt idx="60">
                  <c:v>39581.0</c:v>
                </c:pt>
                <c:pt idx="61">
                  <c:v>39582.0</c:v>
                </c:pt>
                <c:pt idx="62">
                  <c:v>39583.0</c:v>
                </c:pt>
                <c:pt idx="63">
                  <c:v>39584.0</c:v>
                </c:pt>
                <c:pt idx="64">
                  <c:v>39585.0</c:v>
                </c:pt>
                <c:pt idx="65">
                  <c:v>39586.0</c:v>
                </c:pt>
                <c:pt idx="66">
                  <c:v>39587.0</c:v>
                </c:pt>
                <c:pt idx="67">
                  <c:v>39588.0</c:v>
                </c:pt>
                <c:pt idx="68">
                  <c:v>39589.0</c:v>
                </c:pt>
                <c:pt idx="69">
                  <c:v>39590.0</c:v>
                </c:pt>
                <c:pt idx="70">
                  <c:v>39591.0</c:v>
                </c:pt>
                <c:pt idx="71">
                  <c:v>39592.0</c:v>
                </c:pt>
                <c:pt idx="72">
                  <c:v>39593.0</c:v>
                </c:pt>
                <c:pt idx="73">
                  <c:v>39594.0</c:v>
                </c:pt>
                <c:pt idx="74">
                  <c:v>39595.0</c:v>
                </c:pt>
                <c:pt idx="75">
                  <c:v>39596.0</c:v>
                </c:pt>
                <c:pt idx="76">
                  <c:v>39597.0</c:v>
                </c:pt>
                <c:pt idx="77">
                  <c:v>39598.0</c:v>
                </c:pt>
                <c:pt idx="78">
                  <c:v>39599.0</c:v>
                </c:pt>
                <c:pt idx="79">
                  <c:v>39600.0</c:v>
                </c:pt>
                <c:pt idx="80">
                  <c:v>39601.0</c:v>
                </c:pt>
                <c:pt idx="81">
                  <c:v>39602.0</c:v>
                </c:pt>
                <c:pt idx="82">
                  <c:v>39603.0</c:v>
                </c:pt>
                <c:pt idx="83">
                  <c:v>39604.0</c:v>
                </c:pt>
                <c:pt idx="84">
                  <c:v>39605.0</c:v>
                </c:pt>
              </c:numCache>
            </c:numRef>
          </c:xVal>
          <c:yVal>
            <c:numRef>
              <c:f>'Cumulative ET vs. Irrigation'!$C$2:$C$86</c:f>
              <c:numCache>
                <c:formatCode>0</c:formatCode>
                <c:ptCount val="85"/>
                <c:pt idx="0">
                  <c:v>0.0</c:v>
                </c:pt>
                <c:pt idx="1">
                  <c:v>0.0</c:v>
                </c:pt>
                <c:pt idx="2">
                  <c:v>25.0</c:v>
                </c:pt>
                <c:pt idx="3">
                  <c:v>25.0</c:v>
                </c:pt>
                <c:pt idx="4">
                  <c:v>25.0</c:v>
                </c:pt>
                <c:pt idx="5">
                  <c:v>25.0</c:v>
                </c:pt>
                <c:pt idx="6">
                  <c:v>25.0</c:v>
                </c:pt>
                <c:pt idx="7">
                  <c:v>25.0</c:v>
                </c:pt>
                <c:pt idx="8">
                  <c:v>25.0</c:v>
                </c:pt>
                <c:pt idx="9">
                  <c:v>55.0</c:v>
                </c:pt>
                <c:pt idx="10">
                  <c:v>55.0</c:v>
                </c:pt>
                <c:pt idx="11">
                  <c:v>55.0</c:v>
                </c:pt>
                <c:pt idx="12">
                  <c:v>55.0</c:v>
                </c:pt>
                <c:pt idx="13">
                  <c:v>55.0</c:v>
                </c:pt>
                <c:pt idx="14">
                  <c:v>55.0</c:v>
                </c:pt>
                <c:pt idx="15">
                  <c:v>55.0</c:v>
                </c:pt>
                <c:pt idx="16">
                  <c:v>55.0</c:v>
                </c:pt>
                <c:pt idx="17">
                  <c:v>95.0</c:v>
                </c:pt>
                <c:pt idx="18">
                  <c:v>95.0</c:v>
                </c:pt>
                <c:pt idx="19">
                  <c:v>95.0</c:v>
                </c:pt>
                <c:pt idx="20">
                  <c:v>95.0</c:v>
                </c:pt>
                <c:pt idx="21">
                  <c:v>95.0</c:v>
                </c:pt>
                <c:pt idx="22">
                  <c:v>95.0</c:v>
                </c:pt>
                <c:pt idx="23">
                  <c:v>95.0</c:v>
                </c:pt>
                <c:pt idx="24">
                  <c:v>95.0</c:v>
                </c:pt>
                <c:pt idx="25">
                  <c:v>140.0</c:v>
                </c:pt>
                <c:pt idx="26">
                  <c:v>140.0</c:v>
                </c:pt>
                <c:pt idx="27">
                  <c:v>140.0</c:v>
                </c:pt>
                <c:pt idx="28">
                  <c:v>140.0</c:v>
                </c:pt>
                <c:pt idx="29">
                  <c:v>140.0</c:v>
                </c:pt>
                <c:pt idx="30">
                  <c:v>140.0</c:v>
                </c:pt>
                <c:pt idx="31">
                  <c:v>140.0</c:v>
                </c:pt>
                <c:pt idx="32">
                  <c:v>140.0</c:v>
                </c:pt>
                <c:pt idx="33">
                  <c:v>190.0</c:v>
                </c:pt>
                <c:pt idx="34">
                  <c:v>190.0</c:v>
                </c:pt>
                <c:pt idx="35">
                  <c:v>190.0</c:v>
                </c:pt>
                <c:pt idx="36">
                  <c:v>190.0</c:v>
                </c:pt>
                <c:pt idx="37">
                  <c:v>190.0</c:v>
                </c:pt>
                <c:pt idx="38">
                  <c:v>190.0</c:v>
                </c:pt>
                <c:pt idx="39">
                  <c:v>190.0</c:v>
                </c:pt>
                <c:pt idx="40">
                  <c:v>190.0</c:v>
                </c:pt>
                <c:pt idx="41">
                  <c:v>190.0</c:v>
                </c:pt>
                <c:pt idx="42">
                  <c:v>245.0</c:v>
                </c:pt>
                <c:pt idx="43">
                  <c:v>245.0</c:v>
                </c:pt>
                <c:pt idx="44">
                  <c:v>245.0</c:v>
                </c:pt>
                <c:pt idx="45">
                  <c:v>245.0</c:v>
                </c:pt>
                <c:pt idx="46">
                  <c:v>245.0</c:v>
                </c:pt>
                <c:pt idx="47">
                  <c:v>245.0</c:v>
                </c:pt>
                <c:pt idx="48">
                  <c:v>245.0</c:v>
                </c:pt>
                <c:pt idx="49">
                  <c:v>245.0</c:v>
                </c:pt>
                <c:pt idx="50">
                  <c:v>245.0</c:v>
                </c:pt>
                <c:pt idx="51">
                  <c:v>305.0</c:v>
                </c:pt>
                <c:pt idx="52">
                  <c:v>305.0</c:v>
                </c:pt>
                <c:pt idx="53">
                  <c:v>305.0</c:v>
                </c:pt>
                <c:pt idx="54">
                  <c:v>305.0</c:v>
                </c:pt>
                <c:pt idx="55">
                  <c:v>305.0</c:v>
                </c:pt>
                <c:pt idx="56">
                  <c:v>305.0</c:v>
                </c:pt>
                <c:pt idx="57">
                  <c:v>305.0</c:v>
                </c:pt>
                <c:pt idx="58">
                  <c:v>305.0</c:v>
                </c:pt>
                <c:pt idx="59">
                  <c:v>305.0</c:v>
                </c:pt>
                <c:pt idx="60">
                  <c:v>305.0</c:v>
                </c:pt>
                <c:pt idx="61">
                  <c:v>375.0</c:v>
                </c:pt>
                <c:pt idx="62">
                  <c:v>375.0</c:v>
                </c:pt>
                <c:pt idx="63">
                  <c:v>375.0</c:v>
                </c:pt>
                <c:pt idx="64">
                  <c:v>375.0</c:v>
                </c:pt>
                <c:pt idx="65">
                  <c:v>375.0</c:v>
                </c:pt>
                <c:pt idx="66">
                  <c:v>375.0</c:v>
                </c:pt>
                <c:pt idx="67">
                  <c:v>375.0</c:v>
                </c:pt>
                <c:pt idx="68">
                  <c:v>375.0</c:v>
                </c:pt>
                <c:pt idx="69">
                  <c:v>375.0</c:v>
                </c:pt>
                <c:pt idx="70">
                  <c:v>375.0</c:v>
                </c:pt>
                <c:pt idx="71">
                  <c:v>375.0</c:v>
                </c:pt>
                <c:pt idx="72">
                  <c:v>375.0</c:v>
                </c:pt>
                <c:pt idx="73">
                  <c:v>375.0</c:v>
                </c:pt>
                <c:pt idx="74">
                  <c:v>455.0</c:v>
                </c:pt>
                <c:pt idx="75">
                  <c:v>455.0</c:v>
                </c:pt>
                <c:pt idx="76">
                  <c:v>455.0</c:v>
                </c:pt>
                <c:pt idx="77">
                  <c:v>455.0</c:v>
                </c:pt>
                <c:pt idx="78">
                  <c:v>455.0</c:v>
                </c:pt>
                <c:pt idx="79">
                  <c:v>455.0</c:v>
                </c:pt>
                <c:pt idx="80">
                  <c:v>455.0</c:v>
                </c:pt>
                <c:pt idx="81">
                  <c:v>455.0</c:v>
                </c:pt>
                <c:pt idx="82">
                  <c:v>455.0</c:v>
                </c:pt>
                <c:pt idx="83">
                  <c:v>455.0</c:v>
                </c:pt>
                <c:pt idx="84">
                  <c:v>455.0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9123624"/>
        <c:axId val="2118884088"/>
      </c:scatterChart>
      <c:valAx>
        <c:axId val="2119123624"/>
        <c:scaling>
          <c:orientation val="minMax"/>
          <c:max val="39609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  <c:overlay val="0"/>
        </c:title>
        <c:numFmt formatCode="m/d/yy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18884088"/>
        <c:crosses val="autoZero"/>
        <c:crossBetween val="midCat"/>
        <c:majorUnit val="20.0"/>
      </c:valAx>
      <c:valAx>
        <c:axId val="2118884088"/>
        <c:scaling>
          <c:orientation val="minMax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</a:t>
                </a:r>
                <a:r>
                  <a:rPr lang="en-US" dirty="0" err="1"/>
                  <a:t>ET</a:t>
                </a:r>
                <a:r>
                  <a:rPr lang="en-US" baseline="-25000" dirty="0" err="1"/>
                  <a:t>c</a:t>
                </a:r>
                <a:r>
                  <a:rPr lang="en-US" dirty="0"/>
                  <a:t> </a:t>
                </a:r>
              </a:p>
              <a:p>
                <a:pPr>
                  <a:defRPr/>
                </a:pPr>
                <a:r>
                  <a:rPr lang="en-US" dirty="0"/>
                  <a:t>or </a:t>
                </a:r>
              </a:p>
              <a:p>
                <a:pPr>
                  <a:defRPr/>
                </a:pPr>
                <a:r>
                  <a:rPr lang="en-US" dirty="0"/>
                  <a:t>Irrigation/ Rainfall (mm)</a:t>
                </a:r>
              </a:p>
            </c:rich>
          </c:tx>
          <c:layout>
            <c:manualLayout>
              <c:xMode val="edge"/>
              <c:yMode val="edge"/>
              <c:x val="0.00969050938458129"/>
              <c:y val="0.25842490212740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191236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18845824483954"/>
          <c:y val="0.231519332334767"/>
          <c:w val="0.334634617056908"/>
          <c:h val="0.224881693281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Calibri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80071-793C-4C4D-A680-DD0FDB8BD4E7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EF870-7080-422C-AC3B-4292C27A8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0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50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9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9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9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68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9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9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9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58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12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3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12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35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76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44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52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88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9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38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97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EF870-7080-422C-AC3B-4292C27A8D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1FF1-0AD1-4060-B913-71282BBEB0CD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A41FF1-0AD1-4060-B913-71282BBEB0CD}" type="datetimeFigureOut">
              <a:rPr lang="en-US" smtClean="0"/>
              <a:t>11/14/13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F0325F-BE10-4A2E-BA95-65BC6267B90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971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Web Tool For Scheduling Irrigation in the Northern Caribbean Region</a:t>
            </a:r>
            <a:br>
              <a:rPr lang="en-US" dirty="0">
                <a:effectLst/>
              </a:rPr>
            </a:br>
            <a:r>
              <a:rPr lang="es-ES" dirty="0" smtClean="0"/>
              <a:t/>
            </a:r>
            <a:br>
              <a:rPr lang="es-E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429000"/>
            <a:ext cx="7162800" cy="32004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Dr. Eric </a:t>
            </a:r>
            <a:r>
              <a:rPr lang="en-US" dirty="0" smtClean="0">
                <a:solidFill>
                  <a:schemeClr val="tx1"/>
                </a:solidFill>
              </a:rPr>
              <a:t>Harmsen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Professor, Dept. of Agricultural and Biosystems Eng., Univ. of Puerto </a:t>
            </a:r>
            <a:r>
              <a:rPr lang="en-US" dirty="0" smtClean="0"/>
              <a:t>Rico-Mayaguez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Victor </a:t>
            </a:r>
            <a:r>
              <a:rPr lang="en-US" dirty="0">
                <a:solidFill>
                  <a:schemeClr val="tx1"/>
                </a:solidFill>
              </a:rPr>
              <a:t>J. Reventos</a:t>
            </a:r>
          </a:p>
          <a:p>
            <a:r>
              <a:rPr lang="en-US" dirty="0"/>
              <a:t>Undergraduate Research Assistant, Dept. of Electric and Computer Eng., Univ. of Puerto Rico-</a:t>
            </a:r>
            <a:r>
              <a:rPr lang="en-US" dirty="0" smtClean="0"/>
              <a:t>Mayaguez</a:t>
            </a:r>
          </a:p>
          <a:p>
            <a:endParaRPr lang="en-US" dirty="0"/>
          </a:p>
          <a:p>
            <a:r>
              <a:rPr lang="en-US" dirty="0" err="1"/>
              <a:t>Reunión</a:t>
            </a:r>
            <a:r>
              <a:rPr lang="en-US" dirty="0"/>
              <a:t> </a:t>
            </a:r>
            <a:r>
              <a:rPr lang="en-US" dirty="0" err="1"/>
              <a:t>Científica</a:t>
            </a:r>
            <a:r>
              <a:rPr lang="en-US" dirty="0"/>
              <a:t> y </a:t>
            </a:r>
            <a:r>
              <a:rPr lang="en-US" dirty="0" err="1"/>
              <a:t>Asamblea</a:t>
            </a:r>
            <a:r>
              <a:rPr lang="en-US" dirty="0"/>
              <a:t> </a:t>
            </a:r>
            <a:r>
              <a:rPr lang="en-US" dirty="0" err="1"/>
              <a:t>Anual</a:t>
            </a:r>
            <a:r>
              <a:rPr lang="en-US" dirty="0"/>
              <a:t> </a:t>
            </a:r>
            <a:r>
              <a:rPr lang="en-US" dirty="0" smtClean="0"/>
              <a:t>SOPCA</a:t>
            </a:r>
          </a:p>
          <a:p>
            <a:r>
              <a:rPr lang="en-US" dirty="0" err="1" smtClean="0"/>
              <a:t>Hormigueros</a:t>
            </a:r>
            <a:r>
              <a:rPr lang="en-US" dirty="0" smtClean="0"/>
              <a:t>, PR, Nov. 15, 2013</a:t>
            </a:r>
          </a:p>
        </p:txBody>
      </p:sp>
    </p:spTree>
    <p:extLst>
      <p:ext uri="{BB962C8B-B14F-4D97-AF65-F5344CB8AC3E}">
        <p14:creationId xmlns:p14="http://schemas.microsoft.com/office/powerpoint/2010/main" val="4191890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What if a farmer doesn’t have a weather station?</a:t>
            </a:r>
            <a:r>
              <a:rPr lang="en-US" sz="3200" dirty="0"/>
              <a:t> 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3200" dirty="0" smtClean="0"/>
              <a:t>Here’s a </a:t>
            </a:r>
            <a:r>
              <a:rPr lang="en-US" sz="3200" i="1" dirty="0" smtClean="0"/>
              <a:t>relatively</a:t>
            </a:r>
            <a:r>
              <a:rPr lang="en-US" sz="3200" dirty="0" smtClean="0"/>
              <a:t> simple web-based </a:t>
            </a:r>
            <a:r>
              <a:rPr lang="en-US" sz="3200" dirty="0"/>
              <a:t>method </a:t>
            </a:r>
            <a:r>
              <a:rPr lang="en-US" sz="3200" dirty="0" smtClean="0"/>
              <a:t>for scheduling irrigation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34869" y="2057400"/>
            <a:ext cx="18288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Define problem (location, farm size, crop, etc.)</a:t>
            </a:r>
            <a:endParaRPr lang="en-US" sz="1600" dirty="0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725269" y="2472898"/>
            <a:ext cx="6096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172136" y="2465063"/>
            <a:ext cx="6096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19002" y="2465063"/>
            <a:ext cx="6096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9600" y="4038600"/>
            <a:ext cx="216746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Determine </a:t>
            </a:r>
            <a:r>
              <a:rPr lang="en-US" sz="1600" dirty="0" err="1" smtClean="0"/>
              <a:t>ET</a:t>
            </a:r>
            <a:r>
              <a:rPr lang="en-US" sz="1600" baseline="-25000" dirty="0" err="1" smtClean="0"/>
              <a:t>o</a:t>
            </a:r>
            <a:endParaRPr lang="en-US" sz="1600" baseline="-250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90800"/>
            <a:ext cx="1166813" cy="73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248400" y="1981200"/>
            <a:ext cx="206428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Determine rainfall</a:t>
            </a:r>
          </a:p>
          <a:p>
            <a:r>
              <a:rPr lang="en-US" sz="1600" dirty="0"/>
              <a:t>f</a:t>
            </a:r>
            <a:r>
              <a:rPr lang="en-US" sz="1600" dirty="0" smtClean="0"/>
              <a:t>rom onsite gauge or NEXRAD</a:t>
            </a:r>
          </a:p>
          <a:p>
            <a:endParaRPr lang="en-US" sz="1600" dirty="0"/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0"/>
            <a:ext cx="1337218" cy="89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6" y="4399408"/>
            <a:ext cx="1665938" cy="101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>
            <a:off x="2785534" y="4824061"/>
            <a:ext cx="6096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386667" y="4392205"/>
            <a:ext cx="211666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Estimate Crop Water Requirement</a:t>
            </a:r>
          </a:p>
          <a:p>
            <a:endParaRPr lang="en-US" sz="1600" dirty="0" smtClean="0"/>
          </a:p>
          <a:p>
            <a:pPr algn="ctr"/>
            <a:r>
              <a:rPr lang="en-US" sz="1600" dirty="0"/>
              <a:t>ET</a:t>
            </a:r>
            <a:r>
              <a:rPr lang="en-US" sz="1600" baseline="-25000" dirty="0"/>
              <a:t>c</a:t>
            </a:r>
            <a:r>
              <a:rPr lang="en-US" sz="1600" dirty="0"/>
              <a:t> = </a:t>
            </a:r>
            <a:r>
              <a:rPr lang="en-US" sz="1600" dirty="0" err="1"/>
              <a:t>K</a:t>
            </a:r>
            <a:r>
              <a:rPr lang="en-US" sz="1600" baseline="-25000" dirty="0" err="1"/>
              <a:t>c</a:t>
            </a:r>
            <a:r>
              <a:rPr lang="en-US" sz="1600" dirty="0"/>
              <a:t> </a:t>
            </a:r>
            <a:r>
              <a:rPr lang="en-US" sz="1600" dirty="0" err="1"/>
              <a:t>ET</a:t>
            </a:r>
            <a:r>
              <a:rPr lang="en-US" sz="1600" baseline="-25000" dirty="0" err="1"/>
              <a:t>o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0" y="1524000"/>
            <a:ext cx="18288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Determine average </a:t>
            </a:r>
            <a:r>
              <a:rPr lang="en-US" sz="1600" dirty="0" err="1" smtClean="0"/>
              <a:t>K</a:t>
            </a:r>
            <a:r>
              <a:rPr lang="en-US" sz="1600" baseline="-25000" dirty="0" err="1" smtClean="0"/>
              <a:t>c</a:t>
            </a:r>
            <a:r>
              <a:rPr lang="en-US" sz="1600" dirty="0" smtClean="0"/>
              <a:t> for the time period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cxnSp>
        <p:nvCxnSpPr>
          <p:cNvPr id="58" name="Elbow Connector 57"/>
          <p:cNvCxnSpPr/>
          <p:nvPr/>
        </p:nvCxnSpPr>
        <p:spPr>
          <a:xfrm rot="5400000">
            <a:off x="4251955" y="1156019"/>
            <a:ext cx="735962" cy="50122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5105399" y="5858933"/>
            <a:ext cx="35983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Determine the number of hours to run the pump</a:t>
            </a:r>
          </a:p>
          <a:p>
            <a:pPr algn="ctr"/>
            <a:r>
              <a:rPr lang="en-US" sz="1600" dirty="0" smtClean="0"/>
              <a:t>	T </a:t>
            </a:r>
            <a:r>
              <a:rPr lang="en-US" sz="1600" dirty="0"/>
              <a:t>= 17.817 x [D x A]/[Q x </a:t>
            </a:r>
            <a:r>
              <a:rPr lang="en-US" sz="1600" dirty="0" err="1"/>
              <a:t>eff</a:t>
            </a:r>
            <a:r>
              <a:rPr lang="en-US" sz="1600" dirty="0"/>
              <a:t>]</a:t>
            </a:r>
          </a:p>
        </p:txBody>
      </p:sp>
      <p:cxnSp>
        <p:nvCxnSpPr>
          <p:cNvPr id="65" name="Elbow Connector 64"/>
          <p:cNvCxnSpPr>
            <a:stCxn id="37" idx="3"/>
          </p:cNvCxnSpPr>
          <p:nvPr/>
        </p:nvCxnSpPr>
        <p:spPr>
          <a:xfrm>
            <a:off x="5503333" y="4930814"/>
            <a:ext cx="914400" cy="914400"/>
          </a:xfrm>
          <a:prstGeom prst="bentConnector3">
            <a:avLst>
              <a:gd name="adj1" fmla="val 1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04800" y="2125787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Start</a:t>
            </a:r>
            <a:endParaRPr lang="en-US" sz="1600" dirty="0"/>
          </a:p>
        </p:txBody>
      </p:sp>
      <p:sp>
        <p:nvSpPr>
          <p:cNvPr id="68" name="Rectangle 67"/>
          <p:cNvSpPr/>
          <p:nvPr/>
        </p:nvSpPr>
        <p:spPr>
          <a:xfrm>
            <a:off x="124137" y="603934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dirty="0"/>
              <a:t>Harmsen E.W., 2012.  TECHNICAL NOTE: A Simple Web-Based Method for Scheduling Irrigation in Puerto Rico J. Agric. Univ. P.R. 96 (3-4) 2012.</a:t>
            </a:r>
          </a:p>
        </p:txBody>
      </p:sp>
    </p:spTree>
    <p:extLst>
      <p:ext uri="{BB962C8B-B14F-4D97-AF65-F5344CB8AC3E}">
        <p14:creationId xmlns:p14="http://schemas.microsoft.com/office/powerpoint/2010/main" val="151514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/>
              <a:t>Detailed Example</a:t>
            </a:r>
            <a:br>
              <a:rPr lang="en-US" sz="3200" dirty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Determine the irrigation requirement for the 5 day period, February 15-19, 2012, for a tomato crop in Juana Diaz, Puerto Rico.  </a:t>
            </a:r>
            <a:endParaRPr lang="en-US" b="1" dirty="0"/>
          </a:p>
          <a:p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Required Hyperlinks 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882667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40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05350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392668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Step 1.  </a:t>
            </a:r>
            <a:r>
              <a:rPr lang="en-US" sz="3600" dirty="0" smtClean="0"/>
              <a:t>Information used in example problem. </a:t>
            </a:r>
          </a:p>
        </p:txBody>
      </p:sp>
    </p:spTree>
    <p:extLst>
      <p:ext uri="{BB962C8B-B14F-4D97-AF65-F5344CB8AC3E}">
        <p14:creationId xmlns:p14="http://schemas.microsoft.com/office/powerpoint/2010/main" val="339139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866913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" y="990600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Step 2. </a:t>
            </a:r>
            <a:r>
              <a:rPr lang="en-US" sz="3600" dirty="0"/>
              <a:t>Crop growth stage and crop coefficient data for example problem</a:t>
            </a:r>
            <a:r>
              <a:rPr lang="en-US" sz="3600" dirty="0" smtClean="0"/>
              <a:t>.</a:t>
            </a:r>
          </a:p>
          <a:p>
            <a:pPr algn="ctr"/>
            <a:r>
              <a:rPr lang="en-US" u="sng" dirty="0"/>
              <a:t>(http://</a:t>
            </a:r>
            <a:r>
              <a:rPr lang="en-US" u="sng" dirty="0" err="1"/>
              <a:t>www.fao.org</a:t>
            </a:r>
            <a:r>
              <a:rPr lang="en-US" u="sng" dirty="0"/>
              <a:t>/</a:t>
            </a:r>
            <a:r>
              <a:rPr lang="en-US" u="sng" dirty="0" err="1"/>
              <a:t>docrep</a:t>
            </a:r>
            <a:r>
              <a:rPr lang="en-US" u="sng" dirty="0"/>
              <a:t>/X0490E/x0490e00.htm)</a:t>
            </a:r>
            <a:r>
              <a:rPr lang="en-US" dirty="0"/>
              <a:t> 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800" b="1" dirty="0" smtClean="0"/>
              <a:t>Tomato Growth Stages and Crop Coefficients</a:t>
            </a:r>
            <a:endParaRPr lang="en-US" sz="2800" b="1" dirty="0"/>
          </a:p>
          <a:p>
            <a:pPr algn="ctr"/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139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Crop Coefficient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averge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c</a:t>
            </a:r>
            <a:r>
              <a:rPr lang="en-US" dirty="0" smtClean="0"/>
              <a:t> value  of 0.85 for the five day period was obtained. 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4970400" cy="332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5796899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Crop coefficient curve for the example problem.  The heavy dashed line applies to the example problem with day of season 46-50 (i.e., Feb 15-19) corresponding to an approximate crop coefficient of 0.85 (vertical axis). </a:t>
            </a:r>
            <a:endParaRPr lang="en-US" dirty="0"/>
          </a:p>
        </p:txBody>
      </p:sp>
      <p:cxnSp>
        <p:nvCxnSpPr>
          <p:cNvPr id="7" name="Elbow Connector 6"/>
          <p:cNvCxnSpPr/>
          <p:nvPr/>
        </p:nvCxnSpPr>
        <p:spPr>
          <a:xfrm flipH="1">
            <a:off x="2590800" y="1905000"/>
            <a:ext cx="1600200" cy="1447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3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3. Rainfall</a:t>
            </a:r>
            <a:br>
              <a:rPr lang="en-US" dirty="0" smtClean="0"/>
            </a:br>
            <a:r>
              <a:rPr lang="en-US" sz="3100" dirty="0" smtClean="0"/>
              <a:t> (http</a:t>
            </a:r>
            <a:r>
              <a:rPr lang="en-US" sz="3100" dirty="0"/>
              <a:t>://</a:t>
            </a:r>
            <a:r>
              <a:rPr lang="en-US" sz="3100" dirty="0" err="1"/>
              <a:t>academic.uprm.edu</a:t>
            </a:r>
            <a:r>
              <a:rPr lang="en-US" sz="3100" dirty="0"/>
              <a:t>/</a:t>
            </a:r>
            <a:r>
              <a:rPr lang="en-US" sz="3100" dirty="0" err="1"/>
              <a:t>hdc</a:t>
            </a:r>
            <a:r>
              <a:rPr lang="en-US" sz="3100" dirty="0"/>
              <a:t>/GOES-PRWEB_RESULTS/rainfall</a:t>
            </a:r>
            <a:r>
              <a:rPr lang="en-US" sz="3100" dirty="0" smtClean="0"/>
              <a:t>/)</a:t>
            </a:r>
            <a:endParaRPr lang="en-US" sz="3100" dirty="0"/>
          </a:p>
        </p:txBody>
      </p:sp>
      <p:sp>
        <p:nvSpPr>
          <p:cNvPr id="4" name="Rectangle 3"/>
          <p:cNvSpPr/>
          <p:nvPr/>
        </p:nvSpPr>
        <p:spPr>
          <a:xfrm>
            <a:off x="304800" y="2971800"/>
            <a:ext cx="8153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2"/>
              </a:buClr>
              <a:buFont typeface="Arial"/>
              <a:buChar char="•"/>
            </a:pPr>
            <a:r>
              <a:rPr lang="en-US" sz="2800" dirty="0" smtClean="0"/>
              <a:t>Inspection of the rainfall maps at the URL provided indicates that there was no rainfall during the five day period.  </a:t>
            </a:r>
          </a:p>
          <a:p>
            <a:pPr marL="457200" indent="-457200" algn="just">
              <a:buClr>
                <a:schemeClr val="accent2"/>
              </a:buClr>
              <a:buFont typeface="Arial"/>
              <a:buChar char="•"/>
            </a:pPr>
            <a:endParaRPr lang="en-US" sz="2800" dirty="0" smtClean="0"/>
          </a:p>
          <a:p>
            <a:pPr marL="457200" indent="-457200" algn="just">
              <a:buClr>
                <a:schemeClr val="accent2"/>
              </a:buClr>
              <a:buFont typeface="Arial"/>
              <a:buChar char="•"/>
            </a:pPr>
            <a:r>
              <a:rPr lang="en-US" sz="2800" dirty="0" smtClean="0"/>
              <a:t>Therefore, all of the crop water requirement will have to be satisfied with irrigation.</a:t>
            </a:r>
          </a:p>
        </p:txBody>
      </p:sp>
    </p:spTree>
    <p:extLst>
      <p:ext uri="{BB962C8B-B14F-4D97-AF65-F5344CB8AC3E}">
        <p14:creationId xmlns:p14="http://schemas.microsoft.com/office/powerpoint/2010/main" val="151514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43000"/>
            <a:ext cx="87601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7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Step 4. Reference Evapotranspiration (</a:t>
            </a:r>
            <a:r>
              <a:rPr lang="en-US" sz="4000" dirty="0" err="1" smtClean="0"/>
              <a:t>ET</a:t>
            </a:r>
            <a:r>
              <a:rPr lang="en-US" sz="4000" baseline="-25000" dirty="0" err="1" smtClean="0"/>
              <a:t>o</a:t>
            </a:r>
            <a:r>
              <a:rPr lang="en-US" sz="4000" dirty="0"/>
              <a:t>)</a:t>
            </a:r>
            <a:br>
              <a:rPr lang="en-US" sz="4000" dirty="0"/>
            </a:br>
            <a:r>
              <a:rPr lang="en-US" sz="2700" dirty="0" smtClean="0"/>
              <a:t>(http</a:t>
            </a:r>
            <a:r>
              <a:rPr lang="en-US" sz="2700" dirty="0"/>
              <a:t>://</a:t>
            </a:r>
            <a:r>
              <a:rPr lang="en-US" sz="2700" dirty="0" err="1"/>
              <a:t>academic.uprm.edu</a:t>
            </a:r>
            <a:r>
              <a:rPr lang="en-US" sz="2700" dirty="0"/>
              <a:t>/</a:t>
            </a:r>
            <a:r>
              <a:rPr lang="en-US" sz="2700" dirty="0" err="1"/>
              <a:t>hdc</a:t>
            </a:r>
            <a:r>
              <a:rPr lang="en-US" sz="2700" dirty="0"/>
              <a:t>/GOES-PRWEB_RESULTS/</a:t>
            </a:r>
            <a:r>
              <a:rPr lang="en-US" sz="2700" dirty="0" err="1"/>
              <a:t>reference_ET</a:t>
            </a:r>
            <a:r>
              <a:rPr lang="en-US" sz="2700" dirty="0"/>
              <a:t>/</a:t>
            </a:r>
            <a:r>
              <a:rPr lang="en-US" sz="2700" dirty="0" smtClean="0"/>
              <a:t> ) </a:t>
            </a:r>
            <a:endParaRPr lang="en-US" sz="27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2971800"/>
            <a:ext cx="8229600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en-US" sz="2400" dirty="0"/>
              <a:t>I</a:t>
            </a:r>
            <a:r>
              <a:rPr lang="en-US" sz="2800" dirty="0"/>
              <a:t>nspection of the </a:t>
            </a:r>
            <a:r>
              <a:rPr lang="en-US" sz="2800" dirty="0" err="1" smtClean="0"/>
              <a:t>ET</a:t>
            </a:r>
            <a:r>
              <a:rPr lang="en-US" sz="2800" baseline="-25000" dirty="0" err="1" smtClean="0"/>
              <a:t>o</a:t>
            </a:r>
            <a:r>
              <a:rPr lang="en-US" sz="2800" dirty="0" smtClean="0"/>
              <a:t> </a:t>
            </a:r>
            <a:r>
              <a:rPr lang="en-US" sz="2800" dirty="0"/>
              <a:t>maps at the URL provided </a:t>
            </a:r>
            <a:r>
              <a:rPr lang="en-US" sz="2800" dirty="0" smtClean="0"/>
              <a:t>above indicates </a:t>
            </a:r>
            <a:r>
              <a:rPr lang="en-US" sz="2800" dirty="0"/>
              <a:t>that there was </a:t>
            </a:r>
            <a:r>
              <a:rPr lang="en-US" sz="2800" dirty="0" smtClean="0"/>
              <a:t>16.1 mm of </a:t>
            </a:r>
            <a:r>
              <a:rPr lang="en-US" sz="2800" dirty="0" err="1" smtClean="0"/>
              <a:t>ET</a:t>
            </a:r>
            <a:r>
              <a:rPr lang="en-US" sz="2800" baseline="-25000" dirty="0" err="1" smtClean="0"/>
              <a:t>o</a:t>
            </a:r>
            <a:r>
              <a:rPr lang="en-US" sz="2800" dirty="0" smtClean="0"/>
              <a:t> during </a:t>
            </a:r>
            <a:r>
              <a:rPr lang="en-US" sz="2800" dirty="0"/>
              <a:t>the five day period.  </a:t>
            </a:r>
          </a:p>
          <a:p>
            <a:pPr algn="just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1514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79124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19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5. Crop Water Requirement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166843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The crop water requirement (</a:t>
            </a:r>
            <a:r>
              <a:rPr lang="en-US" sz="2400" dirty="0" err="1" smtClean="0"/>
              <a:t>ET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) for the time period can now be estimated as follows: 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/>
          </a:p>
          <a:p>
            <a:pPr algn="just"/>
            <a:r>
              <a:rPr lang="en-US" sz="3200" dirty="0"/>
              <a:t> </a:t>
            </a:r>
            <a:r>
              <a:rPr lang="en-US" sz="3200" dirty="0" smtClean="0"/>
              <a:t>    ET</a:t>
            </a:r>
            <a:r>
              <a:rPr lang="en-US" sz="3200" baseline="-25000" dirty="0" smtClean="0"/>
              <a:t>c</a:t>
            </a:r>
            <a:r>
              <a:rPr lang="en-US" sz="3200" dirty="0" smtClean="0"/>
              <a:t> = 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c</a:t>
            </a:r>
            <a:r>
              <a:rPr lang="en-US" sz="3200" dirty="0" smtClean="0"/>
              <a:t> </a:t>
            </a:r>
            <a:r>
              <a:rPr lang="en-US" sz="3200" dirty="0" err="1" smtClean="0"/>
              <a:t>ET</a:t>
            </a:r>
            <a:r>
              <a:rPr lang="en-US" sz="3200" baseline="-25000" dirty="0" err="1" smtClean="0"/>
              <a:t>o</a:t>
            </a:r>
            <a:r>
              <a:rPr lang="en-US" sz="3200" dirty="0" smtClean="0"/>
              <a:t> = (0.85)(16.1 mm) = 13. 7 mm  </a:t>
            </a:r>
          </a:p>
        </p:txBody>
      </p:sp>
    </p:spTree>
    <p:extLst>
      <p:ext uri="{BB962C8B-B14F-4D97-AF65-F5344CB8AC3E}">
        <p14:creationId xmlns:p14="http://schemas.microsoft.com/office/powerpoint/2010/main" val="399211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the problem?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696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There is anecdotal evidence that most farmers do not use scientific methods for scheduling irrigation  </a:t>
            </a:r>
          </a:p>
          <a:p>
            <a:r>
              <a:rPr lang="en-US" dirty="0" smtClean="0"/>
              <a:t>IRRIGATION SCHEDULING: the </a:t>
            </a:r>
            <a:r>
              <a:rPr lang="en-US" dirty="0"/>
              <a:t>process used by irrigation system managers </a:t>
            </a:r>
            <a:r>
              <a:rPr lang="en-US" dirty="0" smtClean="0"/>
              <a:t>(farmers) to </a:t>
            </a:r>
            <a:r>
              <a:rPr lang="en-US" dirty="0"/>
              <a:t>determine the correct frequency and duration of watering</a:t>
            </a:r>
            <a:r>
              <a:rPr lang="en-US" dirty="0" smtClean="0"/>
              <a:t>.  (wikipedia.org)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58481"/>
            <a:ext cx="304430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2800" y="524875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ata from Idaho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1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Step 6. Number of hours to run the pump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4565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Pumping time is estimated from a form of the well-known irrigation equation (</a:t>
            </a:r>
            <a:r>
              <a:rPr lang="en-US" dirty="0" err="1" smtClean="0"/>
              <a:t>Fangmeier</a:t>
            </a:r>
            <a:r>
              <a:rPr lang="en-US" dirty="0" smtClean="0"/>
              <a:t> et al., 2005) can be used: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900" dirty="0" smtClean="0"/>
              <a:t>T = 17.817 x [D x A]/[Q x </a:t>
            </a:r>
            <a:r>
              <a:rPr lang="en-US" sz="3900" dirty="0" err="1" smtClean="0"/>
              <a:t>eff</a:t>
            </a:r>
            <a:r>
              <a:rPr lang="en-US" sz="3900" dirty="0" smtClean="0"/>
              <a:t>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where T is time in hours, D is depth of irrigation water (=</a:t>
            </a:r>
            <a:r>
              <a:rPr lang="en-US" dirty="0" err="1" smtClean="0"/>
              <a:t>ET</a:t>
            </a:r>
            <a:r>
              <a:rPr lang="en-US" baseline="-25000" dirty="0" err="1" smtClean="0"/>
              <a:t>c</a:t>
            </a:r>
            <a:r>
              <a:rPr lang="en-US" dirty="0" smtClean="0"/>
              <a:t>) in mm, A is effective field area in acres, Q is flow rate in gallons per minute  and </a:t>
            </a:r>
            <a:r>
              <a:rPr lang="en-US" dirty="0" err="1" smtClean="0"/>
              <a:t>eff</a:t>
            </a:r>
            <a:r>
              <a:rPr lang="en-US" dirty="0" smtClean="0"/>
              <a:t> is irrigation system efficiency.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8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Number of hours to run the pump to satisfy the crop water requirement for the example problem.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228600" y="4343400"/>
            <a:ext cx="8458200" cy="14478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Using D = </a:t>
            </a:r>
            <a:r>
              <a:rPr lang="en-US" dirty="0" err="1" smtClean="0"/>
              <a:t>ET</a:t>
            </a:r>
            <a:r>
              <a:rPr lang="en-US" baseline="-25000" dirty="0" err="1" smtClean="0"/>
              <a:t>c</a:t>
            </a:r>
            <a:r>
              <a:rPr lang="en-US" dirty="0" smtClean="0"/>
              <a:t> = 13.7 mm</a:t>
            </a:r>
          </a:p>
          <a:p>
            <a:r>
              <a:rPr lang="en-US" dirty="0" smtClean="0"/>
              <a:t>A = 10 acres</a:t>
            </a:r>
          </a:p>
          <a:p>
            <a:r>
              <a:rPr lang="en-US" dirty="0" smtClean="0"/>
              <a:t>Q = 300 gallons per minute</a:t>
            </a:r>
          </a:p>
          <a:p>
            <a:r>
              <a:rPr lang="en-US" dirty="0" err="1" smtClean="0"/>
              <a:t>eff</a:t>
            </a:r>
            <a:r>
              <a:rPr lang="en-US" dirty="0" smtClean="0"/>
              <a:t> = 0.85, yields: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T = 17.817 x [13.7 x 10] / [300 x 0.85]= </a:t>
            </a:r>
            <a:r>
              <a:rPr lang="en-US" b="1" dirty="0" smtClean="0"/>
              <a:t>9.57 hours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Teardrop 3"/>
          <p:cNvSpPr/>
          <p:nvPr/>
        </p:nvSpPr>
        <p:spPr>
          <a:xfrm rot="19278168">
            <a:off x="7548238" y="5776420"/>
            <a:ext cx="1030554" cy="863594"/>
          </a:xfrm>
          <a:prstGeom prst="teardrop">
            <a:avLst>
              <a:gd name="adj" fmla="val 1583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8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124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52400"/>
            <a:ext cx="72835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Daily Reference Evapotranspiration (</a:t>
            </a:r>
            <a:r>
              <a:rPr lang="en-US" sz="2800" b="1" dirty="0" err="1"/>
              <a:t>ETo</a:t>
            </a:r>
            <a:r>
              <a:rPr lang="en-US" sz="2800" b="1" dirty="0"/>
              <a:t>) </a:t>
            </a:r>
            <a:endParaRPr lang="en-US" sz="2800" b="1" dirty="0" smtClean="0"/>
          </a:p>
          <a:p>
            <a:r>
              <a:rPr lang="en-US" sz="2800" b="1" dirty="0" smtClean="0"/>
              <a:t>for </a:t>
            </a:r>
            <a:r>
              <a:rPr lang="en-US" sz="2800" b="1" dirty="0"/>
              <a:t>Puerto Rico, Hispaniola and Jamaica</a:t>
            </a:r>
          </a:p>
          <a:p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0" y="61722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www.pragwater.com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9538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Archived Reference ET for Puerto Rico, Hispaniola and Jamaica</a:t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dirty="0" err="1" smtClean="0"/>
              <a:t>www.pragwater.com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928" y="2618320"/>
            <a:ext cx="2917168" cy="1842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572000"/>
            <a:ext cx="4229264" cy="2473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590800"/>
            <a:ext cx="3212227" cy="20291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2328" y="2898972"/>
            <a:ext cx="17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Puerto Rico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85728" y="2822772"/>
            <a:ext cx="11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Jamaica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6052582"/>
            <a:ext cx="135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Hispaniola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8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Many farmers do not systematically schedule irrigation</a:t>
            </a:r>
          </a:p>
          <a:p>
            <a:pPr algn="just"/>
            <a:r>
              <a:rPr lang="en-US" dirty="0" smtClean="0"/>
              <a:t>Application of the wrong quantity of water can lead to losses in water, fuel, chemicals, yield and money.</a:t>
            </a:r>
          </a:p>
          <a:p>
            <a:pPr algn="just"/>
            <a:r>
              <a:rPr lang="en-US" dirty="0" smtClean="0"/>
              <a:t>A simple web-based method was introduced for scheduling irrigation on farms without weather stations. </a:t>
            </a:r>
          </a:p>
          <a:p>
            <a:pPr algn="just"/>
            <a:r>
              <a:rPr lang="en-US" dirty="0" smtClean="0"/>
              <a:t>The approach presented here is relatively simple and the near-real time data is available to any farmer in Puerto Rico with internet access.</a:t>
            </a:r>
          </a:p>
          <a:p>
            <a:pPr algn="just"/>
            <a:r>
              <a:rPr lang="en-US" dirty="0" smtClean="0"/>
              <a:t>The method can also be used in Hispaniola and Jamaica, but on-site rainfall measurement would be required.</a:t>
            </a:r>
          </a:p>
          <a:p>
            <a:pPr algn="just"/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3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58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do we care?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Over application of water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Leads to the waste of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ater</a:t>
            </a:r>
          </a:p>
          <a:p>
            <a:pPr lvl="1"/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chemicals </a:t>
            </a:r>
          </a:p>
          <a:p>
            <a:pPr lvl="1"/>
            <a:r>
              <a:rPr lang="en-US" dirty="0" smtClean="0"/>
              <a:t>money </a:t>
            </a:r>
          </a:p>
          <a:p>
            <a:pPr lvl="1"/>
            <a:r>
              <a:rPr lang="en-US" dirty="0" smtClean="0"/>
              <a:t>may lead to the contamination of ground and surface waters.  </a:t>
            </a:r>
          </a:p>
          <a:p>
            <a:pPr lvl="1"/>
            <a:r>
              <a:rPr lang="en-US" dirty="0" smtClean="0"/>
              <a:t>leaching of fertilizers past the root zone</a:t>
            </a:r>
          </a:p>
          <a:p>
            <a:pPr lvl="1"/>
            <a:r>
              <a:rPr lang="en-US" dirty="0" smtClean="0"/>
              <a:t>water logging</a:t>
            </a:r>
          </a:p>
          <a:p>
            <a:pPr lvl="1"/>
            <a:r>
              <a:rPr lang="en-US" dirty="0" smtClean="0"/>
              <a:t>lower crop yields.  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29200" y="1676401"/>
            <a:ext cx="3581400" cy="1981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Under-application of water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Clr>
                <a:schemeClr val="accent1"/>
              </a:buClr>
              <a:buSzPct val="118000"/>
            </a:pPr>
            <a:r>
              <a:rPr lang="en-US" dirty="0" smtClean="0"/>
              <a:t>Lead to 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crop water stress 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reduced crop yields 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loss of revenue to the grower</a:t>
            </a:r>
            <a:endParaRPr lang="en-US" dirty="0"/>
          </a:p>
        </p:txBody>
      </p:sp>
      <p:pic>
        <p:nvPicPr>
          <p:cNvPr id="5" name="Picture 2" descr="http://www.home-water-works.org/sites/default/files/img/hose-mo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67400"/>
            <a:ext cx="2438400" cy="87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2" descr="http://photoblog.statesman.com/wp-content/uploads/2011/08/drought-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17" y="4191000"/>
            <a:ext cx="315396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5800" y="6306747"/>
            <a:ext cx="440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“I wish I would have applied more irrigation.”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ome-water-works.org/sites/default/files/img/hose-mo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600"/>
            <a:ext cx="3657600" cy="13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much money </a:t>
            </a:r>
            <a:br>
              <a:rPr lang="en-US" dirty="0" smtClean="0"/>
            </a:br>
            <a:r>
              <a:rPr lang="en-US" dirty="0" smtClean="0"/>
              <a:t>are we talking about?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369013"/>
              </p:ext>
            </p:extLst>
          </p:nvPr>
        </p:nvGraphicFramePr>
        <p:xfrm>
          <a:off x="457200" y="2438400"/>
          <a:ext cx="8229599" cy="3605355"/>
        </p:xfrm>
        <a:graphic>
          <a:graphicData uri="http://schemas.openxmlformats.org/drawingml/2006/table">
            <a:tbl>
              <a:tblPr/>
              <a:tblGrid>
                <a:gridCol w="2880360"/>
                <a:gridCol w="764177"/>
                <a:gridCol w="764177"/>
                <a:gridCol w="764177"/>
                <a:gridCol w="764177"/>
                <a:gridCol w="764177"/>
                <a:gridCol w="764177"/>
                <a:gridCol w="764177"/>
              </a:tblGrid>
              <a:tr h="237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Relative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Irrigation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Applied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Cultivo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 Lost / </a:t>
                      </a:r>
                      <a:r>
                        <a:rPr lang="en-US" sz="15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Cuerda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Gandules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32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35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Pepinillo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111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25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124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Repollo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256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174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21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103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Sandia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293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199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65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23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114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277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Platanos y Guineos, Plantilla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318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216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71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24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122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299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Calabaza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390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265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359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Cebolla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543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369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121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34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195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490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Pimiento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578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393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519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Barenjena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757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514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169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44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264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670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Platanos y Guineos, Reton~o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1,006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684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225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388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945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Melon, Cantaloupe y Honeydew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1,027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698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229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352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899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Raices y Tuberculos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1,041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707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232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57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356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911 </a:t>
                      </a:r>
                    </a:p>
                  </a:txBody>
                  <a:tcPr marL="11757" marR="11757" marT="117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304800" y="6248400"/>
            <a:ext cx="960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en-US" dirty="0" smtClean="0"/>
              <a:t>*Based model budget data from the </a:t>
            </a:r>
            <a:r>
              <a:rPr lang="en-US" i="1" dirty="0" err="1" smtClean="0"/>
              <a:t>Conjunto</a:t>
            </a:r>
            <a:r>
              <a:rPr lang="en-US" i="1" dirty="0" smtClean="0"/>
              <a:t> </a:t>
            </a:r>
            <a:r>
              <a:rPr lang="en-US" i="1" dirty="0" err="1" smtClean="0"/>
              <a:t>Tecnol</a:t>
            </a:r>
            <a:r>
              <a:rPr lang="en-US" i="1" dirty="0" err="1" smtClean="0">
                <a:latin typeface="Times New Roman"/>
                <a:cs typeface="Times New Roman"/>
              </a:rPr>
              <a:t>ógico</a:t>
            </a:r>
            <a:r>
              <a:rPr lang="en-US" i="1" dirty="0" smtClean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UPR </a:t>
            </a:r>
            <a:r>
              <a:rPr lang="en-US" i="1" dirty="0" err="1">
                <a:latin typeface="Times New Roman"/>
                <a:cs typeface="Times New Roman"/>
              </a:rPr>
              <a:t>Experment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Station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105400" y="4800600"/>
            <a:ext cx="381001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3810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752600"/>
            <a:ext cx="84582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 introduce a simple web-based method for scheduling irrigation in Puerto Rico</a:t>
            </a:r>
          </a:p>
          <a:p>
            <a:pPr lvl="1"/>
            <a:r>
              <a:rPr lang="en-US" dirty="0" smtClean="0"/>
              <a:t>The method calculates the number of hours a farmer has to run his or her pump.</a:t>
            </a:r>
          </a:p>
          <a:p>
            <a:pPr lvl="1"/>
            <a:endParaRPr lang="en-US" dirty="0"/>
          </a:p>
          <a:p>
            <a:r>
              <a:rPr lang="en-US" dirty="0" smtClean="0"/>
              <a:t>The method is based on: TECHNICAL </a:t>
            </a:r>
            <a:r>
              <a:rPr lang="en-US" dirty="0"/>
              <a:t>NOTE: A Simple Web-Based Method for Scheduling Irrigation in Puerto Rico.  </a:t>
            </a:r>
            <a:r>
              <a:rPr lang="en-US" dirty="0" smtClean="0"/>
              <a:t>2012, </a:t>
            </a:r>
            <a:r>
              <a:rPr lang="en-US" dirty="0"/>
              <a:t>Harmsen E.W., </a:t>
            </a:r>
            <a:r>
              <a:rPr lang="en-US" dirty="0" smtClean="0"/>
              <a:t>J</a:t>
            </a:r>
            <a:r>
              <a:rPr lang="en-US" dirty="0"/>
              <a:t>. Agric. Univ. P.R. 96 (3-4) 2012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Available </a:t>
            </a:r>
            <a:r>
              <a:rPr lang="en-US" dirty="0"/>
              <a:t>at http:</a:t>
            </a:r>
            <a:r>
              <a:rPr lang="en-US" dirty="0" smtClean="0"/>
              <a:t>/</a:t>
            </a:r>
            <a:r>
              <a:rPr lang="en-US" dirty="0" err="1" smtClean="0"/>
              <a:t>pragwater.com</a:t>
            </a:r>
            <a:r>
              <a:rPr lang="en-US" dirty="0"/>
              <a:t>/selected-publications-and-presentations/</a:t>
            </a:r>
          </a:p>
        </p:txBody>
      </p:sp>
    </p:spTree>
    <p:extLst>
      <p:ext uri="{BB962C8B-B14F-4D97-AF65-F5344CB8AC3E}">
        <p14:creationId xmlns:p14="http://schemas.microsoft.com/office/powerpoint/2010/main" val="64268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How much water should </a:t>
            </a:r>
            <a:r>
              <a:rPr lang="en-US" sz="4000" dirty="0" smtClean="0"/>
              <a:t>be applied?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rgbClr val="7EF030"/>
                </a:solidFill>
                <a:effectLst>
                  <a:outerShdw dist="25400" dir="20220000" algn="tl">
                    <a:schemeClr val="tx1">
                      <a:alpha val="99000"/>
                    </a:schemeClr>
                  </a:outerShdw>
                </a:effectLst>
              </a:rPr>
              <a:t>Plant Water Requirement 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7EF030"/>
                </a:solidFill>
                <a:effectLst>
                  <a:outerShdw dist="25400" dir="20220000" algn="tl">
                    <a:schemeClr val="tx1">
                      <a:alpha val="99000"/>
                    </a:schemeClr>
                  </a:outerShdw>
                </a:effectLst>
              </a:rPr>
              <a:t>= 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7EF030"/>
                </a:solidFill>
                <a:effectLst>
                  <a:outerShdw dist="25400" dir="20220000" algn="tl">
                    <a:schemeClr val="tx1">
                      <a:alpha val="99000"/>
                    </a:schemeClr>
                  </a:outerShdw>
                </a:effectLst>
              </a:rPr>
              <a:t>Crop Evapotranspiration</a:t>
            </a:r>
          </a:p>
          <a:p>
            <a:pPr marL="0" indent="0" algn="ctr">
              <a:buNone/>
            </a:pPr>
            <a:r>
              <a:rPr lang="en-US" sz="3200" dirty="0" smtClean="0"/>
              <a:t>(under well-watered conditions)</a:t>
            </a:r>
            <a:endParaRPr lang="en-US" sz="3200" b="1" dirty="0">
              <a:solidFill>
                <a:srgbClr val="7EF030"/>
              </a:solidFill>
              <a:effectLst>
                <a:outerShdw dist="25400" dir="20220000" algn="tl">
                  <a:schemeClr val="tx1">
                    <a:alpha val="99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514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922876"/>
              </p:ext>
            </p:extLst>
          </p:nvPr>
        </p:nvGraphicFramePr>
        <p:xfrm>
          <a:off x="115887" y="609599"/>
          <a:ext cx="8912225" cy="536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388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4582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most commonly used method for </a:t>
            </a:r>
            <a:r>
              <a:rPr lang="en-US" sz="4000" dirty="0" err="1" smtClean="0"/>
              <a:t>determing</a:t>
            </a:r>
            <a:r>
              <a:rPr lang="en-US" sz="4000" dirty="0" smtClean="0"/>
              <a:t> the Crop Water Requirement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 smtClean="0"/>
              <a:t>ET</a:t>
            </a:r>
            <a:r>
              <a:rPr lang="en-US" sz="4800" baseline="-25000" dirty="0" err="1" smtClean="0"/>
              <a:t>c</a:t>
            </a:r>
            <a:r>
              <a:rPr lang="en-US" sz="4800" dirty="0" smtClean="0"/>
              <a:t> = </a:t>
            </a:r>
            <a:r>
              <a:rPr lang="en-US" sz="4800" dirty="0" err="1" smtClean="0"/>
              <a:t>K</a:t>
            </a:r>
            <a:r>
              <a:rPr lang="en-US" sz="4800" baseline="-25000" dirty="0" err="1" smtClean="0"/>
              <a:t>c</a:t>
            </a:r>
            <a:r>
              <a:rPr lang="en-US" sz="4800" dirty="0" smtClean="0"/>
              <a:t> </a:t>
            </a:r>
            <a:r>
              <a:rPr lang="en-US" sz="4800" dirty="0" err="1" smtClean="0"/>
              <a:t>ET</a:t>
            </a:r>
            <a:r>
              <a:rPr lang="en-US" sz="4800" baseline="-25000" dirty="0" err="1" smtClean="0"/>
              <a:t>o</a:t>
            </a:r>
            <a:endParaRPr lang="en-US" sz="4800" baseline="-25000" dirty="0" smtClean="0"/>
          </a:p>
          <a:p>
            <a:pPr marL="0" indent="0">
              <a:buNone/>
            </a:pPr>
            <a:r>
              <a:rPr lang="en-US" sz="2800" dirty="0" smtClean="0"/>
              <a:t>where </a:t>
            </a:r>
          </a:p>
          <a:p>
            <a:pPr marL="0" indent="0">
              <a:buNone/>
            </a:pPr>
            <a:r>
              <a:rPr lang="en-US" sz="2800" dirty="0" err="1" smtClean="0"/>
              <a:t>ET</a:t>
            </a:r>
            <a:r>
              <a:rPr lang="en-US" sz="2800" baseline="-25000" dirty="0" err="1" smtClean="0"/>
              <a:t>c</a:t>
            </a:r>
            <a:r>
              <a:rPr lang="en-US" sz="2800" dirty="0" smtClean="0"/>
              <a:t> = evapotranspiration under well-watered conditions = crop water requirement</a:t>
            </a:r>
          </a:p>
          <a:p>
            <a:pPr marL="0" indent="0">
              <a:buNone/>
            </a:pPr>
            <a:r>
              <a:rPr lang="en-US" sz="2800" dirty="0" err="1" smtClean="0"/>
              <a:t>K</a:t>
            </a:r>
            <a:r>
              <a:rPr lang="en-US" sz="2800" baseline="-25000" dirty="0" err="1" smtClean="0"/>
              <a:t>c</a:t>
            </a:r>
            <a:r>
              <a:rPr lang="en-US" sz="2800" dirty="0" smtClean="0"/>
              <a:t> = Crop Coefficient (unique for every crop)</a:t>
            </a:r>
          </a:p>
          <a:p>
            <a:pPr marL="0" indent="0">
              <a:buNone/>
            </a:pPr>
            <a:r>
              <a:rPr lang="en-US" sz="2800" dirty="0" err="1" smtClean="0"/>
              <a:t>ET</a:t>
            </a:r>
            <a:r>
              <a:rPr lang="en-US" sz="2800" baseline="-25000" dirty="0" err="1" smtClean="0"/>
              <a:t>o</a:t>
            </a:r>
            <a:r>
              <a:rPr lang="en-US" sz="2800" dirty="0" smtClean="0"/>
              <a:t> = Reference Evapotranspiration (function of climate)</a:t>
            </a:r>
          </a:p>
        </p:txBody>
      </p:sp>
    </p:spTree>
    <p:extLst>
      <p:ext uri="{BB962C8B-B14F-4D97-AF65-F5344CB8AC3E}">
        <p14:creationId xmlns:p14="http://schemas.microsoft.com/office/powerpoint/2010/main" val="46437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4267"/>
            <a:ext cx="86868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Many weather stations ($1,700 approx.) will calculate the daily reference evapotranspiration</a:t>
            </a:r>
            <a:endParaRPr lang="en-US" sz="4000" dirty="0"/>
          </a:p>
        </p:txBody>
      </p:sp>
      <p:pic>
        <p:nvPicPr>
          <p:cNvPr id="47106" name="Picture 2" descr="WatchDog 2900ET Weather St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2" r="20903"/>
          <a:stretch/>
        </p:blipFill>
        <p:spPr bwMode="auto">
          <a:xfrm>
            <a:off x="1759308" y="2286000"/>
            <a:ext cx="3498491" cy="450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WatchDog 2900ET Weather St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403" y="1828800"/>
            <a:ext cx="2020380" cy="151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WatchDog 2900ET Weather Sta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40"/>
          <a:stretch/>
        </p:blipFill>
        <p:spPr bwMode="auto">
          <a:xfrm>
            <a:off x="-1600199" y="3262872"/>
            <a:ext cx="3359508" cy="359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WatchDog 2900ET Weather St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10407"/>
            <a:ext cx="2536825" cy="189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4" name="Picture 10" descr="WatchDog 2900ET Weather St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015" y="3733800"/>
            <a:ext cx="417298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74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2573</TotalTime>
  <Words>1243</Words>
  <Application>Microsoft Macintosh PowerPoint</Application>
  <PresentationFormat>On-screen Show (4:3)</PresentationFormat>
  <Paragraphs>269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Web Tool For Scheduling Irrigation in the Northern Caribbean Region  </vt:lpstr>
      <vt:lpstr>What is the problem?</vt:lpstr>
      <vt:lpstr>Why do we care? </vt:lpstr>
      <vt:lpstr>How much money  are we talking about?</vt:lpstr>
      <vt:lpstr>PowerPoint Presentation</vt:lpstr>
      <vt:lpstr>How much water should be applied? </vt:lpstr>
      <vt:lpstr>PowerPoint Presentation</vt:lpstr>
      <vt:lpstr>The most commonly used method for determing the Crop Water Requirement</vt:lpstr>
      <vt:lpstr>Many weather stations ($1,700 approx.) will calculate the daily reference evapotranspiration</vt:lpstr>
      <vt:lpstr>What if a farmer doesn’t have a weather station?   Here’s a relatively simple web-based method for scheduling irrigation </vt:lpstr>
      <vt:lpstr>Detailed Example </vt:lpstr>
      <vt:lpstr>PowerPoint Presentation</vt:lpstr>
      <vt:lpstr>PowerPoint Presentation</vt:lpstr>
      <vt:lpstr>Crop Coefficient</vt:lpstr>
      <vt:lpstr>Step 3. Rainfall  (http://academic.uprm.edu/hdc/GOES-PRWEB_RESULTS/rainfall/)</vt:lpstr>
      <vt:lpstr>PowerPoint Presentation</vt:lpstr>
      <vt:lpstr>Step 4. Reference Evapotranspiration (ETo) (http://academic.uprm.edu/hdc/GOES-PRWEB_RESULTS/reference_ET/ ) </vt:lpstr>
      <vt:lpstr>PowerPoint Presentation</vt:lpstr>
      <vt:lpstr>Step 5. Crop Water Requirement</vt:lpstr>
      <vt:lpstr>Step 6. Number of hours to run the pump</vt:lpstr>
      <vt:lpstr>Number of hours to run the pump to satisfy the crop water requirement for the example problem.</vt:lpstr>
      <vt:lpstr>PowerPoint Presentation</vt:lpstr>
      <vt:lpstr>Archived Reference ET for Puerto Rico, Hispaniola and Jamaica (www.pragwater.com)</vt:lpstr>
      <vt:lpstr>In 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Agroclimatología y el Riego sustentable</dc:title>
  <dc:creator>Eric Harmsen</dc:creator>
  <cp:lastModifiedBy>eeaosi28394 uprm</cp:lastModifiedBy>
  <cp:revision>116</cp:revision>
  <dcterms:created xsi:type="dcterms:W3CDTF">2013-05-16T14:34:05Z</dcterms:created>
  <dcterms:modified xsi:type="dcterms:W3CDTF">2013-11-15T03:53:25Z</dcterms:modified>
</cp:coreProperties>
</file>