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84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7" r:id="rId31"/>
    <p:sldId id="285" r:id="rId32"/>
    <p:sldId id="286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4804-F481-4673-8243-D159F349B4F0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342-7EBA-42AA-A7ED-09CC84DDA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4804-F481-4673-8243-D159F349B4F0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342-7EBA-42AA-A7ED-09CC84DDA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7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4804-F481-4673-8243-D159F349B4F0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342-7EBA-42AA-A7ED-09CC84DDA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8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4804-F481-4673-8243-D159F349B4F0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342-7EBA-42AA-A7ED-09CC84DDA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4804-F481-4673-8243-D159F349B4F0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342-7EBA-42AA-A7ED-09CC84DDA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0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4804-F481-4673-8243-D159F349B4F0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342-7EBA-42AA-A7ED-09CC84DDA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2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4804-F481-4673-8243-D159F349B4F0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342-7EBA-42AA-A7ED-09CC84DDA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6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4804-F481-4673-8243-D159F349B4F0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342-7EBA-42AA-A7ED-09CC84DDA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7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4804-F481-4673-8243-D159F349B4F0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342-7EBA-42AA-A7ED-09CC84DDA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6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4804-F481-4673-8243-D159F349B4F0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342-7EBA-42AA-A7ED-09CC84DDA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2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4804-F481-4673-8243-D159F349B4F0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342-7EBA-42AA-A7ED-09CC84DDA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4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84804-F481-4673-8243-D159F349B4F0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C2342-7EBA-42AA-A7ED-09CC84DDA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7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tackoverflow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cademic.uprm.edu/wrolke/shiny/workshop/RShinyWorkshop.RData" TargetMode="External"/><Relationship Id="rId2" Type="http://schemas.openxmlformats.org/officeDocument/2006/relationships/hyperlink" Target="http://academic.uprm.edu/wrolke/shiny/workshop/workshop.h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cademic.uprm.edu/wrolke/research/SIDIM2015Rolke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Interactive R: Shiny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Workshop April 19, 10:30am </a:t>
            </a:r>
          </a:p>
          <a:p>
            <a:r>
              <a:rPr lang="en-US" dirty="0" smtClean="0"/>
              <a:t>Chardon 115</a:t>
            </a:r>
          </a:p>
          <a:p>
            <a:r>
              <a:rPr lang="en-US" dirty="0" smtClean="0"/>
              <a:t>Dr. Wolfgang </a:t>
            </a:r>
            <a:r>
              <a:rPr lang="en-US" dirty="0" err="1" smtClean="0"/>
              <a:t>Rolke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3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Running and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three basic types of coding errors: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Error in </a:t>
            </a:r>
            <a:r>
              <a:rPr lang="en-US" dirty="0" err="1" smtClean="0"/>
              <a:t>ui.R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Let’s eliminate one of the parentheses and see what happens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2) Error in </a:t>
            </a:r>
            <a:r>
              <a:rPr lang="en-US" dirty="0" err="1" smtClean="0"/>
              <a:t>server.R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a) Let’s take out the last parentheses in </a:t>
            </a:r>
            <a:r>
              <a:rPr lang="en-US" dirty="0" err="1" smtClean="0"/>
              <a:t>hist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Look at the R Console to get some info on the problem.</a:t>
            </a:r>
          </a:p>
          <a:p>
            <a:pPr marL="0" indent="0">
              <a:buNone/>
            </a:pPr>
            <a:r>
              <a:rPr lang="en-US" dirty="0" smtClean="0"/>
              <a:t>Also, we can add print statements to </a:t>
            </a:r>
            <a:r>
              <a:rPr lang="en-US" dirty="0" err="1" smtClean="0"/>
              <a:t>server.R</a:t>
            </a:r>
            <a:r>
              <a:rPr lang="en-US" dirty="0" smtClean="0"/>
              <a:t> to track down where the error occurs.</a:t>
            </a:r>
          </a:p>
          <a:p>
            <a:pPr marL="0" indent="0">
              <a:buNone/>
            </a:pPr>
            <a:r>
              <a:rPr lang="en-US" dirty="0" smtClean="0"/>
              <a:t>b) Some times errors also appear in the browser</a:t>
            </a:r>
          </a:p>
          <a:p>
            <a:pPr marL="0" indent="0">
              <a:buNone/>
            </a:pPr>
            <a:r>
              <a:rPr lang="en-US" dirty="0" smtClean="0"/>
              <a:t>Write </a:t>
            </a:r>
            <a:r>
              <a:rPr lang="en-US" dirty="0" err="1" smtClean="0"/>
              <a:t>hist</a:t>
            </a:r>
            <a:r>
              <a:rPr lang="en-US" dirty="0" smtClean="0"/>
              <a:t>(data,..)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01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and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To see the details of shiny commands use the usual ?</a:t>
            </a:r>
          </a:p>
          <a:p>
            <a:pPr marL="0" indent="0">
              <a:buNone/>
            </a:pPr>
            <a:r>
              <a:rPr lang="en-US" dirty="0" smtClean="0"/>
              <a:t>&gt; ?</a:t>
            </a:r>
            <a:r>
              <a:rPr lang="en-US" dirty="0" err="1" smtClean="0"/>
              <a:t>numericInput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 google “shiny </a:t>
            </a:r>
            <a:r>
              <a:rPr lang="en-US" dirty="0" err="1" smtClean="0"/>
              <a:t>numericInput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great place for help on thorny issues is </a:t>
            </a:r>
            <a:r>
              <a:rPr lang="en-US" dirty="0" smtClean="0">
                <a:hlinkClick r:id="rId2"/>
              </a:rPr>
              <a:t>http://stackoverflow.com</a:t>
            </a:r>
            <a:r>
              <a:rPr lang="en-US" dirty="0" smtClean="0"/>
              <a:t> but you should make a serious attempt at finding the answer yourself before posting questions there.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76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add text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724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shinyUI</a:t>
            </a:r>
            <a:r>
              <a:rPr lang="en-US" dirty="0" smtClean="0"/>
              <a:t>(</a:t>
            </a:r>
            <a:r>
              <a:rPr lang="en-US" dirty="0" err="1" smtClean="0"/>
              <a:t>fluidPage</a:t>
            </a:r>
            <a:r>
              <a:rPr lang="en-US" dirty="0" smtClean="0"/>
              <a:t>(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titlePanel</a:t>
            </a:r>
            <a:r>
              <a:rPr lang="en-US" dirty="0" smtClean="0"/>
              <a:t>("Workshop - Example 1 – Basic                                                                 Histogram"),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sidebarLayout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sidebarPanel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numericInput</a:t>
            </a:r>
            <a:r>
              <a:rPr lang="en-US" dirty="0" smtClean="0"/>
              <a:t>(</a:t>
            </a:r>
            <a:r>
              <a:rPr lang="en-US" dirty="0" err="1" smtClean="0"/>
              <a:t>inputId</a:t>
            </a:r>
            <a:r>
              <a:rPr lang="en-US" dirty="0" smtClean="0"/>
              <a:t>="n",   	label="Number of observations",</a:t>
            </a:r>
          </a:p>
          <a:p>
            <a:pPr marL="0" indent="0">
              <a:buNone/>
            </a:pPr>
            <a:r>
              <a:rPr lang="en-US" dirty="0" smtClean="0"/>
              <a:t>	value=1000),      </a:t>
            </a:r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numericInput</a:t>
            </a:r>
            <a:r>
              <a:rPr lang="en-US" dirty="0" smtClean="0"/>
              <a:t>(</a:t>
            </a:r>
            <a:r>
              <a:rPr lang="en-US" dirty="0" err="1" smtClean="0"/>
              <a:t>inputId</a:t>
            </a:r>
            <a:r>
              <a:rPr lang="en-US" dirty="0" smtClean="0"/>
              <a:t>="bins",</a:t>
            </a:r>
          </a:p>
          <a:p>
            <a:pPr marL="0" indent="0">
              <a:buNone/>
            </a:pPr>
            <a:r>
              <a:rPr lang="en-US" dirty="0" smtClean="0"/>
              <a:t>                    label="Number of </a:t>
            </a:r>
            <a:r>
              <a:rPr lang="en-US" dirty="0" err="1" smtClean="0"/>
              <a:t>bins",value</a:t>
            </a:r>
            <a:r>
              <a:rPr lang="en-US" dirty="0" smtClean="0"/>
              <a:t>=50)	</a:t>
            </a:r>
          </a:p>
          <a:p>
            <a:pPr marL="0" indent="0">
              <a:buNone/>
            </a:pPr>
            <a:r>
              <a:rPr lang="en-US" dirty="0" smtClean="0"/>
              <a:t>       ),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mainPanel</a:t>
            </a:r>
            <a:r>
              <a:rPr lang="en-US" dirty="0" smtClean="0"/>
              <a:t>(</a:t>
            </a:r>
          </a:p>
          <a:p>
            <a:pPr marL="457200" lvl="1" indent="0">
              <a:buNone/>
            </a:pPr>
            <a:r>
              <a:rPr lang="en-US" sz="2900" dirty="0" err="1" smtClean="0">
                <a:solidFill>
                  <a:srgbClr val="FF0000"/>
                </a:solidFill>
              </a:rPr>
              <a:t>uiOutput</a:t>
            </a:r>
            <a:r>
              <a:rPr lang="en-US" sz="2900" dirty="0" smtClean="0">
                <a:solidFill>
                  <a:srgbClr val="FF0000"/>
                </a:solidFill>
              </a:rPr>
              <a:t>(“text”),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plotOutput</a:t>
            </a:r>
            <a:r>
              <a:rPr lang="en-US" dirty="0" smtClean="0"/>
              <a:t>("plot")</a:t>
            </a:r>
          </a:p>
          <a:p>
            <a:pPr marL="0" indent="0">
              <a:buNone/>
            </a:pPr>
            <a:r>
              <a:rPr lang="en-US" dirty="0" smtClean="0"/>
              <a:t>      )</a:t>
            </a:r>
          </a:p>
          <a:p>
            <a:pPr marL="0" indent="0">
              <a:buNone/>
            </a:pPr>
            <a:r>
              <a:rPr lang="en-US" dirty="0" smtClean="0"/>
              <a:t>  )</a:t>
            </a:r>
          </a:p>
          <a:p>
            <a:pPr marL="0" indent="0">
              <a:buNone/>
            </a:pPr>
            <a:r>
              <a:rPr lang="en-US" dirty="0" smtClean="0"/>
              <a:t>))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00600" y="1447800"/>
            <a:ext cx="4191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shinyServer</a:t>
            </a:r>
            <a:r>
              <a:rPr lang="en-US" dirty="0" smtClean="0"/>
              <a:t>(function(input, output) {</a:t>
            </a:r>
          </a:p>
          <a:p>
            <a:endParaRPr lang="en-US" dirty="0" smtClean="0"/>
          </a:p>
          <a:p>
            <a:r>
              <a:rPr lang="en-US" dirty="0" smtClean="0"/>
              <a:t>   data &lt;- reactive({</a:t>
            </a:r>
          </a:p>
          <a:p>
            <a:r>
              <a:rPr lang="en-US" dirty="0" smtClean="0"/>
              <a:t>        x &lt;- </a:t>
            </a:r>
            <a:r>
              <a:rPr lang="en-US" dirty="0" err="1" smtClean="0"/>
              <a:t>rnorm</a:t>
            </a:r>
            <a:r>
              <a:rPr lang="en-US" dirty="0" smtClean="0"/>
              <a:t>(</a:t>
            </a:r>
            <a:r>
              <a:rPr lang="en-US" dirty="0" err="1" smtClean="0"/>
              <a:t>input$n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x</a:t>
            </a:r>
          </a:p>
          <a:p>
            <a:r>
              <a:rPr lang="en-US" dirty="0" smtClean="0"/>
              <a:t>   })     </a:t>
            </a:r>
          </a:p>
          <a:p>
            <a:r>
              <a:rPr lang="en-US" dirty="0" smtClean="0"/>
              <a:t>     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output$text</a:t>
            </a:r>
            <a:r>
              <a:rPr lang="en-US" dirty="0" smtClean="0">
                <a:solidFill>
                  <a:srgbClr val="FF0000"/>
                </a:solidFill>
              </a:rPr>
              <a:t> &lt;- </a:t>
            </a:r>
            <a:r>
              <a:rPr lang="en-US" dirty="0" err="1" smtClean="0">
                <a:solidFill>
                  <a:srgbClr val="FF0000"/>
                </a:solidFill>
              </a:rPr>
              <a:t>renderText</a:t>
            </a:r>
            <a:r>
              <a:rPr lang="en-US" dirty="0" smtClean="0">
                <a:solidFill>
                  <a:srgbClr val="FF0000"/>
                </a:solidFill>
              </a:rPr>
              <a:t>({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"&lt;h2&gt;My first Shiny app!&lt;/h2&gt;"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})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output$plot</a:t>
            </a:r>
            <a:r>
              <a:rPr lang="en-US" dirty="0" smtClean="0"/>
              <a:t> &lt;- </a:t>
            </a:r>
            <a:r>
              <a:rPr lang="en-US" dirty="0" err="1" smtClean="0"/>
              <a:t>renderPlot</a:t>
            </a:r>
            <a:r>
              <a:rPr lang="en-US" dirty="0" smtClean="0"/>
              <a:t>({</a:t>
            </a:r>
          </a:p>
          <a:p>
            <a:r>
              <a:rPr lang="en-US" dirty="0" smtClean="0"/>
              <a:t>         	</a:t>
            </a:r>
            <a:r>
              <a:rPr lang="en-US" dirty="0" err="1" smtClean="0"/>
              <a:t>hist</a:t>
            </a:r>
            <a:r>
              <a:rPr lang="en-US" dirty="0" smtClean="0"/>
              <a:t>(data(),</a:t>
            </a:r>
            <a:r>
              <a:rPr lang="en-US" dirty="0" err="1" smtClean="0"/>
              <a:t>input$bins,main</a:t>
            </a:r>
            <a:r>
              <a:rPr lang="en-US" dirty="0" smtClean="0"/>
              <a:t>="",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xlab</a:t>
            </a:r>
            <a:r>
              <a:rPr lang="en-US" dirty="0" smtClean="0"/>
              <a:t>="x")</a:t>
            </a:r>
          </a:p>
          <a:p>
            <a:r>
              <a:rPr lang="en-US" dirty="0" smtClean="0"/>
              <a:t>   })</a:t>
            </a:r>
          </a:p>
          <a:p>
            <a:r>
              <a:rPr lang="en-US" dirty="0" smtClean="0"/>
              <a:t>})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05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textInput</a:t>
            </a:r>
            <a:r>
              <a:rPr lang="en-US" dirty="0" smtClean="0"/>
              <a:t>(“</a:t>
            </a:r>
            <a:r>
              <a:rPr lang="en-US" dirty="0" err="1" smtClean="0"/>
              <a:t>nam</a:t>
            </a:r>
            <a:r>
              <a:rPr lang="en-US" dirty="0" smtClean="0"/>
              <a:t>”,”Name”)</a:t>
            </a:r>
          </a:p>
          <a:p>
            <a:r>
              <a:rPr lang="en-US" dirty="0" err="1" smtClean="0"/>
              <a:t>selectInput</a:t>
            </a:r>
            <a:r>
              <a:rPr lang="en-US" dirty="0" smtClean="0"/>
              <a:t>(“</a:t>
            </a:r>
            <a:r>
              <a:rPr lang="en-US" dirty="0" err="1" smtClean="0"/>
              <a:t>gen”,”Gender”,choices</a:t>
            </a:r>
            <a:r>
              <a:rPr lang="en-US" dirty="0" smtClean="0"/>
              <a:t>=c(“</a:t>
            </a:r>
            <a:r>
              <a:rPr lang="en-US" dirty="0" err="1" smtClean="0"/>
              <a:t>Male”,”Female</a:t>
            </a:r>
            <a:r>
              <a:rPr lang="en-US" dirty="0" smtClean="0"/>
              <a:t>”),selected=“Female”)</a:t>
            </a:r>
          </a:p>
          <a:p>
            <a:r>
              <a:rPr lang="en-US" dirty="0" err="1" smtClean="0"/>
              <a:t>sliderInput</a:t>
            </a:r>
            <a:r>
              <a:rPr lang="en-US" dirty="0" smtClean="0"/>
              <a:t>(“</a:t>
            </a:r>
            <a:r>
              <a:rPr lang="en-US" dirty="0" err="1" smtClean="0"/>
              <a:t>age”,”Ages</a:t>
            </a:r>
            <a:r>
              <a:rPr lang="en-US" dirty="0" smtClean="0"/>
              <a:t>”, min=0, max=100, value=20, step = 1)</a:t>
            </a:r>
          </a:p>
          <a:p>
            <a:r>
              <a:rPr lang="en-US" dirty="0" err="1" smtClean="0"/>
              <a:t>radioButtons</a:t>
            </a:r>
            <a:r>
              <a:rPr lang="en-US" dirty="0" smtClean="0"/>
              <a:t>(“grad", “</a:t>
            </a:r>
            <a:r>
              <a:rPr lang="en-US" dirty="0" err="1" smtClean="0"/>
              <a:t>Grade”,choices</a:t>
            </a:r>
            <a:r>
              <a:rPr lang="en-US" dirty="0" smtClean="0"/>
              <a:t> =c(“A”,”B”,”C”,”D”,”F”,”W”), selected = “A”)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More examples can be found at http://shiny.rstudio.com/gallery/widget-gallery.html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98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Change app1 so that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user can enter </a:t>
            </a:r>
            <a:r>
              <a:rPr lang="en-US" dirty="0" smtClean="0"/>
              <a:t>different values for the </a:t>
            </a:r>
            <a:r>
              <a:rPr lang="en-US" dirty="0"/>
              <a:t>mean and standard </a:t>
            </a:r>
            <a:r>
              <a:rPr lang="en-US" dirty="0" smtClean="0"/>
              <a:t>deviation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The mean and standard deviation are shown in the </a:t>
            </a:r>
            <a:r>
              <a:rPr lang="en-US" dirty="0" err="1" smtClean="0"/>
              <a:t>mainPanel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user can enter a title for the histogram</a:t>
            </a:r>
          </a:p>
        </p:txBody>
      </p:sp>
    </p:spTree>
    <p:extLst>
      <p:ext uri="{BB962C8B-B14F-4D97-AF65-F5344CB8AC3E}">
        <p14:creationId xmlns:p14="http://schemas.microsoft.com/office/powerpoint/2010/main" val="240712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8686800" cy="436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05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81000"/>
            <a:ext cx="4267200" cy="5745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err="1" smtClean="0"/>
              <a:t>shinyUI</a:t>
            </a:r>
            <a:r>
              <a:rPr lang="en-US" sz="1400" dirty="0" smtClean="0"/>
              <a:t>(</a:t>
            </a:r>
            <a:r>
              <a:rPr lang="en-US" sz="1400" dirty="0" err="1" smtClean="0"/>
              <a:t>fluidPage</a:t>
            </a:r>
            <a:r>
              <a:rPr lang="en-US" sz="1400" dirty="0" smtClean="0"/>
              <a:t>(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  </a:t>
            </a:r>
            <a:r>
              <a:rPr lang="en-US" sz="1400" dirty="0" err="1" smtClean="0"/>
              <a:t>titlePanel</a:t>
            </a:r>
            <a:r>
              <a:rPr lang="en-US" sz="1400" dirty="0" smtClean="0"/>
              <a:t>("Workshop - Example 1 - Basic Histogram"),</a:t>
            </a:r>
          </a:p>
          <a:p>
            <a:pPr marL="0" indent="0">
              <a:buNone/>
            </a:pPr>
            <a:r>
              <a:rPr lang="en-US" sz="1400" dirty="0" smtClean="0"/>
              <a:t>  </a:t>
            </a:r>
            <a:r>
              <a:rPr lang="en-US" sz="1400" dirty="0" err="1" smtClean="0"/>
              <a:t>sidebarLayout</a:t>
            </a:r>
            <a:r>
              <a:rPr lang="en-US" sz="1400" dirty="0" smtClean="0"/>
              <a:t>(</a:t>
            </a:r>
          </a:p>
          <a:p>
            <a:pPr marL="0" indent="0">
              <a:buNone/>
            </a:pPr>
            <a:r>
              <a:rPr lang="en-US" sz="1400" dirty="0" smtClean="0"/>
              <a:t>      </a:t>
            </a:r>
            <a:r>
              <a:rPr lang="en-US" sz="1400" dirty="0" err="1" smtClean="0"/>
              <a:t>sidebarPanel</a:t>
            </a:r>
            <a:r>
              <a:rPr lang="en-US" sz="1400" dirty="0" smtClean="0"/>
              <a:t>(</a:t>
            </a:r>
          </a:p>
          <a:p>
            <a:pPr marL="0" indent="0">
              <a:buNone/>
            </a:pPr>
            <a:r>
              <a:rPr lang="en-US" sz="1400" dirty="0" smtClean="0"/>
              <a:t>            </a:t>
            </a:r>
            <a:r>
              <a:rPr lang="en-US" sz="1400" dirty="0" err="1" smtClean="0"/>
              <a:t>numericInput</a:t>
            </a:r>
            <a:r>
              <a:rPr lang="en-US" sz="1400" dirty="0" smtClean="0"/>
              <a:t>(</a:t>
            </a:r>
            <a:r>
              <a:rPr lang="en-US" sz="1400" dirty="0" err="1" smtClean="0"/>
              <a:t>inputId</a:t>
            </a:r>
            <a:r>
              <a:rPr lang="en-US" sz="1400" dirty="0" smtClean="0"/>
              <a:t>="n", label="Number of 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                </a:t>
            </a:r>
            <a:r>
              <a:rPr lang="en-US" sz="1400" dirty="0" err="1" smtClean="0"/>
              <a:t>observations",value</a:t>
            </a:r>
            <a:r>
              <a:rPr lang="en-US" sz="1400" dirty="0" smtClean="0"/>
              <a:t>=1000),      </a:t>
            </a:r>
          </a:p>
          <a:p>
            <a:pPr marL="0" indent="0">
              <a:buNone/>
            </a:pPr>
            <a:r>
              <a:rPr lang="en-US" sz="1400" dirty="0" smtClean="0"/>
              <a:t>            </a:t>
            </a:r>
            <a:r>
              <a:rPr lang="en-US" sz="1400" dirty="0" err="1" smtClean="0"/>
              <a:t>numericInput</a:t>
            </a:r>
            <a:r>
              <a:rPr lang="en-US" sz="1400" dirty="0" smtClean="0"/>
              <a:t>(</a:t>
            </a:r>
            <a:r>
              <a:rPr lang="en-US" sz="1400" dirty="0" err="1" smtClean="0"/>
              <a:t>inputId</a:t>
            </a:r>
            <a:r>
              <a:rPr lang="en-US" sz="1400" dirty="0" smtClean="0"/>
              <a:t>="bins", label="Number of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                 </a:t>
            </a:r>
            <a:r>
              <a:rPr lang="en-US" sz="1400" dirty="0" err="1" smtClean="0"/>
              <a:t>bins",value</a:t>
            </a:r>
            <a:r>
              <a:rPr lang="en-US" sz="1400" dirty="0" smtClean="0"/>
              <a:t>=50),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            </a:t>
            </a:r>
            <a:r>
              <a:rPr lang="en-US" sz="1400" dirty="0" err="1" smtClean="0">
                <a:solidFill>
                  <a:srgbClr val="FF0000"/>
                </a:solidFill>
              </a:rPr>
              <a:t>numericInput</a:t>
            </a:r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 err="1" smtClean="0">
                <a:solidFill>
                  <a:srgbClr val="FF0000"/>
                </a:solidFill>
              </a:rPr>
              <a:t>inputId</a:t>
            </a:r>
            <a:r>
              <a:rPr lang="en-US" sz="1400" dirty="0" smtClean="0">
                <a:solidFill>
                  <a:srgbClr val="FF0000"/>
                </a:solidFill>
              </a:rPr>
              <a:t>="mu",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                          label="</a:t>
            </a:r>
            <a:r>
              <a:rPr lang="en-US" sz="1400" dirty="0" err="1" smtClean="0">
                <a:solidFill>
                  <a:srgbClr val="FF0000"/>
                </a:solidFill>
              </a:rPr>
              <a:t>Mean",value</a:t>
            </a:r>
            <a:r>
              <a:rPr lang="en-US" sz="1400" dirty="0" smtClean="0">
                <a:solidFill>
                  <a:srgbClr val="FF0000"/>
                </a:solidFill>
              </a:rPr>
              <a:t>=0),     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            </a:t>
            </a:r>
            <a:r>
              <a:rPr lang="en-US" sz="1400" dirty="0" err="1" smtClean="0">
                <a:solidFill>
                  <a:srgbClr val="FF0000"/>
                </a:solidFill>
              </a:rPr>
              <a:t>numericInput</a:t>
            </a:r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 err="1" smtClean="0">
                <a:solidFill>
                  <a:srgbClr val="FF0000"/>
                </a:solidFill>
              </a:rPr>
              <a:t>inputId</a:t>
            </a:r>
            <a:r>
              <a:rPr lang="en-US" sz="1400" dirty="0" smtClean="0">
                <a:solidFill>
                  <a:srgbClr val="FF0000"/>
                </a:solidFill>
              </a:rPr>
              <a:t>="sig", label="Standard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                           </a:t>
            </a:r>
            <a:r>
              <a:rPr lang="en-US" sz="1400" dirty="0" err="1" smtClean="0">
                <a:solidFill>
                  <a:srgbClr val="FF0000"/>
                </a:solidFill>
              </a:rPr>
              <a:t>Deviation",value</a:t>
            </a:r>
            <a:r>
              <a:rPr lang="en-US" sz="1400" dirty="0" smtClean="0">
                <a:solidFill>
                  <a:srgbClr val="FF0000"/>
                </a:solidFill>
              </a:rPr>
              <a:t>=1),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            </a:t>
            </a:r>
            <a:r>
              <a:rPr lang="en-US" sz="1400" dirty="0" err="1" smtClean="0">
                <a:solidFill>
                  <a:srgbClr val="FF0000"/>
                </a:solidFill>
              </a:rPr>
              <a:t>textInput</a:t>
            </a:r>
            <a:r>
              <a:rPr lang="en-US" sz="1400" dirty="0" smtClean="0">
                <a:solidFill>
                  <a:srgbClr val="FF0000"/>
                </a:solidFill>
              </a:rPr>
              <a:t>("</a:t>
            </a:r>
            <a:r>
              <a:rPr lang="en-US" sz="1400" dirty="0" err="1" smtClean="0">
                <a:solidFill>
                  <a:srgbClr val="FF0000"/>
                </a:solidFill>
              </a:rPr>
              <a:t>ttl</a:t>
            </a:r>
            <a:r>
              <a:rPr lang="en-US" sz="1400" dirty="0" smtClean="0">
                <a:solidFill>
                  <a:srgbClr val="FF0000"/>
                </a:solidFill>
              </a:rPr>
              <a:t>","Graph </a:t>
            </a:r>
            <a:r>
              <a:rPr lang="en-US" sz="1400" dirty="0" err="1" smtClean="0">
                <a:solidFill>
                  <a:srgbClr val="FF0000"/>
                </a:solidFill>
              </a:rPr>
              <a:t>Title",value</a:t>
            </a:r>
            <a:r>
              <a:rPr lang="en-US" sz="1400" dirty="0" smtClean="0">
                <a:solidFill>
                  <a:srgbClr val="FF0000"/>
                </a:solidFill>
              </a:rPr>
              <a:t>="")</a:t>
            </a:r>
          </a:p>
          <a:p>
            <a:pPr marL="0" indent="0">
              <a:buNone/>
            </a:pPr>
            <a:r>
              <a:rPr lang="en-US" sz="1400" dirty="0" smtClean="0"/>
              <a:t>      ),</a:t>
            </a:r>
          </a:p>
          <a:p>
            <a:pPr marL="0" indent="0">
              <a:buNone/>
            </a:pPr>
            <a:r>
              <a:rPr lang="en-US" sz="1400" dirty="0" smtClean="0"/>
              <a:t>      </a:t>
            </a:r>
            <a:r>
              <a:rPr lang="en-US" sz="1400" dirty="0" err="1" smtClean="0"/>
              <a:t>mainPanel</a:t>
            </a:r>
            <a:r>
              <a:rPr lang="en-US" sz="1400" dirty="0" smtClean="0"/>
              <a:t>(</a:t>
            </a:r>
          </a:p>
          <a:p>
            <a:pPr marL="0" indent="0">
              <a:buNone/>
            </a:pPr>
            <a:r>
              <a:rPr lang="en-US" sz="1400" dirty="0" smtClean="0"/>
              <a:t>            </a:t>
            </a:r>
            <a:r>
              <a:rPr lang="en-US" sz="1400" dirty="0" err="1" smtClean="0"/>
              <a:t>uiOutput</a:t>
            </a:r>
            <a:r>
              <a:rPr lang="en-US" sz="1400" dirty="0" smtClean="0"/>
              <a:t>("text"),</a:t>
            </a:r>
          </a:p>
          <a:p>
            <a:pPr marL="0" indent="0">
              <a:buNone/>
            </a:pPr>
            <a:r>
              <a:rPr lang="en-US" sz="1400" dirty="0" smtClean="0"/>
              <a:t>            </a:t>
            </a:r>
            <a:r>
              <a:rPr lang="en-US" sz="1400" dirty="0" err="1" smtClean="0"/>
              <a:t>plotOutput</a:t>
            </a:r>
            <a:r>
              <a:rPr lang="en-US" sz="1400" dirty="0" smtClean="0"/>
              <a:t>("plot")</a:t>
            </a:r>
          </a:p>
          <a:p>
            <a:pPr marL="0" indent="0">
              <a:buNone/>
            </a:pPr>
            <a:r>
              <a:rPr lang="en-US" sz="1400" dirty="0" smtClean="0"/>
              <a:t>      )</a:t>
            </a:r>
          </a:p>
          <a:p>
            <a:pPr marL="0" indent="0">
              <a:buNone/>
            </a:pPr>
            <a:r>
              <a:rPr lang="en-US" sz="1400" dirty="0" smtClean="0"/>
              <a:t>  )    </a:t>
            </a:r>
          </a:p>
          <a:p>
            <a:pPr marL="0" indent="0">
              <a:buNone/>
            </a:pPr>
            <a:r>
              <a:rPr lang="en-US" sz="1400" dirty="0" smtClean="0"/>
              <a:t>))</a:t>
            </a: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4419600" cy="57451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shinyServer</a:t>
            </a:r>
            <a:r>
              <a:rPr lang="en-US" dirty="0" smtClean="0"/>
              <a:t>(function(input, output) {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data &lt;- reactive({</a:t>
            </a:r>
          </a:p>
          <a:p>
            <a:pPr marL="0" indent="0">
              <a:buNone/>
            </a:pPr>
            <a:r>
              <a:rPr lang="en-US" dirty="0" smtClean="0"/>
              <a:t>        x &lt;- </a:t>
            </a:r>
            <a:r>
              <a:rPr lang="en-US" dirty="0" err="1" smtClean="0"/>
              <a:t>rnorm</a:t>
            </a:r>
            <a:r>
              <a:rPr lang="en-US" dirty="0" smtClean="0"/>
              <a:t>(</a:t>
            </a:r>
            <a:r>
              <a:rPr lang="en-US" dirty="0" err="1" smtClean="0"/>
              <a:t>input$n,input$mu,input$sig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   x</a:t>
            </a:r>
          </a:p>
          <a:p>
            <a:pPr marL="0" indent="0">
              <a:buNone/>
            </a:pPr>
            <a:r>
              <a:rPr lang="en-US" dirty="0" smtClean="0"/>
              <a:t>   })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output$text</a:t>
            </a:r>
            <a:r>
              <a:rPr lang="en-US" dirty="0" smtClean="0"/>
              <a:t> &lt;- </a:t>
            </a:r>
            <a:r>
              <a:rPr lang="en-US" dirty="0" err="1" smtClean="0"/>
              <a:t>renderText</a:t>
            </a:r>
            <a:r>
              <a:rPr lang="en-US" dirty="0" smtClean="0"/>
              <a:t>({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line &lt;- paste("&lt;h4&gt;Mean:",</a:t>
            </a:r>
            <a:r>
              <a:rPr lang="en-US" dirty="0" err="1" smtClean="0">
                <a:solidFill>
                  <a:srgbClr val="FF0000"/>
                </a:solidFill>
              </a:rPr>
              <a:t>input$mu</a:t>
            </a:r>
            <a:r>
              <a:rPr lang="en-US" dirty="0" smtClean="0">
                <a:solidFill>
                  <a:srgbClr val="FF0000"/>
                </a:solidFill>
              </a:rPr>
              <a:t>,"&lt;/h4&gt;")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line[2] &lt;- paste("&lt;h4&gt;</a:t>
            </a:r>
            <a:r>
              <a:rPr lang="en-US" dirty="0" err="1" smtClean="0">
                <a:solidFill>
                  <a:srgbClr val="FF0000"/>
                </a:solidFill>
              </a:rPr>
              <a:t>Std</a:t>
            </a:r>
            <a:r>
              <a:rPr lang="en-US" dirty="0" smtClean="0">
                <a:solidFill>
                  <a:srgbClr val="FF0000"/>
                </a:solidFill>
              </a:rPr>
              <a:t>:",</a:t>
            </a:r>
            <a:r>
              <a:rPr lang="en-US" dirty="0" err="1" smtClean="0">
                <a:solidFill>
                  <a:srgbClr val="FF0000"/>
                </a:solidFill>
              </a:rPr>
              <a:t>input$sig</a:t>
            </a:r>
            <a:r>
              <a:rPr lang="en-US" dirty="0" smtClean="0">
                <a:solidFill>
                  <a:srgbClr val="FF0000"/>
                </a:solidFill>
              </a:rPr>
              <a:t>,"&lt;/h4&gt;")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line</a:t>
            </a:r>
          </a:p>
          <a:p>
            <a:pPr marL="0" indent="0">
              <a:buNone/>
            </a:pPr>
            <a:r>
              <a:rPr lang="en-US" dirty="0" smtClean="0"/>
              <a:t>   })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output$plot</a:t>
            </a:r>
            <a:r>
              <a:rPr lang="en-US" dirty="0" smtClean="0"/>
              <a:t> &lt;- </a:t>
            </a:r>
            <a:r>
              <a:rPr lang="en-US" dirty="0" err="1" smtClean="0"/>
              <a:t>renderPlot</a:t>
            </a:r>
            <a:r>
              <a:rPr lang="en-US" dirty="0" smtClean="0"/>
              <a:t>({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hist</a:t>
            </a:r>
            <a:r>
              <a:rPr lang="en-US" dirty="0" smtClean="0"/>
              <a:t>(data(),</a:t>
            </a:r>
            <a:r>
              <a:rPr lang="en-US" dirty="0" err="1" smtClean="0"/>
              <a:t>input$bins,</a:t>
            </a:r>
            <a:r>
              <a:rPr lang="en-US" dirty="0" err="1" smtClean="0">
                <a:solidFill>
                  <a:srgbClr val="FF0000"/>
                </a:solidFill>
              </a:rPr>
              <a:t>main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err="1" smtClean="0">
                <a:solidFill>
                  <a:srgbClr val="FF0000"/>
                </a:solidFill>
              </a:rPr>
              <a:t>input$ttl</a:t>
            </a:r>
            <a:r>
              <a:rPr lang="en-US" dirty="0" err="1" smtClean="0"/>
              <a:t>,xlab</a:t>
            </a:r>
            <a:r>
              <a:rPr lang="en-US" dirty="0" smtClean="0"/>
              <a:t>="x")</a:t>
            </a:r>
          </a:p>
          <a:p>
            <a:pPr marL="0" indent="0">
              <a:buNone/>
            </a:pPr>
            <a:r>
              <a:rPr lang="en-US" dirty="0" smtClean="0"/>
              <a:t>   })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16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Exercise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user can choose to do a histogram or a boxplot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1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546863" cy="5898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430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8600"/>
            <a:ext cx="4267200" cy="6477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shinyUI</a:t>
            </a:r>
            <a:r>
              <a:rPr lang="en-US" dirty="0" smtClean="0"/>
              <a:t>(</a:t>
            </a:r>
            <a:r>
              <a:rPr lang="en-US" dirty="0" err="1" smtClean="0"/>
              <a:t>fluidPage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titlePanel</a:t>
            </a:r>
            <a:r>
              <a:rPr lang="en-US" dirty="0" smtClean="0"/>
              <a:t>("Workshop - Example 1 - Basic Graphs"),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sidebarLayout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sidebarPanel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numericInput</a:t>
            </a:r>
            <a:r>
              <a:rPr lang="en-US" dirty="0" smtClean="0"/>
              <a:t>(</a:t>
            </a:r>
            <a:r>
              <a:rPr lang="en-US" dirty="0" err="1" smtClean="0"/>
              <a:t>inputId</a:t>
            </a:r>
            <a:r>
              <a:rPr lang="en-US" dirty="0" smtClean="0"/>
              <a:t>="n", label="Number of </a:t>
            </a:r>
            <a:r>
              <a:rPr lang="en-US" dirty="0" err="1" smtClean="0"/>
              <a:t>observations",value</a:t>
            </a:r>
            <a:r>
              <a:rPr lang="en-US" dirty="0" smtClean="0"/>
              <a:t>=1000),      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numericInput</a:t>
            </a:r>
            <a:r>
              <a:rPr lang="en-US" dirty="0" smtClean="0"/>
              <a:t>(</a:t>
            </a:r>
            <a:r>
              <a:rPr lang="en-US" dirty="0" err="1" smtClean="0"/>
              <a:t>inputId</a:t>
            </a:r>
            <a:r>
              <a:rPr lang="en-US" dirty="0" smtClean="0"/>
              <a:t>="bins",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label="Number of </a:t>
            </a:r>
            <a:r>
              <a:rPr lang="en-US" dirty="0" err="1" smtClean="0"/>
              <a:t>bins",value</a:t>
            </a:r>
            <a:r>
              <a:rPr lang="en-US" dirty="0" smtClean="0"/>
              <a:t>=50),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numericInput</a:t>
            </a:r>
            <a:r>
              <a:rPr lang="en-US" dirty="0" smtClean="0"/>
              <a:t>(</a:t>
            </a:r>
            <a:r>
              <a:rPr lang="en-US" dirty="0" err="1" smtClean="0"/>
              <a:t>inputId</a:t>
            </a:r>
            <a:r>
              <a:rPr lang="en-US" dirty="0" smtClean="0"/>
              <a:t>="mu",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label="</a:t>
            </a:r>
            <a:r>
              <a:rPr lang="en-US" dirty="0" err="1" smtClean="0"/>
              <a:t>Mean",value</a:t>
            </a:r>
            <a:r>
              <a:rPr lang="en-US" dirty="0" smtClean="0"/>
              <a:t>=0),      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numericInput</a:t>
            </a:r>
            <a:r>
              <a:rPr lang="en-US" dirty="0" smtClean="0"/>
              <a:t>(</a:t>
            </a:r>
            <a:r>
              <a:rPr lang="en-US" dirty="0" err="1" smtClean="0"/>
              <a:t>inputId</a:t>
            </a:r>
            <a:r>
              <a:rPr lang="en-US" dirty="0" smtClean="0"/>
              <a:t>="sig",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label="Standard </a:t>
            </a:r>
            <a:r>
              <a:rPr lang="en-US" dirty="0" err="1" smtClean="0"/>
              <a:t>Deviation",value</a:t>
            </a:r>
            <a:r>
              <a:rPr lang="en-US" dirty="0" smtClean="0"/>
              <a:t>=1),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textInput</a:t>
            </a:r>
            <a:r>
              <a:rPr lang="en-US" dirty="0" smtClean="0"/>
              <a:t>("</a:t>
            </a:r>
            <a:r>
              <a:rPr lang="en-US" dirty="0" err="1" smtClean="0"/>
              <a:t>ttl</a:t>
            </a:r>
            <a:r>
              <a:rPr lang="en-US" dirty="0" smtClean="0"/>
              <a:t>","Graph </a:t>
            </a:r>
            <a:r>
              <a:rPr lang="en-US" dirty="0" err="1" smtClean="0"/>
              <a:t>Title",value</a:t>
            </a:r>
            <a:r>
              <a:rPr lang="en-US" dirty="0" smtClean="0"/>
              <a:t>=""),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</a:t>
            </a:r>
            <a:r>
              <a:rPr lang="en-US" dirty="0" err="1" smtClean="0">
                <a:solidFill>
                  <a:srgbClr val="FF0000"/>
                </a:solidFill>
              </a:rPr>
              <a:t>radioButtons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inputId</a:t>
            </a:r>
            <a:r>
              <a:rPr lang="en-US" dirty="0" smtClean="0">
                <a:solidFill>
                  <a:srgbClr val="FF0000"/>
                </a:solidFill>
              </a:rPr>
              <a:t>="</a:t>
            </a:r>
            <a:r>
              <a:rPr lang="en-US" dirty="0" err="1" smtClean="0">
                <a:solidFill>
                  <a:srgbClr val="FF0000"/>
                </a:solidFill>
              </a:rPr>
              <a:t>whichgraph</a:t>
            </a:r>
            <a:r>
              <a:rPr lang="en-US" dirty="0" smtClean="0">
                <a:solidFill>
                  <a:srgbClr val="FF0000"/>
                </a:solidFill>
              </a:rPr>
              <a:t>",	label="Which Graph?",                  	choices=c("</a:t>
            </a:r>
            <a:r>
              <a:rPr lang="en-US" dirty="0" err="1" smtClean="0">
                <a:solidFill>
                  <a:srgbClr val="FF0000"/>
                </a:solidFill>
              </a:rPr>
              <a:t>Histogram","Boxplot</a:t>
            </a:r>
            <a:r>
              <a:rPr lang="en-US" dirty="0" smtClean="0">
                <a:solidFill>
                  <a:srgbClr val="FF0000"/>
                </a:solidFill>
              </a:rPr>
              <a:t>")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),width=3</a:t>
            </a:r>
          </a:p>
          <a:p>
            <a:pPr marL="0" indent="0">
              <a:buNone/>
            </a:pPr>
            <a:r>
              <a:rPr lang="en-US" dirty="0" smtClean="0"/>
              <a:t>      ),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mainPanel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uiOutput</a:t>
            </a:r>
            <a:r>
              <a:rPr lang="en-US" dirty="0" smtClean="0"/>
              <a:t>("text"),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plotOutput</a:t>
            </a:r>
            <a:r>
              <a:rPr lang="en-US" dirty="0" smtClean="0"/>
              <a:t>("plot", width = "500px", height = "500px")</a:t>
            </a:r>
          </a:p>
          <a:p>
            <a:pPr marL="0" indent="0">
              <a:buNone/>
            </a:pPr>
            <a:r>
              <a:rPr lang="en-US" dirty="0" smtClean="0"/>
              <a:t>      )</a:t>
            </a:r>
          </a:p>
          <a:p>
            <a:pPr marL="0" indent="0">
              <a:buNone/>
            </a:pPr>
            <a:r>
              <a:rPr lang="en-US" dirty="0" smtClean="0"/>
              <a:t>  )    </a:t>
            </a:r>
          </a:p>
          <a:p>
            <a:pPr marL="0" indent="0">
              <a:buNone/>
            </a:pP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343400" cy="6477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shinyServer</a:t>
            </a:r>
            <a:r>
              <a:rPr lang="en-US" dirty="0" smtClean="0"/>
              <a:t>(function(input, output) {</a:t>
            </a:r>
          </a:p>
          <a:p>
            <a:pPr marL="0" indent="0">
              <a:buNone/>
            </a:pPr>
            <a:r>
              <a:rPr lang="en-US" dirty="0" smtClean="0"/>
              <a:t>   data &lt;- reactive({</a:t>
            </a:r>
          </a:p>
          <a:p>
            <a:pPr marL="0" indent="0">
              <a:buNone/>
            </a:pPr>
            <a:r>
              <a:rPr lang="en-US" dirty="0" smtClean="0"/>
              <a:t>        x &lt;- </a:t>
            </a:r>
            <a:r>
              <a:rPr lang="en-US" dirty="0" err="1" smtClean="0"/>
              <a:t>rnorm</a:t>
            </a:r>
            <a:r>
              <a:rPr lang="en-US" dirty="0" smtClean="0"/>
              <a:t>(</a:t>
            </a:r>
            <a:r>
              <a:rPr lang="en-US" dirty="0" err="1" smtClean="0"/>
              <a:t>input$n,input$mu,input$sig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   x</a:t>
            </a:r>
          </a:p>
          <a:p>
            <a:pPr marL="0" indent="0">
              <a:buNone/>
            </a:pPr>
            <a:r>
              <a:rPr lang="en-US" dirty="0" smtClean="0"/>
              <a:t>   })     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output$text</a:t>
            </a:r>
            <a:r>
              <a:rPr lang="en-US" dirty="0" smtClean="0"/>
              <a:t> &lt;- </a:t>
            </a:r>
            <a:r>
              <a:rPr lang="en-US" dirty="0" err="1" smtClean="0"/>
              <a:t>renderText</a:t>
            </a:r>
            <a:r>
              <a:rPr lang="en-US" dirty="0" smtClean="0"/>
              <a:t>({</a:t>
            </a:r>
          </a:p>
          <a:p>
            <a:pPr marL="0" indent="0">
              <a:buNone/>
            </a:pPr>
            <a:r>
              <a:rPr lang="en-US" dirty="0" smtClean="0"/>
              <a:t>             line &lt;- paste("&lt;h4&gt;Mean:",</a:t>
            </a:r>
            <a:r>
              <a:rPr lang="en-US" dirty="0" err="1" smtClean="0"/>
              <a:t>input$mu</a:t>
            </a:r>
            <a:r>
              <a:rPr lang="en-US" dirty="0" smtClean="0"/>
              <a:t>,"&lt;/h4&gt;")</a:t>
            </a:r>
          </a:p>
          <a:p>
            <a:pPr marL="0" indent="0">
              <a:buNone/>
            </a:pPr>
            <a:r>
              <a:rPr lang="en-US" dirty="0" smtClean="0"/>
              <a:t>             line[2] &lt;- paste("&lt;h4&gt;</a:t>
            </a:r>
            <a:r>
              <a:rPr lang="en-US" dirty="0" err="1" smtClean="0"/>
              <a:t>Std</a:t>
            </a:r>
            <a:r>
              <a:rPr lang="en-US" dirty="0" smtClean="0"/>
              <a:t>:",</a:t>
            </a:r>
            <a:r>
              <a:rPr lang="en-US" dirty="0" err="1" smtClean="0"/>
              <a:t>input$sig</a:t>
            </a:r>
            <a:r>
              <a:rPr lang="en-US" dirty="0" smtClean="0"/>
              <a:t>,"&lt;/h4&gt;")</a:t>
            </a:r>
          </a:p>
          <a:p>
            <a:pPr marL="0" indent="0">
              <a:buNone/>
            </a:pPr>
            <a:r>
              <a:rPr lang="en-US" dirty="0" smtClean="0"/>
              <a:t>             line</a:t>
            </a:r>
          </a:p>
          <a:p>
            <a:pPr marL="0" indent="0">
              <a:buNone/>
            </a:pPr>
            <a:r>
              <a:rPr lang="en-US" dirty="0" smtClean="0"/>
              <a:t>   })     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output$plot</a:t>
            </a:r>
            <a:r>
              <a:rPr lang="en-US" dirty="0" smtClean="0"/>
              <a:t> &lt;- </a:t>
            </a:r>
            <a:r>
              <a:rPr lang="en-US" dirty="0" err="1" smtClean="0"/>
              <a:t>renderPlot</a:t>
            </a:r>
            <a:r>
              <a:rPr lang="en-US" dirty="0" smtClean="0"/>
              <a:t>({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if(</a:t>
            </a:r>
            <a:r>
              <a:rPr lang="en-US" dirty="0" err="1" smtClean="0">
                <a:solidFill>
                  <a:srgbClr val="FF0000"/>
                </a:solidFill>
              </a:rPr>
              <a:t>input$whichgraph</a:t>
            </a:r>
            <a:r>
              <a:rPr lang="en-US" dirty="0" smtClean="0">
                <a:solidFill>
                  <a:srgbClr val="FF0000"/>
                </a:solidFill>
              </a:rPr>
              <a:t>=="Histogram")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dirty="0" err="1" smtClean="0">
                <a:solidFill>
                  <a:srgbClr val="FF0000"/>
                </a:solidFill>
              </a:rPr>
              <a:t>hist</a:t>
            </a:r>
            <a:r>
              <a:rPr lang="en-US" dirty="0" smtClean="0">
                <a:solidFill>
                  <a:srgbClr val="FF0000"/>
                </a:solidFill>
              </a:rPr>
              <a:t>(data(),</a:t>
            </a:r>
            <a:r>
              <a:rPr lang="en-US" dirty="0" err="1" smtClean="0">
                <a:solidFill>
                  <a:srgbClr val="FF0000"/>
                </a:solidFill>
              </a:rPr>
              <a:t>input$bins,main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err="1" smtClean="0">
                <a:solidFill>
                  <a:srgbClr val="FF0000"/>
                </a:solidFill>
              </a:rPr>
              <a:t>input$ttl,xlab</a:t>
            </a:r>
            <a:r>
              <a:rPr lang="en-US" dirty="0" smtClean="0">
                <a:solidFill>
                  <a:srgbClr val="FF0000"/>
                </a:solidFill>
              </a:rPr>
              <a:t>="x")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else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boxplot(data(),main=</a:t>
            </a:r>
            <a:r>
              <a:rPr lang="en-US" dirty="0" err="1" smtClean="0">
                <a:solidFill>
                  <a:srgbClr val="FF0000"/>
                </a:solidFill>
              </a:rPr>
              <a:t>input$ttl,xlab</a:t>
            </a:r>
            <a:r>
              <a:rPr lang="en-US" dirty="0" smtClean="0">
                <a:solidFill>
                  <a:srgbClr val="FF0000"/>
                </a:solidFill>
              </a:rPr>
              <a:t>="x")    </a:t>
            </a:r>
          </a:p>
          <a:p>
            <a:pPr marL="0" indent="0">
              <a:buNone/>
            </a:pPr>
            <a:r>
              <a:rPr lang="en-US" dirty="0" smtClean="0"/>
              <a:t>   })</a:t>
            </a:r>
          </a:p>
          <a:p>
            <a:pPr marL="0" indent="0">
              <a:buNone/>
            </a:pPr>
            <a:r>
              <a:rPr lang="en-US" dirty="0" smtClean="0"/>
              <a:t>})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50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Log-on and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Username: .\</a:t>
            </a:r>
            <a:r>
              <a:rPr lang="en-US" dirty="0" err="1" smtClean="0"/>
              <a:t>esma</a:t>
            </a:r>
            <a:endParaRPr lang="en-US" dirty="0" smtClean="0"/>
          </a:p>
          <a:p>
            <a:r>
              <a:rPr lang="en-US" dirty="0" smtClean="0"/>
              <a:t>Password: Mate1234</a:t>
            </a:r>
          </a:p>
          <a:p>
            <a:r>
              <a:rPr lang="en-US" dirty="0" smtClean="0"/>
              <a:t>Open browser, go </a:t>
            </a:r>
            <a:r>
              <a:rPr lang="en-US" dirty="0"/>
              <a:t>to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academic.uprm.edu/wrolke/shiny/workshop/workshop.htm</a:t>
            </a:r>
            <a:endParaRPr lang="en-US" dirty="0" smtClean="0"/>
          </a:p>
          <a:p>
            <a:r>
              <a:rPr lang="en-US" dirty="0" smtClean="0"/>
              <a:t>Download workshop.zip, copy-paste it to folder My Documents, extract it</a:t>
            </a:r>
          </a:p>
          <a:p>
            <a:r>
              <a:rPr lang="en-US" dirty="0" smtClean="0"/>
              <a:t>Double-click on </a:t>
            </a:r>
            <a:r>
              <a:rPr lang="en-US" dirty="0" err="1" smtClean="0">
                <a:hlinkClick r:id="rId3"/>
              </a:rPr>
              <a:t>RShinyWorkshop.Rdata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31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it the way you want it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Just about anything can be made to look </a:t>
            </a:r>
            <a:r>
              <a:rPr lang="en-US" dirty="0" smtClean="0"/>
              <a:t>the way you want it. </a:t>
            </a:r>
            <a:r>
              <a:rPr lang="en-US" dirty="0" smtClean="0"/>
              <a:t>Two examples already in the last app:</a:t>
            </a:r>
          </a:p>
          <a:p>
            <a:pPr marL="514350" indent="-514350">
              <a:buAutoNum type="arabicParenR"/>
            </a:pPr>
            <a:r>
              <a:rPr lang="en-US" dirty="0" smtClean="0"/>
              <a:t>change the size of the sidebar (,width=3)</a:t>
            </a:r>
          </a:p>
          <a:p>
            <a:pPr marL="514350" indent="-514350">
              <a:buAutoNum type="arabicParenR"/>
            </a:pPr>
            <a:r>
              <a:rPr lang="en-US" dirty="0" smtClean="0"/>
              <a:t>Change the aspect ratio of the graph </a:t>
            </a:r>
            <a:r>
              <a:rPr lang="en-US" dirty="0" err="1" smtClean="0"/>
              <a:t>plotOutput</a:t>
            </a:r>
            <a:r>
              <a:rPr lang="en-US" dirty="0" smtClean="0"/>
              <a:t>("plot", width = "500px", height = "500px")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61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conditionalPanel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ugly feature of our app: the input field Number of bins only makes sense for the histogram, not for the boxplot, so it should not appear when we do a boxplot.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Solution</a:t>
            </a:r>
            <a:r>
              <a:rPr lang="en-US" dirty="0"/>
              <a:t>: </a:t>
            </a:r>
            <a:r>
              <a:rPr lang="en-US" dirty="0" err="1"/>
              <a:t>conditionalPanel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31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shinyUI</a:t>
            </a:r>
            <a:r>
              <a:rPr lang="en-US" dirty="0" smtClean="0"/>
              <a:t>(</a:t>
            </a:r>
            <a:r>
              <a:rPr lang="en-US" dirty="0" err="1" smtClean="0"/>
              <a:t>fluidPage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titlePanel</a:t>
            </a:r>
            <a:r>
              <a:rPr lang="en-US" dirty="0" smtClean="0"/>
              <a:t>("Workshop - Example 1 - Basic Graphs"),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sidebarLayout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sidebarPanel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numericInput</a:t>
            </a:r>
            <a:r>
              <a:rPr lang="en-US" dirty="0" smtClean="0"/>
              <a:t>(</a:t>
            </a:r>
            <a:r>
              <a:rPr lang="en-US" dirty="0" err="1" smtClean="0"/>
              <a:t>inputId</a:t>
            </a:r>
            <a:r>
              <a:rPr lang="en-US" dirty="0" smtClean="0"/>
              <a:t>="n", label="Number of </a:t>
            </a:r>
            <a:r>
              <a:rPr lang="en-US" dirty="0" err="1" smtClean="0"/>
              <a:t>observations",value</a:t>
            </a:r>
            <a:r>
              <a:rPr lang="en-US" dirty="0" smtClean="0"/>
              <a:t>=1000),      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>
                <a:solidFill>
                  <a:srgbClr val="FF0000"/>
                </a:solidFill>
              </a:rPr>
              <a:t>conditionalPanel</a:t>
            </a:r>
            <a:r>
              <a:rPr lang="en-US" dirty="0" smtClean="0">
                <a:solidFill>
                  <a:srgbClr val="FF0000"/>
                </a:solidFill>
              </a:rPr>
              <a:t>(condition = "</a:t>
            </a:r>
            <a:r>
              <a:rPr lang="en-US" dirty="0" err="1" smtClean="0">
                <a:solidFill>
                  <a:srgbClr val="FF0000"/>
                </a:solidFill>
              </a:rPr>
              <a:t>input.whichgraph</a:t>
            </a:r>
            <a:r>
              <a:rPr lang="en-US" dirty="0" smtClean="0">
                <a:solidFill>
                  <a:srgbClr val="FF0000"/>
                </a:solidFill>
              </a:rPr>
              <a:t>=='Histogram'",   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</a:t>
            </a:r>
            <a:r>
              <a:rPr lang="en-US" dirty="0" err="1" smtClean="0">
                <a:solidFill>
                  <a:srgbClr val="FF0000"/>
                </a:solidFill>
              </a:rPr>
              <a:t>numericInput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inputId</a:t>
            </a:r>
            <a:r>
              <a:rPr lang="en-US" dirty="0" smtClean="0">
                <a:solidFill>
                  <a:srgbClr val="FF0000"/>
                </a:solidFill>
              </a:rPr>
              <a:t>="bins", label="Number of </a:t>
            </a:r>
            <a:r>
              <a:rPr lang="en-US" dirty="0" err="1" smtClean="0">
                <a:solidFill>
                  <a:srgbClr val="FF0000"/>
                </a:solidFill>
              </a:rPr>
              <a:t>bins",value</a:t>
            </a:r>
            <a:r>
              <a:rPr lang="en-US" dirty="0" smtClean="0">
                <a:solidFill>
                  <a:srgbClr val="FF0000"/>
                </a:solidFill>
              </a:rPr>
              <a:t>=50)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),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numericInput</a:t>
            </a:r>
            <a:r>
              <a:rPr lang="en-US" dirty="0" smtClean="0"/>
              <a:t>(</a:t>
            </a:r>
            <a:r>
              <a:rPr lang="en-US" dirty="0" err="1" smtClean="0"/>
              <a:t>inputId</a:t>
            </a:r>
            <a:r>
              <a:rPr lang="en-US" dirty="0" smtClean="0"/>
              <a:t>="mu", label="</a:t>
            </a:r>
            <a:r>
              <a:rPr lang="en-US" dirty="0" err="1" smtClean="0"/>
              <a:t>Mean",value</a:t>
            </a:r>
            <a:r>
              <a:rPr lang="en-US" dirty="0" smtClean="0"/>
              <a:t>=0),      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numericInput</a:t>
            </a:r>
            <a:r>
              <a:rPr lang="en-US" dirty="0" smtClean="0"/>
              <a:t>(</a:t>
            </a:r>
            <a:r>
              <a:rPr lang="en-US" dirty="0" err="1" smtClean="0"/>
              <a:t>inputId</a:t>
            </a:r>
            <a:r>
              <a:rPr lang="en-US" dirty="0" smtClean="0"/>
              <a:t>="sig", label="Standard </a:t>
            </a:r>
            <a:r>
              <a:rPr lang="en-US" dirty="0" err="1" smtClean="0"/>
              <a:t>Deviation",value</a:t>
            </a:r>
            <a:r>
              <a:rPr lang="en-US" dirty="0" smtClean="0"/>
              <a:t>=1),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textInput</a:t>
            </a:r>
            <a:r>
              <a:rPr lang="en-US" dirty="0" smtClean="0"/>
              <a:t>("</a:t>
            </a:r>
            <a:r>
              <a:rPr lang="en-US" dirty="0" err="1" smtClean="0"/>
              <a:t>ttl</a:t>
            </a:r>
            <a:r>
              <a:rPr lang="en-US" dirty="0" smtClean="0"/>
              <a:t>","Graph </a:t>
            </a:r>
            <a:r>
              <a:rPr lang="en-US" dirty="0" err="1" smtClean="0"/>
              <a:t>Title",value</a:t>
            </a:r>
            <a:r>
              <a:rPr lang="en-US" dirty="0" smtClean="0"/>
              <a:t>=""),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radioButtons</a:t>
            </a:r>
            <a:r>
              <a:rPr lang="en-US" dirty="0" smtClean="0"/>
              <a:t>(</a:t>
            </a:r>
            <a:r>
              <a:rPr lang="en-US" dirty="0" err="1" smtClean="0"/>
              <a:t>inputId</a:t>
            </a:r>
            <a:r>
              <a:rPr lang="en-US" dirty="0" smtClean="0"/>
              <a:t>="</a:t>
            </a:r>
            <a:r>
              <a:rPr lang="en-US" dirty="0" err="1" smtClean="0"/>
              <a:t>whichgraph</a:t>
            </a:r>
            <a:r>
              <a:rPr lang="en-US" dirty="0" smtClean="0"/>
              <a:t>",label="Which Graph?",</a:t>
            </a:r>
          </a:p>
          <a:p>
            <a:pPr marL="0" indent="0">
              <a:buNone/>
            </a:pPr>
            <a:r>
              <a:rPr lang="en-US" dirty="0" smtClean="0"/>
              <a:t>                   choices=c("</a:t>
            </a:r>
            <a:r>
              <a:rPr lang="en-US" dirty="0" err="1" smtClean="0"/>
              <a:t>Histogram","Boxplot</a:t>
            </a:r>
            <a:r>
              <a:rPr lang="en-US" dirty="0" smtClean="0"/>
              <a:t>")),width=3</a:t>
            </a:r>
          </a:p>
          <a:p>
            <a:pPr marL="0" indent="0">
              <a:buNone/>
            </a:pPr>
            <a:r>
              <a:rPr lang="en-US" dirty="0" smtClean="0"/>
              <a:t>      ),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mainPanel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uiOutput</a:t>
            </a:r>
            <a:r>
              <a:rPr lang="en-US" dirty="0" smtClean="0"/>
              <a:t>("text"),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plotOutput</a:t>
            </a:r>
            <a:r>
              <a:rPr lang="en-US" dirty="0" smtClean="0"/>
              <a:t>("plot", width = "500px", height = "500px")</a:t>
            </a:r>
          </a:p>
          <a:p>
            <a:pPr marL="0" indent="0">
              <a:buNone/>
            </a:pPr>
            <a:r>
              <a:rPr lang="en-US" dirty="0" smtClean="0"/>
              <a:t>      )</a:t>
            </a:r>
          </a:p>
          <a:p>
            <a:pPr marL="0" indent="0">
              <a:buNone/>
            </a:pPr>
            <a:r>
              <a:rPr lang="en-US" dirty="0" smtClean="0"/>
              <a:t>  )    </a:t>
            </a:r>
          </a:p>
          <a:p>
            <a:pPr marL="0" indent="0">
              <a:buNone/>
            </a:pPr>
            <a:r>
              <a:rPr lang="en-US" dirty="0" smtClean="0"/>
              <a:t>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43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We want to do the graph for some predefined data sets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First we need to save the data sets in the same folder as </a:t>
            </a:r>
            <a:r>
              <a:rPr lang="en-US" dirty="0" err="1" smtClean="0"/>
              <a:t>ui.R</a:t>
            </a:r>
            <a:r>
              <a:rPr lang="en-US" dirty="0" smtClean="0"/>
              <a:t> and </a:t>
            </a:r>
            <a:r>
              <a:rPr lang="en-US" dirty="0" err="1" smtClean="0"/>
              <a:t>server.R</a:t>
            </a:r>
            <a:r>
              <a:rPr lang="en-US" dirty="0" smtClean="0"/>
              <a:t>, say with dump</a:t>
            </a:r>
          </a:p>
          <a:p>
            <a:pPr marL="0" indent="0">
              <a:buNone/>
            </a:pPr>
            <a:r>
              <a:rPr lang="en-US" dirty="0" smtClean="0"/>
              <a:t>Then we can read the data in with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if(</a:t>
            </a:r>
            <a:r>
              <a:rPr lang="en-US" dirty="0" err="1" smtClean="0"/>
              <a:t>input$dataset</a:t>
            </a:r>
            <a:r>
              <a:rPr lang="en-US" dirty="0" smtClean="0"/>
              <a:t>=="Newcomb's Speed of Light") {</a:t>
            </a:r>
          </a:p>
          <a:p>
            <a:pPr marL="0" indent="0">
              <a:buNone/>
            </a:pPr>
            <a:r>
              <a:rPr lang="en-US" dirty="0" smtClean="0"/>
              <a:t>            source("</a:t>
            </a:r>
            <a:r>
              <a:rPr lang="en-US" dirty="0" err="1" smtClean="0"/>
              <a:t>newcomb.R</a:t>
            </a:r>
            <a:r>
              <a:rPr lang="en-US" dirty="0" smtClean="0"/>
              <a:t>")</a:t>
            </a:r>
          </a:p>
          <a:p>
            <a:pPr marL="0" indent="0">
              <a:buNone/>
            </a:pPr>
            <a:r>
              <a:rPr lang="en-US" dirty="0" smtClean="0"/>
              <a:t>            return(</a:t>
            </a:r>
            <a:r>
              <a:rPr lang="en-US" dirty="0" err="1" smtClean="0"/>
              <a:t>newcomb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can download the data sets from here:</a:t>
            </a:r>
          </a:p>
          <a:p>
            <a:pPr marL="0" indent="0">
              <a:buNone/>
            </a:pPr>
            <a:r>
              <a:rPr lang="en-US" dirty="0"/>
              <a:t>http://academic.uprm.edu/wrolke/shiny/workshop/workshop.htm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0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0" y="76200"/>
            <a:ext cx="4495800" cy="6049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 err="1" smtClean="0"/>
              <a:t>shinyUI</a:t>
            </a:r>
            <a:r>
              <a:rPr lang="en-US" sz="1200" dirty="0" smtClean="0"/>
              <a:t>(</a:t>
            </a:r>
            <a:r>
              <a:rPr lang="en-US" sz="1200" dirty="0" err="1" smtClean="0"/>
              <a:t>fluidPage</a:t>
            </a:r>
            <a:r>
              <a:rPr lang="en-US" sz="1200" dirty="0" smtClean="0"/>
              <a:t>(</a:t>
            </a:r>
          </a:p>
          <a:p>
            <a:pPr marL="0" indent="0">
              <a:buNone/>
            </a:pPr>
            <a:r>
              <a:rPr lang="en-US" sz="1200" dirty="0" smtClean="0"/>
              <a:t>  </a:t>
            </a:r>
            <a:r>
              <a:rPr lang="en-US" sz="1200" dirty="0" err="1" smtClean="0"/>
              <a:t>titlePanel</a:t>
            </a:r>
            <a:r>
              <a:rPr lang="en-US" sz="1200" dirty="0" smtClean="0"/>
              <a:t>("Workshop - Example 1 - Basic Graphs"),</a:t>
            </a:r>
          </a:p>
          <a:p>
            <a:pPr marL="0" indent="0">
              <a:buNone/>
            </a:pPr>
            <a:r>
              <a:rPr lang="en-US" sz="1200" dirty="0" smtClean="0"/>
              <a:t>  </a:t>
            </a:r>
            <a:r>
              <a:rPr lang="en-US" sz="1200" dirty="0" err="1" smtClean="0"/>
              <a:t>sidebarLayout</a:t>
            </a:r>
            <a:r>
              <a:rPr lang="en-US" sz="1200" dirty="0" smtClean="0"/>
              <a:t>(</a:t>
            </a:r>
          </a:p>
          <a:p>
            <a:pPr marL="0" indent="0">
              <a:buNone/>
            </a:pPr>
            <a:r>
              <a:rPr lang="en-US" sz="1200" dirty="0" smtClean="0"/>
              <a:t>      </a:t>
            </a:r>
            <a:r>
              <a:rPr lang="en-US" sz="1200" dirty="0" err="1" smtClean="0"/>
              <a:t>sidebarPanel</a:t>
            </a:r>
            <a:r>
              <a:rPr lang="en-US" sz="1200" dirty="0" smtClean="0"/>
              <a:t>(</a:t>
            </a:r>
          </a:p>
          <a:p>
            <a:pPr marL="0" indent="0">
              <a:buNone/>
            </a:pPr>
            <a:r>
              <a:rPr lang="en-US" sz="1200" dirty="0" smtClean="0"/>
              <a:t>           </a:t>
            </a:r>
            <a:r>
              <a:rPr lang="en-US" sz="1200" dirty="0" err="1" smtClean="0">
                <a:solidFill>
                  <a:srgbClr val="FF0000"/>
                </a:solidFill>
              </a:rPr>
              <a:t>selectInput</a:t>
            </a:r>
            <a:r>
              <a:rPr lang="en-US" sz="1200" dirty="0" smtClean="0">
                <a:solidFill>
                  <a:srgbClr val="FF0000"/>
                </a:solidFill>
              </a:rPr>
              <a:t>("dataset", HTML("&lt;h5&gt;Choose a dataset:&lt;/h5&gt;"),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                  choices = c("Newcomb's Speed of Light",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	</a:t>
            </a:r>
            <a:r>
              <a:rPr lang="en-US" sz="1200" dirty="0" smtClean="0">
                <a:solidFill>
                  <a:srgbClr val="FF0000"/>
                </a:solidFill>
              </a:rPr>
              <a:t>"Weight of Euro </a:t>
            </a:r>
            <a:r>
              <a:rPr lang="en-US" sz="1200" dirty="0" err="1" smtClean="0">
                <a:solidFill>
                  <a:srgbClr val="FF0000"/>
                </a:solidFill>
              </a:rPr>
              <a:t>Coins","Forbes</a:t>
            </a:r>
            <a:r>
              <a:rPr lang="en-US" sz="1200" dirty="0" smtClean="0">
                <a:solidFill>
                  <a:srgbClr val="FF0000"/>
                </a:solidFill>
              </a:rPr>
              <a:t>	500","Random"),selected="Random"),</a:t>
            </a:r>
          </a:p>
          <a:p>
            <a:pPr marL="0" indent="0">
              <a:buNone/>
            </a:pPr>
            <a:r>
              <a:rPr lang="en-US" sz="1200" dirty="0" smtClean="0"/>
              <a:t>           </a:t>
            </a:r>
            <a:r>
              <a:rPr lang="en-US" sz="1200" dirty="0" err="1" smtClean="0"/>
              <a:t>conditionalPanel</a:t>
            </a:r>
            <a:r>
              <a:rPr lang="en-US" sz="1200" dirty="0" smtClean="0"/>
              <a:t>(condition = "</a:t>
            </a:r>
            <a:r>
              <a:rPr lang="en-US" sz="1200" dirty="0" err="1" smtClean="0"/>
              <a:t>input.dataset</a:t>
            </a:r>
            <a:r>
              <a:rPr lang="en-US" sz="1200" dirty="0" smtClean="0"/>
              <a:t>=='Random'",                        </a:t>
            </a:r>
          </a:p>
          <a:p>
            <a:pPr marL="0" indent="0">
              <a:buNone/>
            </a:pPr>
            <a:r>
              <a:rPr lang="en-US" sz="1200" dirty="0" smtClean="0"/>
              <a:t>               </a:t>
            </a:r>
            <a:r>
              <a:rPr lang="en-US" sz="1200" dirty="0" err="1" smtClean="0"/>
              <a:t>numericInput</a:t>
            </a:r>
            <a:r>
              <a:rPr lang="en-US" sz="1200" dirty="0" smtClean="0"/>
              <a:t>(</a:t>
            </a:r>
            <a:r>
              <a:rPr lang="en-US" sz="1200" dirty="0" err="1" smtClean="0"/>
              <a:t>inputId</a:t>
            </a:r>
            <a:r>
              <a:rPr lang="en-US" sz="1200" dirty="0" smtClean="0"/>
              <a:t>="n", label="Number of 		</a:t>
            </a:r>
            <a:r>
              <a:rPr lang="en-US" sz="1200" dirty="0" err="1" smtClean="0"/>
              <a:t>observations</a:t>
            </a:r>
            <a:r>
              <a:rPr lang="en-US" sz="1200" dirty="0" err="1" smtClean="0"/>
              <a:t>",value</a:t>
            </a:r>
            <a:r>
              <a:rPr lang="en-US" sz="1200" dirty="0" smtClean="0"/>
              <a:t>=1000),      </a:t>
            </a:r>
          </a:p>
          <a:p>
            <a:pPr marL="0" indent="0">
              <a:buNone/>
            </a:pPr>
            <a:r>
              <a:rPr lang="en-US" sz="1200" dirty="0" smtClean="0"/>
              <a:t>               </a:t>
            </a:r>
            <a:r>
              <a:rPr lang="en-US" sz="1200" dirty="0" err="1" smtClean="0"/>
              <a:t>conditionalPanel</a:t>
            </a:r>
            <a:r>
              <a:rPr lang="en-US" sz="1200" dirty="0" smtClean="0"/>
              <a:t>(condition = 			     </a:t>
            </a:r>
            <a:r>
              <a:rPr lang="en-US" sz="1200" dirty="0" err="1" smtClean="0"/>
              <a:t>input.whichgraph</a:t>
            </a:r>
            <a:r>
              <a:rPr lang="en-US" sz="1200" dirty="0" smtClean="0"/>
              <a:t>=='Histogram'",      </a:t>
            </a:r>
          </a:p>
          <a:p>
            <a:pPr marL="0" indent="0">
              <a:buNone/>
            </a:pPr>
            <a:r>
              <a:rPr lang="en-US" sz="1200" dirty="0" smtClean="0"/>
              <a:t>                   </a:t>
            </a:r>
            <a:r>
              <a:rPr lang="en-US" sz="1200" dirty="0" err="1" smtClean="0"/>
              <a:t>numericInput</a:t>
            </a:r>
            <a:r>
              <a:rPr lang="en-US" sz="1200" dirty="0" smtClean="0"/>
              <a:t>(</a:t>
            </a:r>
            <a:r>
              <a:rPr lang="en-US" sz="1200" dirty="0" err="1" smtClean="0"/>
              <a:t>inputId</a:t>
            </a:r>
            <a:r>
              <a:rPr lang="en-US" sz="1200" dirty="0" smtClean="0"/>
              <a:t>="bins", label="Number of 			</a:t>
            </a:r>
            <a:r>
              <a:rPr lang="en-US" sz="1200" dirty="0" err="1" smtClean="0"/>
              <a:t>bins</a:t>
            </a:r>
            <a:r>
              <a:rPr lang="en-US" sz="1200" dirty="0" err="1" smtClean="0"/>
              <a:t>",value</a:t>
            </a:r>
            <a:r>
              <a:rPr lang="en-US" sz="1200" dirty="0" smtClean="0"/>
              <a:t>=50)</a:t>
            </a:r>
          </a:p>
          <a:p>
            <a:pPr marL="0" indent="0">
              <a:buNone/>
            </a:pPr>
            <a:r>
              <a:rPr lang="en-US" sz="1200" dirty="0" smtClean="0"/>
              <a:t>               ),</a:t>
            </a:r>
          </a:p>
          <a:p>
            <a:pPr marL="0" indent="0">
              <a:buNone/>
            </a:pPr>
            <a:r>
              <a:rPr lang="en-US" sz="1200" dirty="0" smtClean="0"/>
              <a:t>               </a:t>
            </a:r>
            <a:r>
              <a:rPr lang="en-US" sz="1200" dirty="0" err="1" smtClean="0"/>
              <a:t>numericInput</a:t>
            </a:r>
            <a:r>
              <a:rPr lang="en-US" sz="1200" dirty="0" smtClean="0"/>
              <a:t>(</a:t>
            </a:r>
            <a:r>
              <a:rPr lang="en-US" sz="1200" dirty="0" err="1" smtClean="0"/>
              <a:t>inputId</a:t>
            </a:r>
            <a:r>
              <a:rPr lang="en-US" sz="1200" dirty="0" smtClean="0"/>
              <a:t>="mu", label="</a:t>
            </a:r>
            <a:r>
              <a:rPr lang="en-US" sz="1200" dirty="0" err="1" smtClean="0"/>
              <a:t>Mean",value</a:t>
            </a:r>
            <a:r>
              <a:rPr lang="en-US" sz="1200" dirty="0" smtClean="0"/>
              <a:t>=0),      </a:t>
            </a:r>
          </a:p>
          <a:p>
            <a:pPr marL="0" indent="0">
              <a:buNone/>
            </a:pPr>
            <a:r>
              <a:rPr lang="en-US" sz="1200" dirty="0" smtClean="0"/>
              <a:t>               </a:t>
            </a:r>
            <a:r>
              <a:rPr lang="en-US" sz="1200" dirty="0" err="1" smtClean="0"/>
              <a:t>numericInput</a:t>
            </a:r>
            <a:r>
              <a:rPr lang="en-US" sz="1200" dirty="0" smtClean="0"/>
              <a:t>(</a:t>
            </a:r>
            <a:r>
              <a:rPr lang="en-US" sz="1200" dirty="0" err="1" smtClean="0"/>
              <a:t>inputId</a:t>
            </a:r>
            <a:r>
              <a:rPr lang="en-US" sz="1200" dirty="0" smtClean="0"/>
              <a:t>="sig", label="Standard 			</a:t>
            </a:r>
            <a:r>
              <a:rPr lang="en-US" sz="1200" dirty="0" err="1" smtClean="0"/>
              <a:t>Deviation",value</a:t>
            </a:r>
            <a:r>
              <a:rPr lang="en-US" sz="1200" dirty="0" smtClean="0"/>
              <a:t>=1),</a:t>
            </a:r>
          </a:p>
          <a:p>
            <a:pPr marL="0" indent="0">
              <a:buNone/>
            </a:pPr>
            <a:r>
              <a:rPr lang="en-US" sz="1200" dirty="0" smtClean="0"/>
              <a:t>               </a:t>
            </a:r>
            <a:r>
              <a:rPr lang="en-US" sz="1200" dirty="0" err="1" smtClean="0"/>
              <a:t>textInput</a:t>
            </a:r>
            <a:r>
              <a:rPr lang="en-US" sz="1200" dirty="0" smtClean="0"/>
              <a:t>("</a:t>
            </a:r>
            <a:r>
              <a:rPr lang="en-US" sz="1200" dirty="0" err="1" smtClean="0"/>
              <a:t>ttl</a:t>
            </a:r>
            <a:r>
              <a:rPr lang="en-US" sz="1200" dirty="0" smtClean="0"/>
              <a:t>","Graph </a:t>
            </a:r>
            <a:r>
              <a:rPr lang="en-US" sz="1200" dirty="0" err="1" smtClean="0"/>
              <a:t>Title",value</a:t>
            </a:r>
            <a:r>
              <a:rPr lang="en-US" sz="1200" dirty="0" smtClean="0"/>
              <a:t>="")</a:t>
            </a:r>
          </a:p>
          <a:p>
            <a:pPr marL="0" indent="0">
              <a:buNone/>
            </a:pPr>
            <a:r>
              <a:rPr lang="en-US" sz="1200" dirty="0" smtClean="0"/>
              <a:t>            ),</a:t>
            </a:r>
          </a:p>
          <a:p>
            <a:pPr marL="0" indent="0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radioButtons</a:t>
            </a:r>
            <a:r>
              <a:rPr lang="en-US" sz="1200" dirty="0" smtClean="0"/>
              <a:t>(</a:t>
            </a:r>
            <a:r>
              <a:rPr lang="en-US" sz="1200" dirty="0" err="1" smtClean="0"/>
              <a:t>inputId</a:t>
            </a:r>
            <a:r>
              <a:rPr lang="en-US" sz="1200" dirty="0" smtClean="0"/>
              <a:t>="</a:t>
            </a:r>
            <a:r>
              <a:rPr lang="en-US" sz="1200" dirty="0" err="1" smtClean="0"/>
              <a:t>whichgraph</a:t>
            </a:r>
            <a:r>
              <a:rPr lang="en-US" sz="1200" dirty="0" smtClean="0"/>
              <a:t>",label="Which Graph?",</a:t>
            </a:r>
          </a:p>
          <a:p>
            <a:pPr marL="0" indent="0">
              <a:buNone/>
            </a:pPr>
            <a:r>
              <a:rPr lang="en-US" sz="1200" dirty="0" smtClean="0"/>
              <a:t>                  choices=c("</a:t>
            </a:r>
            <a:r>
              <a:rPr lang="en-US" sz="1200" dirty="0" err="1" smtClean="0"/>
              <a:t>Histogram","Boxplot</a:t>
            </a:r>
            <a:r>
              <a:rPr lang="en-US" sz="1200" dirty="0" smtClean="0"/>
              <a:t>")),width=3</a:t>
            </a:r>
          </a:p>
          <a:p>
            <a:pPr marL="0" indent="0">
              <a:buNone/>
            </a:pPr>
            <a:r>
              <a:rPr lang="en-US" sz="1200" dirty="0" smtClean="0"/>
              <a:t>      ),</a:t>
            </a:r>
          </a:p>
          <a:p>
            <a:pPr marL="0" indent="0">
              <a:buNone/>
            </a:pPr>
            <a:r>
              <a:rPr lang="en-US" sz="1200" dirty="0" smtClean="0"/>
              <a:t>      </a:t>
            </a:r>
            <a:r>
              <a:rPr lang="en-US" sz="1200" dirty="0" err="1" smtClean="0"/>
              <a:t>mainPanel</a:t>
            </a:r>
            <a:r>
              <a:rPr lang="en-US" sz="1200" dirty="0" smtClean="0"/>
              <a:t>(</a:t>
            </a:r>
          </a:p>
          <a:p>
            <a:pPr marL="0" indent="0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uiOutput</a:t>
            </a:r>
            <a:r>
              <a:rPr lang="en-US" sz="1200" dirty="0" smtClean="0"/>
              <a:t>("text"),</a:t>
            </a:r>
          </a:p>
          <a:p>
            <a:pPr marL="0" indent="0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plotOutput</a:t>
            </a:r>
            <a:r>
              <a:rPr lang="en-US" sz="1200" dirty="0" smtClean="0"/>
              <a:t>("plot", width = "500px", height = "500px")</a:t>
            </a:r>
          </a:p>
          <a:p>
            <a:pPr marL="0" indent="0">
              <a:buNone/>
            </a:pPr>
            <a:r>
              <a:rPr lang="en-US" sz="1200" dirty="0" smtClean="0"/>
              <a:t>      )</a:t>
            </a:r>
          </a:p>
          <a:p>
            <a:pPr marL="0" indent="0">
              <a:buNone/>
            </a:pPr>
            <a:r>
              <a:rPr lang="en-US" sz="1200" dirty="0" smtClean="0"/>
              <a:t>  )    </a:t>
            </a:r>
          </a:p>
          <a:p>
            <a:pPr marL="0" indent="0">
              <a:buNone/>
            </a:pPr>
            <a:r>
              <a:rPr lang="en-US" sz="1200" dirty="0" smtClean="0"/>
              <a:t>))</a:t>
            </a:r>
            <a:endParaRPr lang="en-US" sz="12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572000" y="152400"/>
            <a:ext cx="4419600" cy="6553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shinyServer</a:t>
            </a:r>
            <a:r>
              <a:rPr lang="en-US" dirty="0" smtClean="0"/>
              <a:t>(function(input, output) {</a:t>
            </a:r>
          </a:p>
          <a:p>
            <a:pPr marL="0" indent="0">
              <a:buNone/>
            </a:pPr>
            <a:r>
              <a:rPr lang="en-US" dirty="0" smtClean="0"/>
              <a:t>   data &lt;- reactive({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if(</a:t>
            </a:r>
            <a:r>
              <a:rPr lang="en-US" dirty="0" err="1" smtClean="0">
                <a:solidFill>
                  <a:srgbClr val="FF0000"/>
                </a:solidFill>
              </a:rPr>
              <a:t>input$dataset</a:t>
            </a:r>
            <a:r>
              <a:rPr lang="en-US" dirty="0" smtClean="0">
                <a:solidFill>
                  <a:srgbClr val="FF0000"/>
                </a:solidFill>
              </a:rPr>
              <a:t>=="Random")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return(</a:t>
            </a:r>
            <a:r>
              <a:rPr lang="en-US" dirty="0" err="1" smtClean="0">
                <a:solidFill>
                  <a:srgbClr val="FF0000"/>
                </a:solidFill>
              </a:rPr>
              <a:t>rnorm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input$n,input$mu,input$sig</a:t>
            </a:r>
            <a:r>
              <a:rPr lang="en-US" dirty="0" smtClean="0">
                <a:solidFill>
                  <a:srgbClr val="FF0000"/>
                </a:solidFill>
              </a:rPr>
              <a:t>))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if(</a:t>
            </a:r>
            <a:r>
              <a:rPr lang="en-US" dirty="0" err="1" smtClean="0">
                <a:solidFill>
                  <a:srgbClr val="FF0000"/>
                </a:solidFill>
              </a:rPr>
              <a:t>input$dataset</a:t>
            </a:r>
            <a:r>
              <a:rPr lang="en-US" dirty="0" smtClean="0">
                <a:solidFill>
                  <a:srgbClr val="FF0000"/>
                </a:solidFill>
              </a:rPr>
              <a:t>=="Newcomb's Speed of Light")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source("</a:t>
            </a:r>
            <a:r>
              <a:rPr lang="en-US" dirty="0" err="1" smtClean="0">
                <a:solidFill>
                  <a:srgbClr val="FF0000"/>
                </a:solidFill>
              </a:rPr>
              <a:t>newcomb.R</a:t>
            </a:r>
            <a:r>
              <a:rPr lang="en-US" dirty="0" smtClean="0">
                <a:solidFill>
                  <a:srgbClr val="FF0000"/>
                </a:solidFill>
              </a:rPr>
              <a:t>")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return(</a:t>
            </a:r>
            <a:r>
              <a:rPr lang="en-US" dirty="0" err="1" smtClean="0">
                <a:solidFill>
                  <a:srgbClr val="FF0000"/>
                </a:solidFill>
              </a:rPr>
              <a:t>newcomb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} 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if(</a:t>
            </a:r>
            <a:r>
              <a:rPr lang="en-US" dirty="0" err="1" smtClean="0">
                <a:solidFill>
                  <a:srgbClr val="FF0000"/>
                </a:solidFill>
              </a:rPr>
              <a:t>input$dataset</a:t>
            </a:r>
            <a:r>
              <a:rPr lang="en-US" dirty="0" smtClean="0">
                <a:solidFill>
                  <a:srgbClr val="FF0000"/>
                </a:solidFill>
              </a:rPr>
              <a:t>=="Weight of Euro Coins")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source("</a:t>
            </a:r>
            <a:r>
              <a:rPr lang="en-US" dirty="0" err="1" smtClean="0">
                <a:solidFill>
                  <a:srgbClr val="FF0000"/>
                </a:solidFill>
              </a:rPr>
              <a:t>euros.R</a:t>
            </a:r>
            <a:r>
              <a:rPr lang="en-US" dirty="0" smtClean="0">
                <a:solidFill>
                  <a:srgbClr val="FF0000"/>
                </a:solidFill>
              </a:rPr>
              <a:t>")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return(euros)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if(</a:t>
            </a:r>
            <a:r>
              <a:rPr lang="en-US" dirty="0" err="1" smtClean="0">
                <a:solidFill>
                  <a:srgbClr val="FF0000"/>
                </a:solidFill>
              </a:rPr>
              <a:t>input$dataset</a:t>
            </a:r>
            <a:r>
              <a:rPr lang="en-US" dirty="0" smtClean="0">
                <a:solidFill>
                  <a:srgbClr val="FF0000"/>
                </a:solidFill>
              </a:rPr>
              <a:t>=="Forbes 500")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source("</a:t>
            </a:r>
            <a:r>
              <a:rPr lang="en-US" dirty="0" err="1" smtClean="0">
                <a:solidFill>
                  <a:srgbClr val="FF0000"/>
                </a:solidFill>
              </a:rPr>
              <a:t>forbes.R</a:t>
            </a:r>
            <a:r>
              <a:rPr lang="en-US" dirty="0" smtClean="0">
                <a:solidFill>
                  <a:srgbClr val="FF0000"/>
                </a:solidFill>
              </a:rPr>
              <a:t>")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return(</a:t>
            </a:r>
            <a:r>
              <a:rPr lang="en-US" dirty="0" err="1" smtClean="0">
                <a:solidFill>
                  <a:srgbClr val="FF0000"/>
                </a:solidFill>
              </a:rPr>
              <a:t>forbes$Assets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}</a:t>
            </a:r>
          </a:p>
          <a:p>
            <a:pPr marL="0" indent="0">
              <a:buNone/>
            </a:pPr>
            <a:r>
              <a:rPr lang="en-US" dirty="0" smtClean="0"/>
              <a:t>   })     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output$text</a:t>
            </a:r>
            <a:r>
              <a:rPr lang="en-US" dirty="0" smtClean="0"/>
              <a:t> &lt;- </a:t>
            </a:r>
            <a:r>
              <a:rPr lang="en-US" dirty="0" err="1" smtClean="0"/>
              <a:t>renderText</a:t>
            </a:r>
            <a:r>
              <a:rPr lang="en-US" dirty="0" smtClean="0"/>
              <a:t>({</a:t>
            </a:r>
          </a:p>
          <a:p>
            <a:pPr marL="0" indent="0">
              <a:buNone/>
            </a:pPr>
            <a:r>
              <a:rPr lang="en-US" dirty="0" smtClean="0"/>
              <a:t>        if(</a:t>
            </a:r>
            <a:r>
              <a:rPr lang="en-US" dirty="0" err="1" smtClean="0"/>
              <a:t>input$dataset</a:t>
            </a:r>
            <a:r>
              <a:rPr lang="en-US" dirty="0" smtClean="0"/>
              <a:t>!="Random") return("")</a:t>
            </a:r>
          </a:p>
          <a:p>
            <a:pPr marL="0" indent="0">
              <a:buNone/>
            </a:pPr>
            <a:r>
              <a:rPr lang="en-US" dirty="0" smtClean="0"/>
              <a:t>        line &lt;- paste("&lt;h4&gt;Mean:",</a:t>
            </a:r>
            <a:r>
              <a:rPr lang="en-US" dirty="0" err="1" smtClean="0"/>
              <a:t>input$mu</a:t>
            </a:r>
            <a:r>
              <a:rPr lang="en-US" dirty="0" smtClean="0"/>
              <a:t>,"&lt;/h4&gt;")</a:t>
            </a:r>
          </a:p>
          <a:p>
            <a:pPr marL="0" indent="0">
              <a:buNone/>
            </a:pPr>
            <a:r>
              <a:rPr lang="en-US" dirty="0" smtClean="0"/>
              <a:t>        line[2] &lt;- paste("&lt;h4&gt;</a:t>
            </a:r>
            <a:r>
              <a:rPr lang="en-US" dirty="0" err="1" smtClean="0"/>
              <a:t>Std</a:t>
            </a:r>
            <a:r>
              <a:rPr lang="en-US" dirty="0" smtClean="0"/>
              <a:t>:",</a:t>
            </a:r>
            <a:r>
              <a:rPr lang="en-US" dirty="0" err="1" smtClean="0"/>
              <a:t>input$sig</a:t>
            </a:r>
            <a:r>
              <a:rPr lang="en-US" dirty="0" smtClean="0"/>
              <a:t>,"&lt;/h4&gt;")</a:t>
            </a:r>
          </a:p>
          <a:p>
            <a:pPr marL="0" indent="0">
              <a:buNone/>
            </a:pPr>
            <a:r>
              <a:rPr lang="en-US" dirty="0" smtClean="0"/>
              <a:t>        line</a:t>
            </a:r>
          </a:p>
          <a:p>
            <a:pPr marL="0" indent="0">
              <a:buNone/>
            </a:pPr>
            <a:r>
              <a:rPr lang="en-US" dirty="0" smtClean="0"/>
              <a:t>   })     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output$plot</a:t>
            </a:r>
            <a:r>
              <a:rPr lang="en-US" dirty="0" smtClean="0"/>
              <a:t> &lt;- </a:t>
            </a:r>
            <a:r>
              <a:rPr lang="en-US" dirty="0" err="1" smtClean="0"/>
              <a:t>renderPlot</a:t>
            </a:r>
            <a:r>
              <a:rPr lang="en-US" dirty="0" smtClean="0"/>
              <a:t>({</a:t>
            </a:r>
          </a:p>
          <a:p>
            <a:pPr marL="0" indent="0">
              <a:buNone/>
            </a:pPr>
            <a:r>
              <a:rPr lang="en-US" dirty="0" smtClean="0"/>
              <a:t>       if(</a:t>
            </a:r>
            <a:r>
              <a:rPr lang="en-US" dirty="0" err="1" smtClean="0"/>
              <a:t>input$dataset</a:t>
            </a:r>
            <a:r>
              <a:rPr lang="en-US" dirty="0" smtClean="0"/>
              <a:t>=="Random") </a:t>
            </a:r>
            <a:r>
              <a:rPr lang="en-US" dirty="0" err="1" smtClean="0"/>
              <a:t>ttl</a:t>
            </a:r>
            <a:r>
              <a:rPr lang="en-US" dirty="0" smtClean="0"/>
              <a:t>&lt;-</a:t>
            </a:r>
            <a:r>
              <a:rPr lang="en-US" dirty="0" err="1" smtClean="0"/>
              <a:t>input$ttl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else </a:t>
            </a:r>
            <a:r>
              <a:rPr lang="en-US" dirty="0" err="1" smtClean="0"/>
              <a:t>ttl</a:t>
            </a:r>
            <a:r>
              <a:rPr lang="en-US" dirty="0" smtClean="0"/>
              <a:t> &lt;- </a:t>
            </a:r>
            <a:r>
              <a:rPr lang="en-US" dirty="0" err="1" smtClean="0"/>
              <a:t>input$dataset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if(</a:t>
            </a:r>
            <a:r>
              <a:rPr lang="en-US" dirty="0" err="1" smtClean="0"/>
              <a:t>input$whichgraph</a:t>
            </a:r>
            <a:r>
              <a:rPr lang="en-US" dirty="0" smtClean="0"/>
              <a:t>=="Histogram")</a:t>
            </a:r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hist</a:t>
            </a:r>
            <a:r>
              <a:rPr lang="en-US" dirty="0" smtClean="0"/>
              <a:t>(data(),</a:t>
            </a:r>
            <a:r>
              <a:rPr lang="en-US" dirty="0" err="1" smtClean="0"/>
              <a:t>input$bins,main</a:t>
            </a:r>
            <a:r>
              <a:rPr lang="en-US" dirty="0" smtClean="0"/>
              <a:t>=</a:t>
            </a:r>
            <a:r>
              <a:rPr lang="en-US" dirty="0" err="1" smtClean="0"/>
              <a:t>ttl,xlab</a:t>
            </a:r>
            <a:r>
              <a:rPr lang="en-US" dirty="0" smtClean="0"/>
              <a:t>="x")</a:t>
            </a:r>
          </a:p>
          <a:p>
            <a:pPr marL="0" indent="0">
              <a:buNone/>
            </a:pPr>
            <a:r>
              <a:rPr lang="en-US" dirty="0" smtClean="0"/>
              <a:t>       else</a:t>
            </a:r>
          </a:p>
          <a:p>
            <a:pPr marL="0" indent="0">
              <a:buNone/>
            </a:pPr>
            <a:r>
              <a:rPr lang="en-US" dirty="0" smtClean="0"/>
              <a:t>           boxplot(data(),main=</a:t>
            </a:r>
            <a:r>
              <a:rPr lang="en-US" dirty="0" err="1" smtClean="0"/>
              <a:t>ttl,xlab</a:t>
            </a:r>
            <a:r>
              <a:rPr lang="en-US" dirty="0" smtClean="0"/>
              <a:t>="x")    </a:t>
            </a:r>
          </a:p>
          <a:p>
            <a:pPr marL="0" indent="0">
              <a:buNone/>
            </a:pPr>
            <a:r>
              <a:rPr lang="en-US" dirty="0" smtClean="0"/>
              <a:t>   })</a:t>
            </a:r>
          </a:p>
          <a:p>
            <a:pPr marL="0" indent="0">
              <a:buNone/>
            </a:pPr>
            <a:r>
              <a:rPr lang="en-US" dirty="0" smtClean="0"/>
              <a:t>})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Text Output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In the text area we want a table of summary statistics.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idea here is to use R syntax to create a character vector which has the lines of the HTML code.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output$text</a:t>
            </a:r>
            <a:r>
              <a:rPr lang="en-US" dirty="0" smtClean="0"/>
              <a:t> &lt;- </a:t>
            </a:r>
            <a:r>
              <a:rPr lang="en-US" dirty="0" err="1" smtClean="0"/>
              <a:t>renderText</a:t>
            </a:r>
            <a:r>
              <a:rPr lang="en-US" dirty="0" smtClean="0"/>
              <a:t>({</a:t>
            </a:r>
          </a:p>
          <a:p>
            <a:pPr marL="0" indent="0">
              <a:buNone/>
            </a:pPr>
            <a:r>
              <a:rPr lang="en-US" dirty="0" smtClean="0"/>
              <a:t>        x &lt;- data()</a:t>
            </a:r>
          </a:p>
          <a:p>
            <a:pPr marL="0" indent="0">
              <a:buNone/>
            </a:pPr>
            <a:r>
              <a:rPr lang="en-US" dirty="0" smtClean="0"/>
              <a:t>        line &lt;- "&lt;table border=1&gt;"</a:t>
            </a:r>
          </a:p>
          <a:p>
            <a:pPr marL="0" indent="0">
              <a:buNone/>
            </a:pPr>
            <a:r>
              <a:rPr lang="en-US" dirty="0" smtClean="0"/>
              <a:t>        line[2] &lt;- "&lt;</a:t>
            </a:r>
            <a:r>
              <a:rPr lang="en-US" dirty="0" err="1" smtClean="0"/>
              <a:t>tr</a:t>
            </a:r>
            <a:r>
              <a:rPr lang="en-US" dirty="0" smtClean="0"/>
              <a:t>&gt;&lt;</a:t>
            </a:r>
            <a:r>
              <a:rPr lang="en-US" dirty="0" err="1" smtClean="0"/>
              <a:t>th</a:t>
            </a:r>
            <a:r>
              <a:rPr lang="en-US" dirty="0" smtClean="0"/>
              <a:t>&gt;Sample Size&lt;/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   &lt;</a:t>
            </a:r>
            <a:r>
              <a:rPr lang="en-US" dirty="0" err="1" smtClean="0"/>
              <a:t>th</a:t>
            </a:r>
            <a:r>
              <a:rPr lang="en-US" dirty="0" smtClean="0"/>
              <a:t>&gt;Mean&lt;/</a:t>
            </a:r>
            <a:r>
              <a:rPr lang="en-US" dirty="0" err="1" smtClean="0"/>
              <a:t>th</a:t>
            </a:r>
            <a:r>
              <a:rPr lang="en-US" dirty="0" smtClean="0"/>
              <a:t>&gt;&lt;</a:t>
            </a:r>
            <a:r>
              <a:rPr lang="en-US" dirty="0" err="1" smtClean="0"/>
              <a:t>th</a:t>
            </a:r>
            <a:r>
              <a:rPr lang="en-US" dirty="0" smtClean="0"/>
              <a:t>&gt;Standard Deviation&lt;/</a:t>
            </a:r>
            <a:r>
              <a:rPr lang="en-US" dirty="0" err="1" smtClean="0"/>
              <a:t>th</a:t>
            </a:r>
            <a:r>
              <a:rPr lang="en-US" dirty="0" smtClean="0"/>
              <a:t>&gt;&lt;/</a:t>
            </a:r>
            <a:r>
              <a:rPr lang="en-US" dirty="0" err="1" smtClean="0"/>
              <a:t>tr</a:t>
            </a:r>
            <a:r>
              <a:rPr lang="en-US" dirty="0" smtClean="0"/>
              <a:t>&gt;"</a:t>
            </a:r>
          </a:p>
          <a:p>
            <a:pPr marL="0" indent="0">
              <a:buNone/>
            </a:pPr>
            <a:r>
              <a:rPr lang="en-US" dirty="0" smtClean="0"/>
              <a:t>        line[3] &lt;- paste("&lt;</a:t>
            </a:r>
            <a:r>
              <a:rPr lang="en-US" dirty="0" err="1" smtClean="0"/>
              <a:t>tr</a:t>
            </a:r>
            <a:r>
              <a:rPr lang="en-US" dirty="0" smtClean="0"/>
              <a:t>&gt;&lt;td&gt;",length(x),</a:t>
            </a:r>
          </a:p>
          <a:p>
            <a:pPr marL="0" indent="0">
              <a:buNone/>
            </a:pPr>
            <a:r>
              <a:rPr lang="en-US" dirty="0" smtClean="0"/>
              <a:t>                         "&lt;/td&gt;&lt;td&gt;",round(mean(x),2),</a:t>
            </a:r>
          </a:p>
          <a:p>
            <a:pPr marL="0" indent="0">
              <a:buNone/>
            </a:pPr>
            <a:r>
              <a:rPr lang="en-US" dirty="0" smtClean="0"/>
              <a:t>                         "&lt;/td&gt;&lt;td&gt;",round(</a:t>
            </a:r>
            <a:r>
              <a:rPr lang="en-US" dirty="0" err="1" smtClean="0"/>
              <a:t>sd</a:t>
            </a:r>
            <a:r>
              <a:rPr lang="en-US" dirty="0" smtClean="0"/>
              <a:t>(x),3),"&lt;/td&gt;&lt;/</a:t>
            </a:r>
            <a:r>
              <a:rPr lang="en-US" dirty="0" err="1" smtClean="0"/>
              <a:t>tr</a:t>
            </a:r>
            <a:r>
              <a:rPr lang="en-US" dirty="0" smtClean="0"/>
              <a:t>&gt;")</a:t>
            </a:r>
          </a:p>
          <a:p>
            <a:pPr marL="0" indent="0">
              <a:buNone/>
            </a:pPr>
            <a:r>
              <a:rPr lang="en-US" dirty="0" smtClean="0"/>
              <a:t>        line[4] &lt;- "&lt;/table&gt;"</a:t>
            </a:r>
          </a:p>
          <a:p>
            <a:pPr marL="0" indent="0">
              <a:buNone/>
            </a:pPr>
            <a:r>
              <a:rPr lang="en-US" dirty="0" smtClean="0"/>
              <a:t>        line</a:t>
            </a:r>
          </a:p>
          <a:p>
            <a:pPr marL="0" indent="0">
              <a:buNone/>
            </a:pPr>
            <a:r>
              <a:rPr lang="en-US" dirty="0" smtClean="0"/>
              <a:t>   })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22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These tables rarely look very good. To change their appearance we need to use cascading style files. The easiest way is to include that in the </a:t>
            </a:r>
            <a:r>
              <a:rPr lang="en-US" dirty="0" err="1" smtClean="0"/>
              <a:t>ui.R</a:t>
            </a:r>
            <a:r>
              <a:rPr lang="en-US" dirty="0" smtClean="0"/>
              <a:t>. For example I almost always use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shinyUI</a:t>
            </a:r>
            <a:r>
              <a:rPr lang="en-US" dirty="0" smtClean="0"/>
              <a:t>(</a:t>
            </a:r>
            <a:r>
              <a:rPr lang="en-US" dirty="0" err="1" smtClean="0"/>
              <a:t>fluidPage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tags$head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tags$style</a:t>
            </a:r>
            <a:r>
              <a:rPr lang="en-US" dirty="0" smtClean="0"/>
              <a:t>(HTML("</a:t>
            </a:r>
          </a:p>
          <a:p>
            <a:pPr marL="0" indent="0">
              <a:buNone/>
            </a:pPr>
            <a:r>
              <a:rPr lang="en-US" dirty="0" smtClean="0"/>
              <a:t>          table, </a:t>
            </a:r>
            <a:r>
              <a:rPr lang="en-US" dirty="0" err="1" smtClean="0"/>
              <a:t>th</a:t>
            </a:r>
            <a:r>
              <a:rPr lang="en-US" dirty="0" smtClean="0"/>
              <a:t>, td {</a:t>
            </a:r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text-align:right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       }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th</a:t>
            </a:r>
            <a:r>
              <a:rPr lang="en-US" dirty="0" smtClean="0"/>
              <a:t>, td {</a:t>
            </a:r>
          </a:p>
          <a:p>
            <a:pPr marL="0" indent="0">
              <a:buNone/>
            </a:pPr>
            <a:r>
              <a:rPr lang="en-US" dirty="0" smtClean="0"/>
              <a:t>              padding: 10px;</a:t>
            </a:r>
          </a:p>
          <a:p>
            <a:pPr marL="0" indent="0">
              <a:buNone/>
            </a:pPr>
            <a:r>
              <a:rPr lang="en-US" dirty="0" smtClean="0"/>
              <a:t>          }    </a:t>
            </a:r>
          </a:p>
          <a:p>
            <a:pPr marL="0" indent="0">
              <a:buNone/>
            </a:pPr>
            <a:r>
              <a:rPr lang="en-US" dirty="0" smtClean="0"/>
              <a:t>       "))</a:t>
            </a:r>
          </a:p>
          <a:p>
            <a:pPr marL="0" indent="0">
              <a:buNone/>
            </a:pPr>
            <a:r>
              <a:rPr lang="en-US" dirty="0" smtClean="0"/>
              <a:t>  ),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titlePanel</a:t>
            </a:r>
            <a:r>
              <a:rPr lang="en-US" dirty="0" smtClean="0"/>
              <a:t>("Workshop - Example 1 - Basic Graphs"),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49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Often it is a good idea to have several panels to show different things. Say we want to separate the text from the graph.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mainPanel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tabsetPanel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tabPanel</a:t>
            </a:r>
            <a:r>
              <a:rPr lang="en-US" dirty="0" smtClean="0"/>
              <a:t>("Statistics",</a:t>
            </a:r>
            <a:r>
              <a:rPr lang="en-US" dirty="0" err="1" smtClean="0"/>
              <a:t>uiOutput</a:t>
            </a:r>
            <a:r>
              <a:rPr lang="en-US" dirty="0" smtClean="0"/>
              <a:t>("text")),</a:t>
            </a:r>
          </a:p>
          <a:p>
            <a:pPr marL="0" indent="0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tabPanel</a:t>
            </a:r>
            <a:r>
              <a:rPr lang="en-US" dirty="0" smtClean="0"/>
              <a:t>("Graphs",</a:t>
            </a:r>
            <a:r>
              <a:rPr lang="en-US" dirty="0" err="1" smtClean="0"/>
              <a:t>plotOutput</a:t>
            </a:r>
            <a:r>
              <a:rPr lang="en-US" dirty="0" smtClean="0"/>
              <a:t>("plot", width =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"500px", height = "500px")),</a:t>
            </a:r>
          </a:p>
          <a:p>
            <a:pPr marL="0" indent="0">
              <a:buNone/>
            </a:pPr>
            <a:r>
              <a:rPr lang="en-US" dirty="0" smtClean="0"/>
              <a:t>                id="Tabs"</a:t>
            </a:r>
          </a:p>
          <a:p>
            <a:pPr marL="0" indent="0">
              <a:buNone/>
            </a:pPr>
            <a:r>
              <a:rPr lang="en-US" dirty="0" smtClean="0"/>
              <a:t>            )</a:t>
            </a:r>
          </a:p>
          <a:p>
            <a:pPr marL="0" indent="0">
              <a:buNone/>
            </a:pPr>
            <a:r>
              <a:rPr lang="en-US" dirty="0" smtClean="0"/>
              <a:t>     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47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conditionalPanel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Again there are items on the left that only make sense for the graphs, so they should only appear when the Graph panel is selected. Again </a:t>
            </a:r>
            <a:r>
              <a:rPr lang="en-US" dirty="0" err="1" smtClean="0"/>
              <a:t>conditionalPanel</a:t>
            </a:r>
            <a:r>
              <a:rPr lang="en-US" dirty="0" smtClean="0"/>
              <a:t> to the rescue!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conditionalPanel</a:t>
            </a:r>
            <a:r>
              <a:rPr lang="en-US" dirty="0"/>
              <a:t>( condition = "</a:t>
            </a:r>
            <a:r>
              <a:rPr lang="en-US" dirty="0" err="1"/>
              <a:t>input.Tabs</a:t>
            </a:r>
            <a:r>
              <a:rPr lang="en-US" dirty="0"/>
              <a:t> == 'Graphs'",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dirty="0" err="1"/>
              <a:t>radioButtons</a:t>
            </a:r>
            <a:r>
              <a:rPr lang="en-US" dirty="0"/>
              <a:t>(</a:t>
            </a:r>
            <a:r>
              <a:rPr lang="en-US" dirty="0" err="1"/>
              <a:t>inputId</a:t>
            </a:r>
            <a:r>
              <a:rPr lang="en-US" dirty="0"/>
              <a:t>="</a:t>
            </a:r>
            <a:r>
              <a:rPr lang="en-US" dirty="0" err="1"/>
              <a:t>whichgraph</a:t>
            </a:r>
            <a:r>
              <a:rPr lang="en-US" dirty="0" smtClean="0"/>
              <a:t>",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label</a:t>
            </a:r>
            <a:r>
              <a:rPr lang="en-US" dirty="0"/>
              <a:t>="Which Graph?",</a:t>
            </a:r>
          </a:p>
          <a:p>
            <a:pPr marL="0" indent="0">
              <a:buNone/>
            </a:pPr>
            <a:r>
              <a:rPr lang="en-US" dirty="0"/>
              <a:t>                      </a:t>
            </a:r>
            <a:r>
              <a:rPr lang="en-US" dirty="0" smtClean="0"/>
              <a:t>   choices=c</a:t>
            </a:r>
            <a:r>
              <a:rPr lang="en-US" dirty="0"/>
              <a:t>("</a:t>
            </a:r>
            <a:r>
              <a:rPr lang="en-US" dirty="0" err="1"/>
              <a:t>Histogram","Boxplot</a:t>
            </a:r>
            <a:r>
              <a:rPr lang="en-US" dirty="0"/>
              <a:t>")),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dirty="0" err="1"/>
              <a:t>conditionalPanel</a:t>
            </a:r>
            <a:r>
              <a:rPr lang="en-US" dirty="0"/>
              <a:t>(condition =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     "</a:t>
            </a:r>
            <a:r>
              <a:rPr lang="en-US" dirty="0" err="1"/>
              <a:t>input.dataset</a:t>
            </a:r>
            <a:r>
              <a:rPr lang="en-US" dirty="0"/>
              <a:t>=='Random'",   </a:t>
            </a:r>
          </a:p>
          <a:p>
            <a:pPr marL="0" indent="0">
              <a:buNone/>
            </a:pPr>
            <a:r>
              <a:rPr lang="en-US" dirty="0"/>
              <a:t>                      </a:t>
            </a:r>
            <a:r>
              <a:rPr lang="en-US" dirty="0" smtClean="0"/>
              <a:t>	</a:t>
            </a:r>
            <a:r>
              <a:rPr lang="en-US" dirty="0" err="1" smtClean="0"/>
              <a:t>textInput</a:t>
            </a:r>
            <a:r>
              <a:rPr lang="en-US" dirty="0"/>
              <a:t>("</a:t>
            </a:r>
            <a:r>
              <a:rPr lang="en-US" dirty="0" err="1"/>
              <a:t>ttl</a:t>
            </a:r>
            <a:r>
              <a:rPr lang="en-US" dirty="0"/>
              <a:t>","Graph </a:t>
            </a:r>
            <a:r>
              <a:rPr lang="en-US" dirty="0" err="1"/>
              <a:t>Title",value</a:t>
            </a:r>
            <a:r>
              <a:rPr lang="en-US" dirty="0"/>
              <a:t>=""))</a:t>
            </a:r>
          </a:p>
          <a:p>
            <a:pPr marL="0" indent="0">
              <a:buNone/>
            </a:pPr>
            <a:r>
              <a:rPr lang="en-US" dirty="0"/>
              <a:t>            )</a:t>
            </a:r>
          </a:p>
        </p:txBody>
      </p:sp>
    </p:spTree>
    <p:extLst>
      <p:ext uri="{BB962C8B-B14F-4D97-AF65-F5344CB8AC3E}">
        <p14:creationId xmlns:p14="http://schemas.microsoft.com/office/powerpoint/2010/main" val="182707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When generating random data we might want to do this a number of times. Slowly, so one can watch the changes. Here is how:</a:t>
            </a:r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err="1" smtClean="0"/>
              <a:t>ui.R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sliderInput</a:t>
            </a:r>
            <a:r>
              <a:rPr lang="en-US" dirty="0" smtClean="0"/>
              <a:t>("</a:t>
            </a:r>
            <a:r>
              <a:rPr lang="en-US" dirty="0" err="1" smtClean="0"/>
              <a:t>k","Repeat!",min</a:t>
            </a:r>
            <a:r>
              <a:rPr lang="en-US" dirty="0" smtClean="0"/>
              <a:t>=1, max=10, value=0,step=1, </a:t>
            </a:r>
          </a:p>
          <a:p>
            <a:pPr marL="0" indent="0">
              <a:buNone/>
            </a:pPr>
            <a:r>
              <a:rPr lang="en-US" dirty="0" smtClean="0"/>
              <a:t>                animate=</a:t>
            </a:r>
            <a:r>
              <a:rPr lang="en-US" dirty="0" err="1" smtClean="0"/>
              <a:t>animationOptions</a:t>
            </a:r>
            <a:r>
              <a:rPr lang="en-US" dirty="0" smtClean="0"/>
              <a:t>(interval = 500,playButton=“Go!")</a:t>
            </a:r>
          </a:p>
          <a:p>
            <a:pPr marL="0" indent="0">
              <a:buNone/>
            </a:pPr>
            <a:r>
              <a:rPr lang="en-US" dirty="0" smtClean="0"/>
              <a:t>            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err="1" smtClean="0"/>
              <a:t>server.R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if(</a:t>
            </a:r>
            <a:r>
              <a:rPr lang="en-US" dirty="0" err="1" smtClean="0"/>
              <a:t>input$dataset</a:t>
            </a:r>
            <a:r>
              <a:rPr lang="en-US" dirty="0" smtClean="0"/>
              <a:t>=="Random") {</a:t>
            </a:r>
          </a:p>
          <a:p>
            <a:pPr marL="0" indent="0">
              <a:buNone/>
            </a:pPr>
            <a:r>
              <a:rPr lang="en-US" dirty="0" smtClean="0"/>
              <a:t>            for(</a:t>
            </a:r>
            <a:r>
              <a:rPr lang="en-US" dirty="0" err="1" smtClean="0"/>
              <a:t>i</a:t>
            </a:r>
            <a:r>
              <a:rPr lang="en-US" dirty="0" smtClean="0"/>
              <a:t> in 1:input$k) mu&lt;-</a:t>
            </a:r>
            <a:r>
              <a:rPr lang="en-US" dirty="0" err="1" smtClean="0"/>
              <a:t>input$mu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return(</a:t>
            </a:r>
            <a:r>
              <a:rPr lang="en-US" dirty="0" err="1" smtClean="0"/>
              <a:t>rnorm</a:t>
            </a:r>
            <a:r>
              <a:rPr lang="en-US" dirty="0" smtClean="0"/>
              <a:t>(</a:t>
            </a:r>
            <a:r>
              <a:rPr lang="en-US" dirty="0" err="1" smtClean="0"/>
              <a:t>input$n,input$mu,input$sig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r>
              <a:rPr lang="en-US" dirty="0" smtClean="0"/>
              <a:t>        }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9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Shiny?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Shiny allows us to run R inside any standard browser (IE, Firefox, Chrome etc.)</a:t>
            </a:r>
          </a:p>
          <a:p>
            <a:r>
              <a:rPr lang="en-US" dirty="0" smtClean="0"/>
              <a:t>Shiny is interactive, so the user can make changes to what the R routine does on the fly.</a:t>
            </a:r>
          </a:p>
          <a:p>
            <a:r>
              <a:rPr lang="en-US" dirty="0" smtClean="0"/>
              <a:t>It is useful for teaching, illustrating concepts, publishing research results…</a:t>
            </a:r>
          </a:p>
          <a:p>
            <a:r>
              <a:rPr lang="en-US" dirty="0" smtClean="0"/>
              <a:t>What can it do? Really, your imagination is the limit..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47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077200" cy="5334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Say we want to do the graphs with ggplot2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err="1" smtClean="0"/>
              <a:t>server.R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require(ggplot2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shinyServer</a:t>
            </a:r>
            <a:r>
              <a:rPr lang="en-US" dirty="0"/>
              <a:t>(function(input, output) </a:t>
            </a:r>
            <a:r>
              <a:rPr lang="en-US" dirty="0" smtClean="0"/>
              <a:t>{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output$plot</a:t>
            </a:r>
            <a:r>
              <a:rPr lang="en-US" dirty="0"/>
              <a:t> &lt;- </a:t>
            </a:r>
            <a:r>
              <a:rPr lang="en-US" dirty="0" err="1"/>
              <a:t>renderPlot</a:t>
            </a:r>
            <a:r>
              <a:rPr lang="en-US" dirty="0"/>
              <a:t>({</a:t>
            </a:r>
          </a:p>
          <a:p>
            <a:pPr marL="0" indent="0">
              <a:buNone/>
            </a:pPr>
            <a:r>
              <a:rPr lang="en-US" dirty="0"/>
              <a:t>       if(</a:t>
            </a:r>
            <a:r>
              <a:rPr lang="en-US" dirty="0" err="1"/>
              <a:t>input$dataset</a:t>
            </a:r>
            <a:r>
              <a:rPr lang="en-US" dirty="0"/>
              <a:t>=="Random") </a:t>
            </a:r>
            <a:r>
              <a:rPr lang="en-US" dirty="0" err="1"/>
              <a:t>ttl</a:t>
            </a:r>
            <a:r>
              <a:rPr lang="en-US" dirty="0"/>
              <a:t>&lt;-</a:t>
            </a:r>
            <a:r>
              <a:rPr lang="en-US" dirty="0" err="1"/>
              <a:t>input$ttl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else </a:t>
            </a:r>
            <a:r>
              <a:rPr lang="en-US" dirty="0" err="1"/>
              <a:t>ttl</a:t>
            </a:r>
            <a:r>
              <a:rPr lang="en-US" dirty="0"/>
              <a:t> &lt;- </a:t>
            </a:r>
            <a:r>
              <a:rPr lang="en-US" dirty="0" err="1"/>
              <a:t>input$dataset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dta</a:t>
            </a:r>
            <a:r>
              <a:rPr lang="en-US" dirty="0"/>
              <a:t>&lt;-</a:t>
            </a:r>
            <a:r>
              <a:rPr lang="en-US" dirty="0" err="1"/>
              <a:t>data.frame</a:t>
            </a:r>
            <a:r>
              <a:rPr lang="en-US" dirty="0"/>
              <a:t>(x=data())</a:t>
            </a:r>
          </a:p>
          <a:p>
            <a:pPr marL="0" indent="0">
              <a:buNone/>
            </a:pPr>
            <a:r>
              <a:rPr lang="en-US" dirty="0"/>
              <a:t>       if(</a:t>
            </a:r>
            <a:r>
              <a:rPr lang="en-US" dirty="0" err="1"/>
              <a:t>input$whichgraph</a:t>
            </a:r>
            <a:r>
              <a:rPr lang="en-US" dirty="0"/>
              <a:t>=="Histogram") {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dirty="0" err="1"/>
              <a:t>bw</a:t>
            </a:r>
            <a:r>
              <a:rPr lang="en-US" dirty="0"/>
              <a:t> &lt;- diff(range(data()))/</a:t>
            </a:r>
            <a:r>
              <a:rPr lang="en-US" dirty="0" err="1"/>
              <a:t>input$bins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dirty="0" err="1"/>
              <a:t>plt</a:t>
            </a:r>
            <a:r>
              <a:rPr lang="en-US" dirty="0"/>
              <a:t> &lt;- </a:t>
            </a:r>
            <a:r>
              <a:rPr lang="en-US" dirty="0" err="1"/>
              <a:t>ggplot</a:t>
            </a:r>
            <a:r>
              <a:rPr lang="en-US" dirty="0"/>
              <a:t>(data=</a:t>
            </a:r>
            <a:r>
              <a:rPr lang="en-US" dirty="0" err="1"/>
              <a:t>dta,aes</a:t>
            </a:r>
            <a:r>
              <a:rPr lang="en-US" dirty="0"/>
              <a:t>(x))+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dirty="0" err="1"/>
              <a:t>geom_histogram</a:t>
            </a:r>
            <a:r>
              <a:rPr lang="en-US" dirty="0"/>
              <a:t>(</a:t>
            </a:r>
            <a:r>
              <a:rPr lang="en-US" dirty="0" err="1"/>
              <a:t>aes</a:t>
            </a:r>
            <a:r>
              <a:rPr lang="en-US" dirty="0"/>
              <a:t>(y = ..density..),color="</a:t>
            </a:r>
            <a:r>
              <a:rPr lang="en-US" dirty="0" err="1"/>
              <a:t>black",fill</a:t>
            </a:r>
            <a:r>
              <a:rPr lang="en-US" dirty="0"/>
              <a:t>="white", </a:t>
            </a:r>
            <a:r>
              <a:rPr lang="en-US" dirty="0" err="1"/>
              <a:t>binwidth</a:t>
            </a:r>
            <a:r>
              <a:rPr lang="en-US" dirty="0"/>
              <a:t> = </a:t>
            </a:r>
            <a:r>
              <a:rPr lang="en-US" dirty="0" err="1"/>
              <a:t>bw</a:t>
            </a:r>
            <a:r>
              <a:rPr lang="en-US" dirty="0"/>
              <a:t>)                  </a:t>
            </a:r>
          </a:p>
          <a:p>
            <a:pPr marL="0" indent="0">
              <a:buNone/>
            </a:pPr>
            <a:r>
              <a:rPr lang="en-US" dirty="0"/>
              <a:t>       } </a:t>
            </a:r>
          </a:p>
          <a:p>
            <a:pPr marL="0" indent="0">
              <a:buNone/>
            </a:pPr>
            <a:r>
              <a:rPr lang="en-US" dirty="0"/>
              <a:t>       else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plt</a:t>
            </a:r>
            <a:r>
              <a:rPr lang="en-US" dirty="0"/>
              <a:t> &lt;- </a:t>
            </a:r>
            <a:r>
              <a:rPr lang="en-US" dirty="0" err="1"/>
              <a:t>ggplot</a:t>
            </a:r>
            <a:r>
              <a:rPr lang="en-US" dirty="0"/>
              <a:t>(data=</a:t>
            </a:r>
            <a:r>
              <a:rPr lang="en-US" dirty="0" err="1"/>
              <a:t>dta,aes</a:t>
            </a:r>
            <a:r>
              <a:rPr lang="en-US" dirty="0"/>
              <a:t>(factor(1,length(x)),x))+ 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dirty="0" err="1"/>
              <a:t>geom_boxplot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plt</a:t>
            </a:r>
            <a:r>
              <a:rPr lang="en-US" dirty="0"/>
              <a:t> &lt;- </a:t>
            </a:r>
            <a:r>
              <a:rPr lang="en-US" dirty="0" err="1"/>
              <a:t>plt</a:t>
            </a:r>
            <a:r>
              <a:rPr lang="en-US" dirty="0"/>
              <a:t> + </a:t>
            </a:r>
            <a:r>
              <a:rPr lang="en-US" dirty="0" err="1"/>
              <a:t>xlab</a:t>
            </a:r>
            <a:r>
              <a:rPr lang="en-US" dirty="0"/>
              <a:t>(</a:t>
            </a:r>
            <a:r>
              <a:rPr lang="en-US" dirty="0" err="1"/>
              <a:t>ttl</a:t>
            </a:r>
            <a:r>
              <a:rPr lang="en-US" dirty="0"/>
              <a:t>)+</a:t>
            </a:r>
            <a:r>
              <a:rPr lang="en-US" dirty="0" err="1"/>
              <a:t>ylab</a:t>
            </a:r>
            <a:r>
              <a:rPr lang="en-US" dirty="0"/>
              <a:t>("")</a:t>
            </a:r>
          </a:p>
          <a:p>
            <a:pPr marL="0" indent="0">
              <a:buNone/>
            </a:pPr>
            <a:r>
              <a:rPr lang="en-US" dirty="0"/>
              <a:t>       print(</a:t>
            </a:r>
            <a:r>
              <a:rPr lang="en-US" dirty="0" err="1"/>
              <a:t>plt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})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20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How to deploy an 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a number of ways to make shiny apps available to the public: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1) Email them the folder with the </a:t>
            </a:r>
            <a:r>
              <a:rPr lang="en-US" dirty="0" err="1" smtClean="0"/>
              <a:t>ui.R</a:t>
            </a:r>
            <a:r>
              <a:rPr lang="en-US" dirty="0" smtClean="0"/>
              <a:t> and </a:t>
            </a:r>
            <a:r>
              <a:rPr lang="en-US" dirty="0" err="1" smtClean="0"/>
              <a:t>server.R</a:t>
            </a:r>
            <a:r>
              <a:rPr lang="en-US" dirty="0" smtClean="0"/>
              <a:t> (and any other parts needed such as data sets)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2) Make a compressed zip file of the folder and put it on the internet. They can then be run with </a:t>
            </a:r>
            <a:r>
              <a:rPr lang="en-US" dirty="0" err="1" smtClean="0"/>
              <a:t>runUrl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&gt;</a:t>
            </a:r>
            <a:r>
              <a:rPr lang="en-US" dirty="0" err="1" smtClean="0"/>
              <a:t>runUrl</a:t>
            </a:r>
            <a:r>
              <a:rPr lang="en-US" dirty="0"/>
              <a:t>("http://</a:t>
            </a:r>
            <a:r>
              <a:rPr lang="en-US" dirty="0" smtClean="0"/>
              <a:t>academic.uprm.edu/</a:t>
            </a:r>
            <a:r>
              <a:rPr lang="en-US" dirty="0" err="1" smtClean="0"/>
              <a:t>wrolke</a:t>
            </a:r>
            <a:r>
              <a:rPr lang="en-US" smtClean="0"/>
              <a:t>/shiny/workshop/app10.zip</a:t>
            </a:r>
            <a:r>
              <a:rPr lang="en-US" dirty="0"/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374030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deploy an 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3) Put code on </a:t>
            </a:r>
            <a:r>
              <a:rPr lang="en-US" dirty="0" err="1" smtClean="0"/>
              <a:t>github</a:t>
            </a:r>
            <a:r>
              <a:rPr lang="en-US" dirty="0"/>
              <a:t>, run with </a:t>
            </a:r>
            <a:r>
              <a:rPr lang="en-US" dirty="0" err="1" smtClean="0"/>
              <a:t>runGitHub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runGitHub</a:t>
            </a:r>
            <a:r>
              <a:rPr lang="en-US" dirty="0" smtClean="0"/>
              <a:t>(‘</a:t>
            </a:r>
            <a:r>
              <a:rPr lang="en-US" dirty="0" err="1" smtClean="0"/>
              <a:t>wolfgang</a:t>
            </a:r>
            <a:r>
              <a:rPr lang="en-US" dirty="0" err="1" smtClean="0"/>
              <a:t>r</a:t>
            </a:r>
            <a:r>
              <a:rPr lang="en-US" dirty="0" err="1" smtClean="0"/>
              <a:t>olke</a:t>
            </a:r>
            <a:r>
              <a:rPr lang="en-US" dirty="0" smtClean="0"/>
              <a:t>/app10’)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4) Put app  on </a:t>
            </a:r>
            <a:r>
              <a:rPr lang="en-US" dirty="0" smtClean="0"/>
              <a:t>shinyapps.io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https://drrolke.shinyapps.io/app10</a:t>
            </a:r>
            <a:r>
              <a:rPr lang="en-US" dirty="0" smtClean="0"/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5) Get </a:t>
            </a:r>
            <a:r>
              <a:rPr lang="en-US" dirty="0" err="1" smtClean="0"/>
              <a:t>shinyapps</a:t>
            </a:r>
            <a:r>
              <a:rPr lang="en-US" dirty="0" smtClean="0"/>
              <a:t> pro, set up your own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52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6) 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Sampling – use animation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Confidence Intervals – use of simulation in teaching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Problem Generator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Taylor 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72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7) </a:t>
            </a:r>
            <a:r>
              <a:rPr lang="en-US" dirty="0"/>
              <a:t>Homework /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Write an app that illustrates the concept of a probability distribution.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Email me your folder with the </a:t>
            </a:r>
            <a:r>
              <a:rPr lang="en-US" dirty="0" err="1" smtClean="0"/>
              <a:t>ui.R</a:t>
            </a:r>
            <a:r>
              <a:rPr lang="en-US" dirty="0" smtClean="0"/>
              <a:t> and </a:t>
            </a:r>
            <a:r>
              <a:rPr lang="en-US" dirty="0" err="1" smtClean="0"/>
              <a:t>server.R</a:t>
            </a:r>
            <a:r>
              <a:rPr lang="en-US" dirty="0" smtClean="0"/>
              <a:t> and anything else needed.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will put all solutions online and ask for a vote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Winner gets a bottle of champagne (if under 21 a box of cookies) Minimum: 5 submissions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Deadline: May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435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Prerequisites to writing shiny apps</a:t>
            </a:r>
          </a:p>
          <a:p>
            <a:pPr marL="0" indent="0">
              <a:buNone/>
            </a:pPr>
            <a:r>
              <a:rPr lang="en-US" dirty="0" smtClean="0"/>
              <a:t>2) the basic parts of an app</a:t>
            </a:r>
          </a:p>
          <a:p>
            <a:pPr marL="0" indent="0">
              <a:buNone/>
            </a:pPr>
            <a:r>
              <a:rPr lang="en-US" dirty="0" smtClean="0"/>
              <a:t>3) How to run and debug an app</a:t>
            </a:r>
          </a:p>
          <a:p>
            <a:pPr marL="0" indent="0">
              <a:buNone/>
            </a:pPr>
            <a:r>
              <a:rPr lang="en-US" dirty="0" smtClean="0"/>
              <a:t>4) Some useful elements of shiny</a:t>
            </a:r>
          </a:p>
          <a:p>
            <a:pPr marL="0" indent="0">
              <a:buNone/>
            </a:pPr>
            <a:r>
              <a:rPr lang="en-US" dirty="0" smtClean="0"/>
              <a:t>5) How to deploy an app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6) Some examples</a:t>
            </a:r>
          </a:p>
          <a:p>
            <a:pPr marL="0" indent="0">
              <a:buNone/>
            </a:pPr>
            <a:r>
              <a:rPr lang="en-US" dirty="0" smtClean="0"/>
              <a:t>7) Homework /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7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1) Prerequisites to writing shiny apps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“underneath” an app runs R, so some knowledge of R is needed. How much depends on what the app is supposed to do. (I often start a new app by writing the necessary R code inside of R)</a:t>
            </a:r>
          </a:p>
          <a:p>
            <a:pPr marL="0" indent="0">
              <a:buNone/>
            </a:pPr>
            <a:r>
              <a:rPr lang="en-US" dirty="0" smtClean="0"/>
              <a:t>The app is run in a browser, so it is a webpage, so some knowledge on how to make webpages is needed. Basic HTML coding.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05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the basic parts of an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Each app has to have two basic files, written in ASCII with any standard program editor: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err="1" smtClean="0"/>
              <a:t>ui.R</a:t>
            </a:r>
            <a:r>
              <a:rPr lang="en-US" dirty="0" smtClean="0"/>
              <a:t> creates the basic layout of the app</a:t>
            </a:r>
          </a:p>
          <a:p>
            <a:pPr marL="514350" indent="-514350">
              <a:buAutoNum type="arabicParenR"/>
            </a:pPr>
            <a:r>
              <a:rPr lang="en-US" dirty="0" err="1"/>
              <a:t>s</a:t>
            </a:r>
            <a:r>
              <a:rPr lang="en-US" dirty="0" err="1" smtClean="0"/>
              <a:t>erver.R</a:t>
            </a:r>
            <a:r>
              <a:rPr lang="en-US" dirty="0" smtClean="0"/>
              <a:t> generates the content to be displayed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begin writing a new app, create a new folder with the name of the app, and within the folder create the </a:t>
            </a:r>
            <a:r>
              <a:rPr lang="en-US" dirty="0" err="1" smtClean="0"/>
              <a:t>ui.R</a:t>
            </a:r>
            <a:r>
              <a:rPr lang="en-US" dirty="0" smtClean="0"/>
              <a:t> and </a:t>
            </a:r>
            <a:r>
              <a:rPr lang="en-US" dirty="0" err="1" smtClean="0"/>
              <a:t>server.R</a:t>
            </a:r>
            <a:r>
              <a:rPr lang="en-US" dirty="0" smtClean="0"/>
              <a:t> files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have a folder called template, which contains a </a:t>
            </a:r>
            <a:r>
              <a:rPr lang="en-US" dirty="0" err="1" smtClean="0"/>
              <a:t>ui.R</a:t>
            </a:r>
            <a:r>
              <a:rPr lang="en-US" dirty="0" smtClean="0"/>
              <a:t> and a </a:t>
            </a:r>
            <a:r>
              <a:rPr lang="en-US" dirty="0" err="1" smtClean="0"/>
              <a:t>server.R</a:t>
            </a:r>
            <a:r>
              <a:rPr lang="en-US" dirty="0" smtClean="0"/>
              <a:t> with some elements that I generally want. So I simply make a copy of this folder and rename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Let’s say we want to write an app that generates data from a standard  normal distribution and draws the histogram. We want to let the user choose how many observations are generated and how many bins are used.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9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304800"/>
            <a:ext cx="3733800" cy="609600"/>
          </a:xfrm>
        </p:spPr>
        <p:txBody>
          <a:bodyPr/>
          <a:lstStyle/>
          <a:p>
            <a:r>
              <a:rPr lang="en-US" dirty="0" smtClean="0"/>
              <a:t>                    </a:t>
            </a:r>
            <a:r>
              <a:rPr lang="en-US" dirty="0" err="1" smtClean="0"/>
              <a:t>ui.R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8600" y="1066800"/>
            <a:ext cx="3962400" cy="5791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shinyUI</a:t>
            </a:r>
            <a:r>
              <a:rPr lang="en-US" dirty="0"/>
              <a:t>(</a:t>
            </a:r>
            <a:r>
              <a:rPr lang="en-US" dirty="0" err="1"/>
              <a:t>fluidPage</a:t>
            </a:r>
            <a:r>
              <a:rPr lang="en-US" dirty="0"/>
              <a:t>(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titlePanel</a:t>
            </a:r>
            <a:r>
              <a:rPr lang="en-US" dirty="0"/>
              <a:t>("Workshop - Example 1 -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    Basic </a:t>
            </a:r>
            <a:r>
              <a:rPr lang="en-US" dirty="0"/>
              <a:t>Histogram</a:t>
            </a:r>
            <a:r>
              <a:rPr lang="en-US" dirty="0" smtClean="0"/>
              <a:t>"),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sidebarLayout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sidebarPanel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 err="1"/>
              <a:t>numericInput</a:t>
            </a:r>
            <a:r>
              <a:rPr lang="en-US" dirty="0"/>
              <a:t>(</a:t>
            </a:r>
            <a:r>
              <a:rPr lang="en-US" dirty="0" err="1"/>
              <a:t>inputId</a:t>
            </a:r>
            <a:r>
              <a:rPr lang="en-US" dirty="0"/>
              <a:t>="</a:t>
            </a:r>
            <a:r>
              <a:rPr lang="en-US" dirty="0" smtClean="0"/>
              <a:t>n“,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</a:t>
            </a:r>
            <a:r>
              <a:rPr lang="en-US" dirty="0"/>
              <a:t>label="Number of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err="1" smtClean="0"/>
              <a:t>observations</a:t>
            </a:r>
            <a:r>
              <a:rPr lang="en-US" dirty="0" err="1"/>
              <a:t>",value</a:t>
            </a:r>
            <a:r>
              <a:rPr lang="en-US" dirty="0"/>
              <a:t>=1000),      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 err="1"/>
              <a:t>numericInput</a:t>
            </a:r>
            <a:r>
              <a:rPr lang="en-US" dirty="0"/>
              <a:t>(</a:t>
            </a:r>
            <a:r>
              <a:rPr lang="en-US" dirty="0" err="1"/>
              <a:t>inputId</a:t>
            </a:r>
            <a:r>
              <a:rPr lang="en-US" dirty="0"/>
              <a:t>="bins</a:t>
            </a:r>
            <a:r>
              <a:rPr lang="en-US" dirty="0" smtClean="0"/>
              <a:t>",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</a:t>
            </a:r>
            <a:r>
              <a:rPr lang="en-US" dirty="0"/>
              <a:t>label="Number </a:t>
            </a:r>
            <a:r>
              <a:rPr lang="en-US" dirty="0" smtClean="0"/>
              <a:t>of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</a:t>
            </a:r>
            <a:r>
              <a:rPr lang="en-US" dirty="0" err="1"/>
              <a:t>bins",value</a:t>
            </a:r>
            <a:r>
              <a:rPr lang="en-US" dirty="0"/>
              <a:t>=50)	</a:t>
            </a:r>
          </a:p>
          <a:p>
            <a:pPr marL="0" indent="0">
              <a:buNone/>
            </a:pPr>
            <a:r>
              <a:rPr lang="en-US" dirty="0"/>
              <a:t>       ),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mainPanel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 smtClean="0"/>
              <a:t>             </a:t>
            </a:r>
            <a:r>
              <a:rPr lang="en-US" dirty="0" err="1"/>
              <a:t>plotOutput</a:t>
            </a:r>
            <a:r>
              <a:rPr lang="en-US" dirty="0"/>
              <a:t>("plot")</a:t>
            </a:r>
          </a:p>
          <a:p>
            <a:pPr marL="0" indent="0">
              <a:buNone/>
            </a:pPr>
            <a:r>
              <a:rPr lang="en-US" dirty="0"/>
              <a:t>      )</a:t>
            </a:r>
          </a:p>
          <a:p>
            <a:pPr marL="0" indent="0">
              <a:buNone/>
            </a:pPr>
            <a:r>
              <a:rPr lang="en-US" dirty="0"/>
              <a:t>  )</a:t>
            </a:r>
          </a:p>
          <a:p>
            <a:pPr marL="0" indent="0">
              <a:buNone/>
            </a:pPr>
            <a:r>
              <a:rPr lang="en-US" dirty="0"/>
              <a:t>))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304801"/>
            <a:ext cx="4041775" cy="609600"/>
          </a:xfrm>
        </p:spPr>
        <p:txBody>
          <a:bodyPr/>
          <a:lstStyle/>
          <a:p>
            <a:r>
              <a:rPr lang="en-US" dirty="0" smtClean="0"/>
              <a:t>                      </a:t>
            </a:r>
            <a:r>
              <a:rPr lang="en-US" dirty="0" err="1" smtClean="0"/>
              <a:t>server.R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19600" y="1066800"/>
            <a:ext cx="4648199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shinyServer</a:t>
            </a:r>
            <a:r>
              <a:rPr lang="en-US" sz="2000" dirty="0"/>
              <a:t>(function(input, output</a:t>
            </a:r>
            <a:r>
              <a:rPr lang="en-US" sz="2000" dirty="0" smtClean="0"/>
              <a:t>) {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   data &lt;- reactive({</a:t>
            </a:r>
          </a:p>
          <a:p>
            <a:pPr marL="0" indent="0">
              <a:buNone/>
            </a:pPr>
            <a:r>
              <a:rPr lang="en-US" sz="2000" dirty="0"/>
              <a:t>        x &lt;- </a:t>
            </a:r>
            <a:r>
              <a:rPr lang="en-US" sz="2000" dirty="0" err="1"/>
              <a:t>rnorm</a:t>
            </a:r>
            <a:r>
              <a:rPr lang="en-US" sz="2000" dirty="0"/>
              <a:t>(</a:t>
            </a:r>
            <a:r>
              <a:rPr lang="en-US" sz="2000" dirty="0" err="1"/>
              <a:t>input$n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        x</a:t>
            </a:r>
          </a:p>
          <a:p>
            <a:pPr marL="0" indent="0">
              <a:buNone/>
            </a:pPr>
            <a:r>
              <a:rPr lang="en-US" sz="2000" dirty="0"/>
              <a:t>   })     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dirty="0" err="1"/>
              <a:t>output$plot</a:t>
            </a:r>
            <a:r>
              <a:rPr lang="en-US" sz="2000" dirty="0"/>
              <a:t> &lt;- </a:t>
            </a:r>
            <a:r>
              <a:rPr lang="en-US" sz="2000" dirty="0" err="1"/>
              <a:t>renderPlot</a:t>
            </a:r>
            <a:r>
              <a:rPr lang="en-US" sz="2000" dirty="0" smtClean="0"/>
              <a:t>({                            	</a:t>
            </a:r>
            <a:r>
              <a:rPr lang="en-US" sz="2000" dirty="0" err="1" smtClean="0"/>
              <a:t>hist</a:t>
            </a:r>
            <a:r>
              <a:rPr lang="en-US" sz="2000" dirty="0" smtClean="0"/>
              <a:t>(data</a:t>
            </a:r>
            <a:r>
              <a:rPr lang="en-US" sz="2000" dirty="0"/>
              <a:t>(),</a:t>
            </a:r>
            <a:r>
              <a:rPr lang="en-US" sz="2000" dirty="0" err="1"/>
              <a:t>input$bins</a:t>
            </a:r>
            <a:r>
              <a:rPr lang="en-US" sz="2000" dirty="0" smtClean="0"/>
              <a:t>,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main</a:t>
            </a:r>
            <a:r>
              <a:rPr lang="en-US" sz="2000" dirty="0"/>
              <a:t>="",</a:t>
            </a:r>
            <a:r>
              <a:rPr lang="en-US" sz="2000" dirty="0" err="1"/>
              <a:t>xlab</a:t>
            </a:r>
            <a:r>
              <a:rPr lang="en-US" sz="2000" dirty="0"/>
              <a:t>="x")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dirty="0" smtClean="0"/>
              <a:t>})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})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4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and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Now we have to open R, and start with</a:t>
            </a:r>
          </a:p>
          <a:p>
            <a:pPr marL="0" indent="0">
              <a:buNone/>
            </a:pPr>
            <a:r>
              <a:rPr lang="en-US" dirty="0" smtClean="0"/>
              <a:t>&gt; library(shiny)</a:t>
            </a:r>
          </a:p>
          <a:p>
            <a:pPr>
              <a:buFont typeface="Wingdings"/>
              <a:buChar char="Ø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(I usually do this in a .First file, if you don’t know what that is read my SIDIM 2015 talk </a:t>
            </a:r>
            <a:r>
              <a:rPr lang="en-US" b="1" dirty="0" smtClean="0">
                <a:hlinkClick r:id="rId2"/>
              </a:rPr>
              <a:t>Some Features of R You Might Not Yet Know</a:t>
            </a:r>
            <a:r>
              <a:rPr lang="en-US" b="1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38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and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mtClean="0"/>
              <a:t>Next </a:t>
            </a:r>
            <a:r>
              <a:rPr lang="en-US" smtClean="0"/>
              <a:t>type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&gt; </a:t>
            </a:r>
            <a:r>
              <a:rPr lang="en-US" dirty="0" err="1" smtClean="0"/>
              <a:t>runApp</a:t>
            </a:r>
            <a:r>
              <a:rPr lang="en-US" dirty="0" smtClean="0"/>
              <a:t>(“c:/ (</a:t>
            </a:r>
            <a:r>
              <a:rPr lang="en-US" dirty="0" err="1" smtClean="0"/>
              <a:t>folderpath</a:t>
            </a:r>
            <a:r>
              <a:rPr lang="en-US" dirty="0" smtClean="0"/>
              <a:t>..)/</a:t>
            </a:r>
            <a:r>
              <a:rPr lang="en-US" dirty="0" smtClean="0"/>
              <a:t>app</a:t>
            </a:r>
            <a:r>
              <a:rPr lang="en-US" dirty="0" smtClean="0"/>
              <a:t>1</a:t>
            </a:r>
            <a:r>
              <a:rPr lang="en-US" dirty="0" smtClean="0"/>
              <a:t>”)</a:t>
            </a:r>
          </a:p>
          <a:p>
            <a:pPr>
              <a:buFont typeface="Wingdings"/>
              <a:buChar char="Ø"/>
            </a:pPr>
            <a:endParaRPr lang="en-US" dirty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nd the our first app is up and running!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Here (</a:t>
            </a:r>
            <a:r>
              <a:rPr lang="en-US" dirty="0" err="1" smtClean="0"/>
              <a:t>folderpath</a:t>
            </a:r>
            <a:r>
              <a:rPr lang="en-US" dirty="0" smtClean="0"/>
              <a:t>..) is the </a:t>
            </a:r>
            <a:r>
              <a:rPr lang="en-US" dirty="0" err="1" smtClean="0"/>
              <a:t>folderpath</a:t>
            </a:r>
            <a:r>
              <a:rPr lang="en-US" dirty="0" smtClean="0"/>
              <a:t> were the app is </a:t>
            </a:r>
            <a:r>
              <a:rPr lang="en-US" dirty="0" smtClean="0"/>
              <a:t>located.</a:t>
            </a:r>
          </a:p>
          <a:p>
            <a:pPr marL="0" indent="0">
              <a:buNone/>
            </a:pPr>
            <a:r>
              <a:rPr lang="en-US" dirty="0" smtClean="0"/>
              <a:t>If your app folder is located in the same directory as the .</a:t>
            </a:r>
            <a:r>
              <a:rPr lang="en-US" dirty="0" err="1" smtClean="0"/>
              <a:t>Rdata</a:t>
            </a:r>
            <a:r>
              <a:rPr lang="en-US" dirty="0" smtClean="0"/>
              <a:t> file you used to start R you can now use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 smtClean="0"/>
              <a:t>runApp</a:t>
            </a:r>
            <a:r>
              <a:rPr lang="en-US" dirty="0" smtClean="0"/>
              <a:t>(paste(</a:t>
            </a:r>
            <a:r>
              <a:rPr lang="en-US" dirty="0" err="1" smtClean="0"/>
              <a:t>getdir</a:t>
            </a:r>
            <a:r>
              <a:rPr lang="en-US" dirty="0" smtClean="0"/>
              <a:t>().“/</a:t>
            </a:r>
            <a:r>
              <a:rPr lang="en-US" dirty="0"/>
              <a:t>app1</a:t>
            </a:r>
            <a:r>
              <a:rPr lang="en-US" dirty="0" smtClean="0"/>
              <a:t>”,sep=“”))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62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20827</TotalTime>
  <Words>2336</Words>
  <Application>Microsoft Office PowerPoint</Application>
  <PresentationFormat>On-screen Show (4:3)</PresentationFormat>
  <Paragraphs>455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Interactive R: Shiny</vt:lpstr>
      <vt:lpstr>Log-on and setup</vt:lpstr>
      <vt:lpstr>What is Shiny?</vt:lpstr>
      <vt:lpstr>Table of Content</vt:lpstr>
      <vt:lpstr>1) Prerequisites to writing shiny apps </vt:lpstr>
      <vt:lpstr>2) the basic parts of an app</vt:lpstr>
      <vt:lpstr>PowerPoint Presentation</vt:lpstr>
      <vt:lpstr>Running and Debugging</vt:lpstr>
      <vt:lpstr>Running and Debugging</vt:lpstr>
      <vt:lpstr>Running and Debugging</vt:lpstr>
      <vt:lpstr>Running and Debugging</vt:lpstr>
      <vt:lpstr>How to add text</vt:lpstr>
      <vt:lpstr>Input widgets</vt:lpstr>
      <vt:lpstr>Practice Exercise</vt:lpstr>
      <vt:lpstr>PowerPoint Presentation</vt:lpstr>
      <vt:lpstr>PowerPoint Presentation</vt:lpstr>
      <vt:lpstr>Practice Exercise</vt:lpstr>
      <vt:lpstr>PowerPoint Presentation</vt:lpstr>
      <vt:lpstr>PowerPoint Presentation</vt:lpstr>
      <vt:lpstr>Do it the way you want it</vt:lpstr>
      <vt:lpstr>conditionalPanel</vt:lpstr>
      <vt:lpstr>PowerPoint Presentation</vt:lpstr>
      <vt:lpstr>File Input</vt:lpstr>
      <vt:lpstr>PowerPoint Presentation</vt:lpstr>
      <vt:lpstr>Text Output</vt:lpstr>
      <vt:lpstr>Tables</vt:lpstr>
      <vt:lpstr>Panels</vt:lpstr>
      <vt:lpstr>conditionalPanel</vt:lpstr>
      <vt:lpstr>Animation</vt:lpstr>
      <vt:lpstr>Using libraries</vt:lpstr>
      <vt:lpstr>How to deploy an app</vt:lpstr>
      <vt:lpstr>How to deploy an app</vt:lpstr>
      <vt:lpstr>6) Some examples</vt:lpstr>
      <vt:lpstr>7) Homework / Competition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R: Shiny</dc:title>
  <dc:creator>Wolfgang</dc:creator>
  <cp:lastModifiedBy>Wolfgang</cp:lastModifiedBy>
  <cp:revision>114</cp:revision>
  <dcterms:created xsi:type="dcterms:W3CDTF">2016-03-19T18:02:50Z</dcterms:created>
  <dcterms:modified xsi:type="dcterms:W3CDTF">2016-04-17T19:02:41Z</dcterms:modified>
</cp:coreProperties>
</file>