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72" r:id="rId3"/>
    <p:sldId id="270" r:id="rId4"/>
    <p:sldId id="271" r:id="rId5"/>
    <p:sldId id="273" r:id="rId6"/>
    <p:sldId id="274" r:id="rId7"/>
    <p:sldId id="283" r:id="rId8"/>
    <p:sldId id="279" r:id="rId9"/>
    <p:sldId id="281" r:id="rId10"/>
    <p:sldId id="280" r:id="rId11"/>
    <p:sldId id="282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4191" autoAdjust="0"/>
    <p:restoredTop sz="94660"/>
  </p:normalViewPr>
  <p:slideViewPr>
    <p:cSldViewPr snapToGrid="0">
      <p:cViewPr>
        <p:scale>
          <a:sx n="125" d="100"/>
          <a:sy n="125" d="100"/>
        </p:scale>
        <p:origin x="-160" y="10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9183A-D1D9-45CB-8253-C2E3BE903EBD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09E355-FA29-46E4-8706-2277BE030BB8}">
      <dgm:prSet phldrT="[Text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2000" dirty="0" smtClean="0"/>
            <a:t>GOES-PRWEB Puerto Rico Water and Energy Balance Algorithm</a:t>
          </a:r>
          <a:endParaRPr lang="en-US" sz="2000" dirty="0" smtClean="0"/>
        </a:p>
        <a:p>
          <a:pPr algn="l">
            <a:lnSpc>
              <a:spcPct val="100000"/>
            </a:lnSpc>
          </a:pPr>
          <a:r>
            <a:rPr lang="en-US" sz="2000" dirty="0" smtClean="0"/>
            <a:t>Eric Harmsen</a:t>
          </a:r>
        </a:p>
        <a:p>
          <a:pPr algn="l">
            <a:lnSpc>
              <a:spcPct val="100000"/>
            </a:lnSpc>
          </a:pPr>
          <a:r>
            <a:rPr lang="en-US" sz="2000" dirty="0" smtClean="0"/>
            <a:t>Collaborators</a:t>
          </a:r>
          <a:r>
            <a:rPr lang="en-US" sz="2000" dirty="0" smtClean="0"/>
            <a:t>:  </a:t>
          </a:r>
          <a:r>
            <a:rPr lang="en-US" sz="2000" dirty="0" smtClean="0"/>
            <a:t>, Ernesto Rodriguez, </a:t>
          </a:r>
          <a:r>
            <a:rPr lang="en-US" sz="2000" dirty="0" err="1" smtClean="0"/>
            <a:t>Reggina</a:t>
          </a:r>
          <a:r>
            <a:rPr lang="en-US" sz="2000" dirty="0" smtClean="0"/>
            <a:t> Cabrera (leveraged), Luis Aponte (</a:t>
          </a:r>
          <a:r>
            <a:rPr lang="en-US" sz="2000" dirty="0" err="1" smtClean="0"/>
            <a:t>CariCOOS</a:t>
          </a:r>
          <a:r>
            <a:rPr lang="en-US" sz="2000" dirty="0" smtClean="0"/>
            <a:t>)</a:t>
          </a:r>
          <a:endParaRPr lang="en-US" sz="2000" dirty="0" smtClean="0"/>
        </a:p>
        <a:p>
          <a:pPr algn="l">
            <a:lnSpc>
              <a:spcPct val="100000"/>
            </a:lnSpc>
          </a:pPr>
          <a:r>
            <a:rPr lang="en-US" sz="2000" dirty="0" smtClean="0"/>
            <a:t>Funding Source NOAA CREST and </a:t>
          </a:r>
          <a:r>
            <a:rPr lang="en-US" sz="2000" dirty="0" smtClean="0"/>
            <a:t>USDA</a:t>
          </a:r>
          <a:endParaRPr lang="en-US" sz="2400" dirty="0" smtClean="0"/>
        </a:p>
      </dgm:t>
    </dgm:pt>
    <dgm:pt modelId="{3ADD16DA-273A-4C20-9B33-EA57C3A60E5B}" type="parTrans" cxnId="{493CBF40-8F3E-4D4B-9BC8-0DCB321159E9}">
      <dgm:prSet/>
      <dgm:spPr/>
      <dgm:t>
        <a:bodyPr/>
        <a:lstStyle/>
        <a:p>
          <a:endParaRPr lang="en-US" sz="2800"/>
        </a:p>
      </dgm:t>
    </dgm:pt>
    <dgm:pt modelId="{BB62B210-271F-4D7D-BC47-E55B3C3968E9}" type="sibTrans" cxnId="{493CBF40-8F3E-4D4B-9BC8-0DCB321159E9}">
      <dgm:prSet/>
      <dgm:spPr/>
      <dgm:t>
        <a:bodyPr/>
        <a:lstStyle/>
        <a:p>
          <a:endParaRPr lang="en-US" sz="2800"/>
        </a:p>
      </dgm:t>
    </dgm:pt>
    <dgm:pt modelId="{6A3DD164-E6E9-4192-AD7B-AB4505C27768}">
      <dgm:prSet phldrT="[Text]" custT="1"/>
      <dgm:spPr/>
      <dgm:t>
        <a:bodyPr/>
        <a:lstStyle/>
        <a:p>
          <a:pPr algn="l"/>
          <a:r>
            <a:rPr lang="en-US" sz="2000" dirty="0" smtClean="0">
              <a:solidFill>
                <a:schemeClr val="bg1"/>
              </a:solidFill>
            </a:rPr>
            <a:t>Goal: Assimilate land surface parameters into land surface models for improved monitoring of hydrological processes and flood forecasting</a:t>
          </a:r>
        </a:p>
        <a:p>
          <a:pPr algn="l"/>
          <a:r>
            <a:rPr lang="en-US" sz="2000" dirty="0" smtClean="0">
              <a:solidFill>
                <a:schemeClr val="bg1"/>
              </a:solidFill>
            </a:rPr>
            <a:t>NOAA Mission Relevancy: Weather-Ready Nation,  Improved water resource management</a:t>
          </a:r>
          <a:endParaRPr lang="en-US" sz="2000" b="1" dirty="0">
            <a:solidFill>
              <a:srgbClr val="FFC000"/>
            </a:solidFill>
          </a:endParaRPr>
        </a:p>
      </dgm:t>
    </dgm:pt>
    <dgm:pt modelId="{042146EC-D6DE-46FE-9BDE-41C981F52539}" type="parTrans" cxnId="{311F7A9F-DFFE-45E5-9E54-B07A60B93712}">
      <dgm:prSet/>
      <dgm:spPr/>
      <dgm:t>
        <a:bodyPr/>
        <a:lstStyle/>
        <a:p>
          <a:endParaRPr lang="en-US" sz="2800"/>
        </a:p>
      </dgm:t>
    </dgm:pt>
    <dgm:pt modelId="{81B7D04F-5E41-41E3-870F-8B407F4D74F9}" type="sibTrans" cxnId="{311F7A9F-DFFE-45E5-9E54-B07A60B93712}">
      <dgm:prSet/>
      <dgm:spPr/>
      <dgm:t>
        <a:bodyPr/>
        <a:lstStyle/>
        <a:p>
          <a:endParaRPr lang="en-US" sz="2800"/>
        </a:p>
      </dgm:t>
    </dgm:pt>
    <dgm:pt modelId="{24CED257-B4BC-4E1E-A844-7D18A1865C6B}">
      <dgm:prSet phldrT="[Text]" custT="1"/>
      <dgm:spPr/>
      <dgm:t>
        <a:bodyPr/>
        <a:lstStyle/>
        <a:p>
          <a:r>
            <a:rPr lang="en-US" sz="1800" dirty="0" smtClean="0"/>
            <a:t>Daily values of 25 hydro-climate variables for Puerto Rico, 1-km spatial resolution                                               Daily reference Evapotranspiration for Puerto Rico, USVI, Haiti, Dominican Republic and Jamaica</a:t>
          </a:r>
          <a:endParaRPr lang="en-US" sz="1800" dirty="0"/>
        </a:p>
      </dgm:t>
    </dgm:pt>
    <dgm:pt modelId="{A638D1C1-4B0A-4B0A-9CCF-D4EF37FB338A}" type="parTrans" cxnId="{57245258-5C11-45E8-B5AF-4E380445DCF3}">
      <dgm:prSet/>
      <dgm:spPr/>
      <dgm:t>
        <a:bodyPr/>
        <a:lstStyle/>
        <a:p>
          <a:endParaRPr lang="en-US" sz="2800"/>
        </a:p>
      </dgm:t>
    </dgm:pt>
    <dgm:pt modelId="{B790D343-2C83-47E2-8859-1030896DE50A}" type="sibTrans" cxnId="{57245258-5C11-45E8-B5AF-4E380445DCF3}">
      <dgm:prSet/>
      <dgm:spPr/>
      <dgm:t>
        <a:bodyPr/>
        <a:lstStyle/>
        <a:p>
          <a:endParaRPr lang="en-US" sz="2800"/>
        </a:p>
      </dgm:t>
    </dgm:pt>
    <dgm:pt modelId="{FBD0B24E-0EAA-41F7-8B72-ECCEE3EBFC7B}">
      <dgm:prSet phldrT="[Text]" custT="1"/>
      <dgm:spPr/>
      <dgm:t>
        <a:bodyPr/>
        <a:lstStyle/>
        <a:p>
          <a:r>
            <a:rPr lang="en-US" sz="2000" dirty="0" smtClean="0"/>
            <a:t>EXPECTED OUTCOMES  </a:t>
          </a:r>
          <a:endParaRPr lang="en-US" sz="2000" dirty="0" smtClean="0"/>
        </a:p>
        <a:p>
          <a:r>
            <a:rPr lang="en-US" sz="2000" dirty="0" smtClean="0">
              <a:solidFill>
                <a:schemeClr val="bg1"/>
              </a:solidFill>
              <a:effectLst/>
            </a:rPr>
            <a:t>Daily </a:t>
          </a:r>
          <a:r>
            <a:rPr lang="en-US" sz="1800" dirty="0" smtClean="0">
              <a:solidFill>
                <a:schemeClr val="bg1"/>
              </a:solidFill>
              <a:effectLst/>
            </a:rPr>
            <a:t>WEB Components; Irrigation Scheduling for Caribbean; Drought/Flood Indices; Carbon Sequestration; Daily Reference Evapotranspiration for seven Caribbean Island including Cuba; Flooding Prediction (SRFC)</a:t>
          </a:r>
        </a:p>
      </dgm:t>
    </dgm:pt>
    <dgm:pt modelId="{F0B6F75F-AF9C-4FF0-A1FD-BF19EA783291}" type="parTrans" cxnId="{0C625B4C-8107-45FD-A335-2C096D6B1428}">
      <dgm:prSet/>
      <dgm:spPr/>
      <dgm:t>
        <a:bodyPr/>
        <a:lstStyle/>
        <a:p>
          <a:endParaRPr lang="en-US" sz="2800"/>
        </a:p>
      </dgm:t>
    </dgm:pt>
    <dgm:pt modelId="{C5049E48-4A8E-408F-B244-18BE17F14057}" type="sibTrans" cxnId="{0C625B4C-8107-45FD-A335-2C096D6B1428}">
      <dgm:prSet/>
      <dgm:spPr/>
      <dgm:t>
        <a:bodyPr/>
        <a:lstStyle/>
        <a:p>
          <a:endParaRPr lang="en-US" sz="2800"/>
        </a:p>
      </dgm:t>
    </dgm:pt>
    <dgm:pt modelId="{9D15137C-7409-4EF1-A380-2DAFC46290FC}" type="pres">
      <dgm:prSet presAssocID="{9F39183A-D1D9-45CB-8253-C2E3BE903EB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63724B-9F08-4708-86F1-C584E5D0CB14}" type="pres">
      <dgm:prSet presAssocID="{9F39183A-D1D9-45CB-8253-C2E3BE903EBD}" presName="axisShape" presStyleLbl="bgShp" presStyleIdx="0" presStyleCnt="1" custScaleX="182663"/>
      <dgm:spPr/>
    </dgm:pt>
    <dgm:pt modelId="{58FE485A-5DF6-4F9A-B426-B26202B646A7}" type="pres">
      <dgm:prSet presAssocID="{9F39183A-D1D9-45CB-8253-C2E3BE903EBD}" presName="rect1" presStyleLbl="node1" presStyleIdx="0" presStyleCnt="4" custScaleX="201216" custScaleY="98495" custLinFactNeighborX="-56735" custLinFactNeighborY="-47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E12BB-AA2A-489A-9F8B-AD775071428A}" type="pres">
      <dgm:prSet presAssocID="{9F39183A-D1D9-45CB-8253-C2E3BE903EBD}" presName="rect2" presStyleLbl="node1" presStyleIdx="1" presStyleCnt="4" custScaleX="171508" custLinFactNeighborX="44926" custLinFactNeighborY="-59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407B7-19DB-4FF1-BB93-3615DC098F76}" type="pres">
      <dgm:prSet presAssocID="{9F39183A-D1D9-45CB-8253-C2E3BE903EBD}" presName="rect3" presStyleLbl="node1" presStyleIdx="2" presStyleCnt="4" custScaleX="215853" custScaleY="47937" custLinFactNeighborX="-55122" custLinFactNeighborY="-222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6496A-DE06-40E1-99F8-F45E6D66D72E}" type="pres">
      <dgm:prSet presAssocID="{9F39183A-D1D9-45CB-8253-C2E3BE903EBD}" presName="rect4" presStyleLbl="node1" presStyleIdx="3" presStyleCnt="4" custScaleX="132765" custScaleY="112943" custLinFactNeighborX="13810" custLinFactNeighborY="4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27D50C-3303-A946-B680-CAE493AFEF41}" type="presOf" srcId="{6A3DD164-E6E9-4192-AD7B-AB4505C27768}" destId="{A7DE12BB-AA2A-489A-9F8B-AD775071428A}" srcOrd="0" destOrd="0" presId="urn:microsoft.com/office/officeart/2005/8/layout/matrix2"/>
    <dgm:cxn modelId="{F6EC6BBD-EA3A-0C46-8F6E-BC78B7DC9B1D}" type="presOf" srcId="{24CED257-B4BC-4E1E-A844-7D18A1865C6B}" destId="{2E8407B7-19DB-4FF1-BB93-3615DC098F76}" srcOrd="0" destOrd="0" presId="urn:microsoft.com/office/officeart/2005/8/layout/matrix2"/>
    <dgm:cxn modelId="{493CBF40-8F3E-4D4B-9BC8-0DCB321159E9}" srcId="{9F39183A-D1D9-45CB-8253-C2E3BE903EBD}" destId="{1D09E355-FA29-46E4-8706-2277BE030BB8}" srcOrd="0" destOrd="0" parTransId="{3ADD16DA-273A-4C20-9B33-EA57C3A60E5B}" sibTransId="{BB62B210-271F-4D7D-BC47-E55B3C3968E9}"/>
    <dgm:cxn modelId="{8FB1F33C-D9EA-2646-BD46-5277DB311A1A}" type="presOf" srcId="{FBD0B24E-0EAA-41F7-8B72-ECCEE3EBFC7B}" destId="{53A6496A-DE06-40E1-99F8-F45E6D66D72E}" srcOrd="0" destOrd="0" presId="urn:microsoft.com/office/officeart/2005/8/layout/matrix2"/>
    <dgm:cxn modelId="{E19C3473-2E3A-2846-8A69-71C433822CAF}" type="presOf" srcId="{1D09E355-FA29-46E4-8706-2277BE030BB8}" destId="{58FE485A-5DF6-4F9A-B426-B26202B646A7}" srcOrd="0" destOrd="0" presId="urn:microsoft.com/office/officeart/2005/8/layout/matrix2"/>
    <dgm:cxn modelId="{0C625B4C-8107-45FD-A335-2C096D6B1428}" srcId="{9F39183A-D1D9-45CB-8253-C2E3BE903EBD}" destId="{FBD0B24E-0EAA-41F7-8B72-ECCEE3EBFC7B}" srcOrd="3" destOrd="0" parTransId="{F0B6F75F-AF9C-4FF0-A1FD-BF19EA783291}" sibTransId="{C5049E48-4A8E-408F-B244-18BE17F14057}"/>
    <dgm:cxn modelId="{DC632502-CDA4-F545-8B38-A60A99304177}" type="presOf" srcId="{9F39183A-D1D9-45CB-8253-C2E3BE903EBD}" destId="{9D15137C-7409-4EF1-A380-2DAFC46290FC}" srcOrd="0" destOrd="0" presId="urn:microsoft.com/office/officeart/2005/8/layout/matrix2"/>
    <dgm:cxn modelId="{57245258-5C11-45E8-B5AF-4E380445DCF3}" srcId="{9F39183A-D1D9-45CB-8253-C2E3BE903EBD}" destId="{24CED257-B4BC-4E1E-A844-7D18A1865C6B}" srcOrd="2" destOrd="0" parTransId="{A638D1C1-4B0A-4B0A-9CCF-D4EF37FB338A}" sibTransId="{B790D343-2C83-47E2-8859-1030896DE50A}"/>
    <dgm:cxn modelId="{311F7A9F-DFFE-45E5-9E54-B07A60B93712}" srcId="{9F39183A-D1D9-45CB-8253-C2E3BE903EBD}" destId="{6A3DD164-E6E9-4192-AD7B-AB4505C27768}" srcOrd="1" destOrd="0" parTransId="{042146EC-D6DE-46FE-9BDE-41C981F52539}" sibTransId="{81B7D04F-5E41-41E3-870F-8B407F4D74F9}"/>
    <dgm:cxn modelId="{295103CA-1569-224A-AA5E-E66071D2286F}" type="presParOf" srcId="{9D15137C-7409-4EF1-A380-2DAFC46290FC}" destId="{2763724B-9F08-4708-86F1-C584E5D0CB14}" srcOrd="0" destOrd="0" presId="urn:microsoft.com/office/officeart/2005/8/layout/matrix2"/>
    <dgm:cxn modelId="{FCF0E41B-0B7C-3846-97A7-39DC51AD1181}" type="presParOf" srcId="{9D15137C-7409-4EF1-A380-2DAFC46290FC}" destId="{58FE485A-5DF6-4F9A-B426-B26202B646A7}" srcOrd="1" destOrd="0" presId="urn:microsoft.com/office/officeart/2005/8/layout/matrix2"/>
    <dgm:cxn modelId="{E5E41351-006E-9A40-8B2D-532B749EBB2C}" type="presParOf" srcId="{9D15137C-7409-4EF1-A380-2DAFC46290FC}" destId="{A7DE12BB-AA2A-489A-9F8B-AD775071428A}" srcOrd="2" destOrd="0" presId="urn:microsoft.com/office/officeart/2005/8/layout/matrix2"/>
    <dgm:cxn modelId="{0CB6480A-F512-334B-9233-7FE294CB38A1}" type="presParOf" srcId="{9D15137C-7409-4EF1-A380-2DAFC46290FC}" destId="{2E8407B7-19DB-4FF1-BB93-3615DC098F76}" srcOrd="3" destOrd="0" presId="urn:microsoft.com/office/officeart/2005/8/layout/matrix2"/>
    <dgm:cxn modelId="{BD3D93D7-74B9-DE4F-9ED7-2176A1FFFC78}" type="presParOf" srcId="{9D15137C-7409-4EF1-A380-2DAFC46290FC}" destId="{53A6496A-DE06-40E1-99F8-F45E6D66D7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724B-9F08-4708-86F1-C584E5D0CB14}">
      <dsp:nvSpPr>
        <dsp:cNvPr id="0" name=""/>
        <dsp:cNvSpPr/>
      </dsp:nvSpPr>
      <dsp:spPr>
        <a:xfrm>
          <a:off x="0" y="0"/>
          <a:ext cx="11806517" cy="646355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FE485A-5DF6-4F9A-B426-B26202B646A7}">
      <dsp:nvSpPr>
        <dsp:cNvPr id="0" name=""/>
        <dsp:cNvSpPr/>
      </dsp:nvSpPr>
      <dsp:spPr>
        <a:xfrm>
          <a:off x="316345" y="315744"/>
          <a:ext cx="5202280" cy="254651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GOES-PRWEB Puerto Rico Water and Energy Balance Algorithm</a:t>
          </a:r>
          <a:endParaRPr lang="en-US" sz="2000" kern="1200" dirty="0" smtClean="0"/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Eric Harmsen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Collaborators</a:t>
          </a:r>
          <a:r>
            <a:rPr lang="en-US" sz="2000" kern="1200" dirty="0" smtClean="0"/>
            <a:t>:  </a:t>
          </a:r>
          <a:r>
            <a:rPr lang="en-US" sz="2000" kern="1200" dirty="0" smtClean="0"/>
            <a:t>, Ernesto Rodriguez, </a:t>
          </a:r>
          <a:r>
            <a:rPr lang="en-US" sz="2000" kern="1200" dirty="0" err="1" smtClean="0"/>
            <a:t>Reggina</a:t>
          </a:r>
          <a:r>
            <a:rPr lang="en-US" sz="2000" kern="1200" dirty="0" smtClean="0"/>
            <a:t> Cabrera (leveraged), Luis Aponte (</a:t>
          </a:r>
          <a:r>
            <a:rPr lang="en-US" sz="2000" kern="1200" dirty="0" err="1" smtClean="0"/>
            <a:t>CariCOOS</a:t>
          </a:r>
          <a:r>
            <a:rPr lang="en-US" sz="2000" kern="1200" dirty="0" smtClean="0"/>
            <a:t>)</a:t>
          </a:r>
          <a:endParaRPr lang="en-US" sz="2000" kern="1200" dirty="0" smtClean="0"/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Funding Source NOAA CREST and </a:t>
          </a:r>
          <a:r>
            <a:rPr lang="en-US" sz="2000" kern="1200" dirty="0" smtClean="0"/>
            <a:t>USDA</a:t>
          </a:r>
          <a:endParaRPr lang="en-US" sz="2400" kern="1200" dirty="0" smtClean="0"/>
        </a:p>
      </dsp:txBody>
      <dsp:txXfrm>
        <a:off x="440655" y="440054"/>
        <a:ext cx="4953660" cy="2297890"/>
      </dsp:txXfrm>
    </dsp:sp>
    <dsp:sp modelId="{A7DE12BB-AA2A-489A-9F8B-AD775071428A}">
      <dsp:nvSpPr>
        <dsp:cNvPr id="0" name=""/>
        <dsp:cNvSpPr/>
      </dsp:nvSpPr>
      <dsp:spPr>
        <a:xfrm>
          <a:off x="6366618" y="266143"/>
          <a:ext cx="4434203" cy="25854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Goal: Assimilate land surface parameters into land surface models for improved monitoring of hydrological processes and flood forecasting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NOAA Mission Relevancy: Weather-Ready Nation,  Improved water resource management</a:t>
          </a:r>
          <a:endParaRPr lang="en-US" sz="2000" b="1" kern="1200" dirty="0">
            <a:solidFill>
              <a:srgbClr val="FFC000"/>
            </a:solidFill>
          </a:endParaRPr>
        </a:p>
      </dsp:txBody>
      <dsp:txXfrm>
        <a:off x="6492828" y="392353"/>
        <a:ext cx="4181783" cy="2333000"/>
      </dsp:txXfrm>
    </dsp:sp>
    <dsp:sp modelId="{2E8407B7-19DB-4FF1-BB93-3615DC098F76}">
      <dsp:nvSpPr>
        <dsp:cNvPr id="0" name=""/>
        <dsp:cNvSpPr/>
      </dsp:nvSpPr>
      <dsp:spPr>
        <a:xfrm>
          <a:off x="168834" y="3554940"/>
          <a:ext cx="5580708" cy="123937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Daily values of 25 hydro-climate variables for Puerto Rico, 1-km spatial resolution                                               Daily reference Evapotranspiration for Puerto Rico, USVI, Haiti, Dominican Republic and Jamaica</a:t>
          </a:r>
          <a:endParaRPr lang="en-US" sz="1800" kern="1200" dirty="0"/>
        </a:p>
      </dsp:txBody>
      <dsp:txXfrm>
        <a:off x="229335" y="3615441"/>
        <a:ext cx="5459706" cy="1118371"/>
      </dsp:txXfrm>
    </dsp:sp>
    <dsp:sp modelId="{53A6496A-DE06-40E1-99F8-F45E6D66D72E}">
      <dsp:nvSpPr>
        <dsp:cNvPr id="0" name=""/>
        <dsp:cNvSpPr/>
      </dsp:nvSpPr>
      <dsp:spPr>
        <a:xfrm>
          <a:off x="6062973" y="3416594"/>
          <a:ext cx="3432533" cy="292005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EXPECTED OUTCOMES  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effectLst/>
            </a:rPr>
            <a:t>Daily </a:t>
          </a:r>
          <a:r>
            <a:rPr lang="en-US" sz="1800" kern="1200" dirty="0" smtClean="0">
              <a:solidFill>
                <a:schemeClr val="bg1"/>
              </a:solidFill>
              <a:effectLst/>
            </a:rPr>
            <a:t>WEB Components; Irrigation Scheduling for Caribbean; Drought/Flood Indices; Carbon Sequestration; Daily Reference Evapotranspiration for seven Caribbean Island including Cuba; Flooding Prediction (SRFC)</a:t>
          </a:r>
        </a:p>
      </dsp:txBody>
      <dsp:txXfrm>
        <a:off x="6205518" y="3559139"/>
        <a:ext cx="3147443" cy="2634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D9B0D-C355-4F0D-A3BD-C93406A74AE9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DACD2-BD89-4B2D-89EC-2CD77D320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EF870-7080-422C-AC3B-4292C27A8D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5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0E1A0D6-7145-9243-BF65-DCE28923BFE9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0E1A0D6-7145-9243-BF65-DCE28923BFE9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0E1A0D6-7145-9243-BF65-DCE28923BFE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3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7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5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D72D4-8EEC-594F-A2D3-19FC181C71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9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4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429000" y="638492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4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9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0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4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2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7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478E3-00A0-48A1-9A67-F378B70C00C2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3956" y="6492875"/>
            <a:ext cx="586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NOAA-Cooperative Remote Sensing Science and Technology Center (NOAA-CREST)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0922" y="6356350"/>
            <a:ext cx="1162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8F62-0251-4BFF-888A-D88457CE29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 descr="NOAA-CREST 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11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agwater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4034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Presentations Common Template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March 5-6, 2015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Technical and Advisory Board meeting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NCWCP, University of College Park, MD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13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3810000"/>
            <a:ext cx="6169080" cy="2754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6409672" cy="2972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4618"/>
          <a:stretch/>
        </p:blipFill>
        <p:spPr>
          <a:xfrm>
            <a:off x="6197600" y="990600"/>
            <a:ext cx="6463248" cy="2725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" y="1066800"/>
            <a:ext cx="6088284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4620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Monthly Average 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Actual and Reference Evapotranspiration, Soil Moisture and Crop Stress Factor (Aug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. 2012)</a:t>
            </a:r>
          </a:p>
        </p:txBody>
      </p:sp>
      <p:sp>
        <p:nvSpPr>
          <p:cNvPr id="18439" name="TextBox 14"/>
          <p:cNvSpPr txBox="1">
            <a:spLocks noChangeArrowheads="1"/>
          </p:cNvSpPr>
          <p:nvPr/>
        </p:nvSpPr>
        <p:spPr bwMode="auto">
          <a:xfrm>
            <a:off x="1016000" y="12954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Actual Evapotranspiration</a:t>
            </a:r>
            <a:endParaRPr lang="en-US" sz="2000" dirty="0"/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>
            <a:off x="6807200" y="1295400"/>
            <a:ext cx="4775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Reference Evapotranspiration</a:t>
            </a:r>
            <a:endParaRPr lang="en-US" sz="2800" dirty="0"/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7914640" y="4114800"/>
            <a:ext cx="4026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Crop Stress Factor/Drought Index</a:t>
            </a:r>
            <a:endParaRPr lang="en-US" sz="2800" dirty="0"/>
          </a:p>
        </p:txBody>
      </p:sp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2946401" y="4114800"/>
            <a:ext cx="25442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Soil Moisture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255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12192000" cy="14620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Monthly Average 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Rainfall, Runoff,  Aquifer Recharge and Soil Moisture (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Aug. 2012)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0" y="1533525"/>
            <a:ext cx="5147379" cy="24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797" y="1660643"/>
            <a:ext cx="5143203" cy="228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9" y="4267200"/>
            <a:ext cx="5622413" cy="2468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449" y="4251326"/>
            <a:ext cx="5549603" cy="2427547"/>
          </a:xfrm>
          <a:prstGeom prst="rect">
            <a:avLst/>
          </a:prstGeom>
        </p:spPr>
      </p:pic>
      <p:sp>
        <p:nvSpPr>
          <p:cNvPr id="18439" name="TextBox 14"/>
          <p:cNvSpPr txBox="1">
            <a:spLocks noChangeArrowheads="1"/>
          </p:cNvSpPr>
          <p:nvPr/>
        </p:nvSpPr>
        <p:spPr bwMode="auto">
          <a:xfrm>
            <a:off x="8721933" y="4451320"/>
            <a:ext cx="296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Soil Moisture</a:t>
            </a:r>
            <a:endParaRPr lang="en-US" sz="2800" dirty="0"/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>
            <a:off x="9223491" y="1930460"/>
            <a:ext cx="325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Runoff</a:t>
            </a:r>
            <a:endParaRPr lang="en-US" sz="2800" dirty="0"/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2844799" y="4451320"/>
            <a:ext cx="3151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Aquifer Recharge</a:t>
            </a:r>
            <a:endParaRPr lang="en-US" sz="2800" dirty="0"/>
          </a:p>
        </p:txBody>
      </p:sp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2456065" y="1770060"/>
            <a:ext cx="25442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Rainfall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95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>Real-Time and Archived Reference ET for Puerto Rico, USVI, Hispaniola and Jamaica</a:t>
            </a:r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3100" dirty="0" smtClean="0">
                <a:latin typeface="Arial"/>
                <a:cs typeface="Arial"/>
              </a:rPr>
              <a:t>(</a:t>
            </a:r>
            <a:r>
              <a:rPr lang="en-US" sz="3100" dirty="0" smtClean="0">
                <a:latin typeface="Arial"/>
                <a:cs typeface="Arial"/>
                <a:hlinkClick r:id="rId2"/>
              </a:rPr>
              <a:t>http://</a:t>
            </a:r>
            <a:r>
              <a:rPr lang="en-US" sz="3100" dirty="0" err="1" smtClean="0">
                <a:latin typeface="Arial"/>
                <a:cs typeface="Arial"/>
                <a:hlinkClick r:id="rId2"/>
              </a:rPr>
              <a:t>pragwater.com</a:t>
            </a:r>
            <a:r>
              <a:rPr lang="en-US" sz="3100" dirty="0" smtClean="0">
                <a:latin typeface="Arial"/>
                <a:cs typeface="Arial"/>
              </a:rPr>
              <a:t>)</a:t>
            </a:r>
            <a:endParaRPr lang="en-US" sz="31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1"/>
            <a:ext cx="3889557" cy="1842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0" y="4697791"/>
            <a:ext cx="4901364" cy="2150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936" y="4790517"/>
            <a:ext cx="4282969" cy="2029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735" y="4775876"/>
            <a:ext cx="4267200" cy="19076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17600" y="2133600"/>
            <a:ext cx="11074401" cy="3712049"/>
            <a:chOff x="1117600" y="2133600"/>
            <a:chExt cx="11074401" cy="3712049"/>
          </a:xfrm>
        </p:grpSpPr>
        <p:sp>
          <p:nvSpPr>
            <p:cNvPr id="8" name="TextBox 7"/>
            <p:cNvSpPr txBox="1"/>
            <p:nvPr/>
          </p:nvSpPr>
          <p:spPr>
            <a:xfrm>
              <a:off x="1117600" y="2133600"/>
              <a:ext cx="2267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Puerto Rico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60736" y="5476317"/>
              <a:ext cx="155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Jamaica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1" y="4419600"/>
              <a:ext cx="18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Hispaniola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807"/>
            <a:stretch/>
          </p:blipFill>
          <p:spPr>
            <a:xfrm>
              <a:off x="3490894" y="2514600"/>
              <a:ext cx="4482257" cy="1752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3786" r="5909"/>
            <a:stretch/>
          </p:blipFill>
          <p:spPr>
            <a:xfrm>
              <a:off x="7901546" y="2286000"/>
              <a:ext cx="4290455" cy="2057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88001" y="4419600"/>
              <a:ext cx="18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Jamaica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50401" y="4419600"/>
              <a:ext cx="18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St. John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47201" y="2133600"/>
              <a:ext cx="18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St. Croix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8401" y="2133600"/>
              <a:ext cx="180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St. Thomas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72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744" y="184822"/>
            <a:ext cx="10515600" cy="7167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Data Products,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Research to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Operations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(Led by Kyle McDonald and Maria Tzortziou)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64" y="1246075"/>
            <a:ext cx="10515600" cy="50759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Climate Indicators </a:t>
            </a:r>
            <a:r>
              <a:rPr lang="en-US" dirty="0" smtClean="0"/>
              <a:t>based on surface hydrologic states – (</a:t>
            </a:r>
            <a:r>
              <a:rPr lang="en-US" u="sng" dirty="0" smtClean="0"/>
              <a:t>McDonald</a:t>
            </a:r>
            <a:r>
              <a:rPr lang="en-US" dirty="0" smtClean="0"/>
              <a:t>)</a:t>
            </a:r>
          </a:p>
          <a:p>
            <a:r>
              <a:rPr lang="en-US" dirty="0" smtClean="0"/>
              <a:t>Global Soil Emissivity Product – </a:t>
            </a:r>
            <a:r>
              <a:rPr lang="en-US" u="sng" dirty="0" smtClean="0"/>
              <a:t>(Hamidreza and Temimi)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LISCO Aeronet </a:t>
            </a:r>
            <a:r>
              <a:rPr lang="en-US" u="sng" dirty="0" smtClean="0"/>
              <a:t>(Ahmed)</a:t>
            </a:r>
          </a:p>
          <a:p>
            <a:r>
              <a:rPr lang="en-US" dirty="0" smtClean="0"/>
              <a:t>SAFE Data Products</a:t>
            </a:r>
          </a:p>
          <a:p>
            <a:r>
              <a:rPr lang="en-US" dirty="0" smtClean="0"/>
              <a:t>List of Climate Data Products (</a:t>
            </a:r>
            <a:r>
              <a:rPr lang="en-US" u="sng" dirty="0" smtClean="0"/>
              <a:t>Rossow – sent to Merchant) </a:t>
            </a:r>
          </a:p>
          <a:p>
            <a:r>
              <a:rPr lang="en-US" dirty="0" smtClean="0"/>
              <a:t>Cirrus Clouds &amp; PSC climatology Product (</a:t>
            </a:r>
            <a:r>
              <a:rPr lang="en-US" u="sng" dirty="0" smtClean="0"/>
              <a:t>Hill</a:t>
            </a:r>
            <a:r>
              <a:rPr lang="en-US" dirty="0" smtClean="0"/>
              <a:t>) </a:t>
            </a:r>
          </a:p>
          <a:p>
            <a:r>
              <a:rPr lang="en-US" dirty="0" smtClean="0"/>
              <a:t>Stratospheric Composition Products (</a:t>
            </a:r>
            <a:r>
              <a:rPr lang="en-US" u="sng" dirty="0" smtClean="0"/>
              <a:t>Anderson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R2O of Surface Inundation (</a:t>
            </a:r>
            <a:r>
              <a:rPr lang="en-US" u="sng" dirty="0" smtClean="0"/>
              <a:t>McDonald</a:t>
            </a:r>
            <a:r>
              <a:rPr lang="en-US" dirty="0" smtClean="0"/>
              <a:t>) </a:t>
            </a:r>
          </a:p>
          <a:p>
            <a:r>
              <a:rPr lang="en-US" dirty="0" smtClean="0"/>
              <a:t>?? </a:t>
            </a:r>
            <a:r>
              <a:rPr lang="en-US" u="sng" dirty="0" smtClean="0"/>
              <a:t>Gladkova </a:t>
            </a:r>
            <a:r>
              <a:rPr lang="en-US" dirty="0" smtClean="0"/>
              <a:t>and </a:t>
            </a:r>
            <a:r>
              <a:rPr lang="en-US" u="sng" dirty="0" err="1" smtClean="0"/>
              <a:t>Grossberg</a:t>
            </a:r>
            <a:endParaRPr lang="en-US" u="sng" dirty="0" smtClean="0"/>
          </a:p>
          <a:p>
            <a:r>
              <a:rPr lang="en-US" u="sng" dirty="0" smtClean="0">
                <a:solidFill>
                  <a:srgbClr val="FF0000"/>
                </a:solidFill>
              </a:rPr>
              <a:t>GOES-PRWEB Puerto Rico Water and Energy </a:t>
            </a:r>
            <a:r>
              <a:rPr lang="en-US" u="sng" smtClean="0">
                <a:solidFill>
                  <a:srgbClr val="FF0000"/>
                </a:solidFill>
              </a:rPr>
              <a:t>Balance </a:t>
            </a:r>
            <a:r>
              <a:rPr lang="en-US" u="sng" smtClean="0">
                <a:solidFill>
                  <a:srgbClr val="FF0000"/>
                </a:solidFill>
              </a:rPr>
              <a:t>Algorithm (</a:t>
            </a:r>
            <a:r>
              <a:rPr lang="en-US" u="sng" dirty="0" smtClean="0">
                <a:solidFill>
                  <a:srgbClr val="FF0000"/>
                </a:solidFill>
              </a:rPr>
              <a:t>Harmsen)</a:t>
            </a:r>
          </a:p>
        </p:txBody>
      </p:sp>
    </p:spTree>
    <p:extLst>
      <p:ext uri="{BB962C8B-B14F-4D97-AF65-F5344CB8AC3E}">
        <p14:creationId xmlns:p14="http://schemas.microsoft.com/office/powerpoint/2010/main" val="392990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43"/>
            <a:ext cx="10515600" cy="8326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CREST Cal/Val Activities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(Led by Sam Ahmed and Roy Armstrong)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592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LISCO – </a:t>
            </a:r>
            <a:r>
              <a:rPr lang="en-US" u="sng" dirty="0" err="1" smtClean="0"/>
              <a:t>Gilerson</a:t>
            </a:r>
            <a:r>
              <a:rPr lang="en-US" u="sng" dirty="0" smtClean="0"/>
              <a:t>/Ahmed</a:t>
            </a:r>
          </a:p>
          <a:p>
            <a:r>
              <a:rPr lang="en-US" dirty="0" smtClean="0"/>
              <a:t>UPRM Cal/</a:t>
            </a:r>
            <a:r>
              <a:rPr lang="en-US" dirty="0"/>
              <a:t>V</a:t>
            </a:r>
            <a:r>
              <a:rPr lang="en-US" dirty="0" smtClean="0"/>
              <a:t>al – </a:t>
            </a:r>
            <a:r>
              <a:rPr lang="en-US" u="sng" dirty="0" smtClean="0"/>
              <a:t>Armstrong</a:t>
            </a:r>
          </a:p>
          <a:p>
            <a:r>
              <a:rPr lang="en-US" dirty="0" smtClean="0"/>
              <a:t>SMART – </a:t>
            </a:r>
            <a:r>
              <a:rPr lang="en-US" u="sng" dirty="0" smtClean="0"/>
              <a:t>Temimi/Reza  (McDonald??)</a:t>
            </a:r>
          </a:p>
          <a:p>
            <a:r>
              <a:rPr lang="en-US" dirty="0" smtClean="0"/>
              <a:t>SAFE – </a:t>
            </a:r>
            <a:r>
              <a:rPr lang="en-US" u="sng" dirty="0" smtClean="0"/>
              <a:t>Tarendra Lakhankar </a:t>
            </a:r>
          </a:p>
          <a:p>
            <a:r>
              <a:rPr lang="en-US" dirty="0" smtClean="0"/>
              <a:t>Calibration of Visible IR channels of weather satellites  </a:t>
            </a:r>
            <a:r>
              <a:rPr lang="en-US" u="sng" dirty="0" smtClean="0"/>
              <a:t>(Rossow)</a:t>
            </a:r>
          </a:p>
          <a:p>
            <a:r>
              <a:rPr lang="en-US" dirty="0" smtClean="0"/>
              <a:t>Another Bill – MW calibration (</a:t>
            </a:r>
            <a:r>
              <a:rPr lang="en-US" u="sng" dirty="0" smtClean="0"/>
              <a:t>Luo</a:t>
            </a:r>
            <a:r>
              <a:rPr lang="en-US" dirty="0" smtClean="0"/>
              <a:t>) </a:t>
            </a:r>
          </a:p>
          <a:p>
            <a:r>
              <a:rPr lang="en-US" dirty="0" smtClean="0"/>
              <a:t>SBUV validation – </a:t>
            </a:r>
            <a:r>
              <a:rPr lang="en-US" u="sng" dirty="0" smtClean="0"/>
              <a:t>John Anderson (HU) </a:t>
            </a:r>
          </a:p>
          <a:p>
            <a:r>
              <a:rPr lang="en-US" dirty="0" smtClean="0"/>
              <a:t>Water Vapor validation of GOES – </a:t>
            </a:r>
            <a:r>
              <a:rPr lang="en-US" u="sng" dirty="0" smtClean="0"/>
              <a:t>Gross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67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NOAA-CREST Algorithm Development Activities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(Led by Pat McCormick and Ruben Delgado)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3" y="1825625"/>
            <a:ext cx="1162962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 OMPS LIMB profile Algorithm </a:t>
            </a:r>
            <a:r>
              <a:rPr lang="en-US" u="sng" dirty="0" smtClean="0"/>
              <a:t>(Loughman) </a:t>
            </a:r>
          </a:p>
          <a:p>
            <a:r>
              <a:rPr lang="en-US" dirty="0" smtClean="0"/>
              <a:t>Regional AOD for MODIS and VIIRS –</a:t>
            </a:r>
            <a:r>
              <a:rPr lang="en-US" u="sng" dirty="0" smtClean="0"/>
              <a:t> Gross</a:t>
            </a:r>
          </a:p>
          <a:p>
            <a:r>
              <a:rPr lang="en-US" dirty="0" smtClean="0"/>
              <a:t>Coastal Algorithm Improvement &amp; Harmful Algal Bloom detection – </a:t>
            </a:r>
            <a:r>
              <a:rPr lang="en-US" u="sng" dirty="0" smtClean="0"/>
              <a:t>Ahmed</a:t>
            </a:r>
          </a:p>
          <a:p>
            <a:r>
              <a:rPr lang="en-US" dirty="0" smtClean="0"/>
              <a:t>Snow Cover and Properties retrievals from MW – </a:t>
            </a:r>
            <a:r>
              <a:rPr lang="en-US" u="sng" dirty="0" smtClean="0"/>
              <a:t>Rossow</a:t>
            </a:r>
          </a:p>
          <a:p>
            <a:r>
              <a:rPr lang="en-US" dirty="0" smtClean="0"/>
              <a:t>Real-time cloud detection from Weather Satellites  - </a:t>
            </a:r>
            <a:r>
              <a:rPr lang="en-US" u="sng" dirty="0" smtClean="0"/>
              <a:t>Rossow (more to add)</a:t>
            </a:r>
          </a:p>
          <a:p>
            <a:r>
              <a:rPr lang="en-US" dirty="0" smtClean="0"/>
              <a:t>Freeze-Thaw (Cryosphere) – Kyle*</a:t>
            </a:r>
          </a:p>
          <a:p>
            <a:r>
              <a:rPr lang="en-US" dirty="0" smtClean="0"/>
              <a:t>River Ice (</a:t>
            </a:r>
            <a:r>
              <a:rPr lang="en-US" dirty="0" err="1" smtClean="0"/>
              <a:t>Chouch</a:t>
            </a:r>
            <a:r>
              <a:rPr lang="en-US" dirty="0" smtClean="0"/>
              <a:t>/Temimi) </a:t>
            </a:r>
          </a:p>
          <a:p>
            <a:r>
              <a:rPr lang="en-US" u="sng" dirty="0" smtClean="0"/>
              <a:t>?? </a:t>
            </a:r>
            <a:r>
              <a:rPr lang="en-US" u="sng" dirty="0" err="1" smtClean="0"/>
              <a:t>Gladkova</a:t>
            </a:r>
            <a:r>
              <a:rPr lang="en-US" u="sng" dirty="0" smtClean="0"/>
              <a:t>/</a:t>
            </a:r>
            <a:r>
              <a:rPr lang="en-US" u="sng" dirty="0" err="1" smtClean="0"/>
              <a:t>Grossberg</a:t>
            </a:r>
            <a:endParaRPr lang="en-US" u="sng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and Monitoring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(Led by Fred Moshary and John Anderson)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tasks within Theme II project 2 (FRED AND FRED AND FRED) </a:t>
            </a:r>
          </a:p>
          <a:p>
            <a:pPr lvl="1"/>
            <a:r>
              <a:rPr lang="en-US" dirty="0" smtClean="0"/>
              <a:t>LIDAR – CLN (Delgado, </a:t>
            </a:r>
            <a:r>
              <a:rPr lang="en-US" dirty="0" err="1" smtClean="0"/>
              <a:t>Parsiani</a:t>
            </a:r>
            <a:r>
              <a:rPr lang="en-US" dirty="0" smtClean="0"/>
              <a:t>, HU)</a:t>
            </a:r>
          </a:p>
          <a:p>
            <a:pPr lvl="1"/>
            <a:r>
              <a:rPr lang="en-US" dirty="0" smtClean="0"/>
              <a:t>Aerosol Cloud Observation </a:t>
            </a:r>
          </a:p>
          <a:p>
            <a:pPr lvl="1"/>
            <a:r>
              <a:rPr lang="en-US" dirty="0" smtClean="0"/>
              <a:t>Greenhouse gas Observation </a:t>
            </a:r>
          </a:p>
          <a:p>
            <a:pPr lvl="1"/>
            <a:r>
              <a:rPr lang="en-US" dirty="0" err="1" smtClean="0"/>
              <a:t>MetNet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81" y="184821"/>
            <a:ext cx="10515600" cy="7295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Modeling 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(Led by Reza Khanbilvardi and Jorge Gonzalez)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728" y="127999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u-WRF (</a:t>
            </a:r>
            <a:r>
              <a:rPr lang="en-US" u="sng" dirty="0" smtClean="0"/>
              <a:t>Gonzalez</a:t>
            </a:r>
            <a:r>
              <a:rPr lang="en-US" dirty="0" smtClean="0"/>
              <a:t>) </a:t>
            </a:r>
          </a:p>
          <a:p>
            <a:r>
              <a:rPr lang="en-US" dirty="0" smtClean="0"/>
              <a:t>Predictive Coastal Modeling (</a:t>
            </a:r>
            <a:r>
              <a:rPr lang="en-US" u="sng" dirty="0" smtClean="0"/>
              <a:t>Hansong Tang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Drought Indicators (</a:t>
            </a:r>
            <a:r>
              <a:rPr lang="en-US" u="sng" dirty="0" smtClean="0"/>
              <a:t>Devineni</a:t>
            </a:r>
            <a:r>
              <a:rPr lang="en-US" dirty="0" smtClean="0"/>
              <a:t>) </a:t>
            </a:r>
          </a:p>
          <a:p>
            <a:r>
              <a:rPr lang="en-US" dirty="0" smtClean="0"/>
              <a:t>Flash Flood Forecasting (</a:t>
            </a:r>
            <a:r>
              <a:rPr lang="en-US" u="sng" dirty="0" smtClean="0"/>
              <a:t>Lakhankar/Khanbilvardi</a:t>
            </a:r>
            <a:r>
              <a:rPr lang="en-US" dirty="0" smtClean="0"/>
              <a:t>)</a:t>
            </a:r>
          </a:p>
          <a:p>
            <a:r>
              <a:rPr lang="en-US" dirty="0" smtClean="0"/>
              <a:t>??Some inputs from </a:t>
            </a:r>
            <a:r>
              <a:rPr lang="en-US" u="sng" dirty="0" smtClean="0"/>
              <a:t>Maria Tzortziou* </a:t>
            </a:r>
          </a:p>
          <a:p>
            <a:r>
              <a:rPr lang="en-US" dirty="0" smtClean="0"/>
              <a:t>EaSM Regional Ecosystem Modeling (</a:t>
            </a:r>
            <a:r>
              <a:rPr lang="en-US" u="sng" dirty="0" smtClean="0"/>
              <a:t>Vorosmarty</a:t>
            </a:r>
            <a:r>
              <a:rPr lang="en-US" dirty="0" smtClean="0"/>
              <a:t>*)</a:t>
            </a:r>
          </a:p>
          <a:p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Estimator </a:t>
            </a:r>
            <a:r>
              <a:rPr lang="en-US" u="sng" dirty="0" smtClean="0"/>
              <a:t>(Gross/Moshary)</a:t>
            </a:r>
          </a:p>
          <a:p>
            <a:r>
              <a:rPr lang="en-US" dirty="0" smtClean="0"/>
              <a:t>Air Quality Impact Applications on Health </a:t>
            </a:r>
            <a:r>
              <a:rPr lang="en-US" u="sng" dirty="0" smtClean="0"/>
              <a:t>(Maantay)</a:t>
            </a:r>
          </a:p>
          <a:p>
            <a:r>
              <a:rPr lang="en-US" dirty="0" smtClean="0"/>
              <a:t>Groundwater-Dependent Ecosystem (GDE) Mapping </a:t>
            </a:r>
            <a:r>
              <a:rPr lang="en-US" u="sng" dirty="0" smtClean="0"/>
              <a:t>(Krakeur*)</a:t>
            </a:r>
          </a:p>
          <a:p>
            <a:r>
              <a:rPr lang="en-US" dirty="0" smtClean="0"/>
              <a:t>Landslide Susceptibility Index Mapping </a:t>
            </a:r>
            <a:r>
              <a:rPr lang="en-US" u="sng" dirty="0" smtClean="0"/>
              <a:t>(Temimi/Khanbilvardi*)</a:t>
            </a:r>
          </a:p>
          <a:p>
            <a:r>
              <a:rPr lang="en-US" dirty="0" smtClean="0"/>
              <a:t>Precipitation Estimation in Radar Blockage </a:t>
            </a:r>
            <a:r>
              <a:rPr lang="en-US" u="sng" dirty="0" smtClean="0"/>
              <a:t>(</a:t>
            </a:r>
            <a:r>
              <a:rPr lang="en-US" u="sng" dirty="0" err="1" smtClean="0"/>
              <a:t>Kibre</a:t>
            </a:r>
            <a:r>
              <a:rPr lang="en-US" u="sng" dirty="0" smtClean="0"/>
              <a:t>/</a:t>
            </a:r>
            <a:r>
              <a:rPr lang="en-US" u="sng" dirty="0" err="1" smtClean="0"/>
              <a:t>Zahraei</a:t>
            </a:r>
            <a:r>
              <a:rPr lang="en-US" u="sng" dirty="0"/>
              <a:t>)</a:t>
            </a:r>
            <a:endParaRPr lang="en-US" u="sng" dirty="0" smtClean="0"/>
          </a:p>
          <a:p>
            <a:r>
              <a:rPr lang="en-US" dirty="0" smtClean="0"/>
              <a:t>Spatial and Temporal </a:t>
            </a:r>
            <a:r>
              <a:rPr lang="en-US" dirty="0" err="1" smtClean="0"/>
              <a:t>Precip</a:t>
            </a:r>
            <a:r>
              <a:rPr lang="en-US" dirty="0" smtClean="0"/>
              <a:t> Variation in Urban Metropolitan area </a:t>
            </a:r>
            <a:r>
              <a:rPr lang="en-US" u="sng" dirty="0" smtClean="0"/>
              <a:t>(Khanbilvardi/</a:t>
            </a:r>
            <a:r>
              <a:rPr lang="en-US" u="sng" dirty="0" err="1" smtClean="0"/>
              <a:t>Devineni</a:t>
            </a:r>
            <a:r>
              <a:rPr lang="en-US" u="sng" dirty="0" smtClean="0"/>
              <a:t>)</a:t>
            </a:r>
          </a:p>
          <a:p>
            <a:endParaRPr lang="en-US" u="sng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1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40742690"/>
              </p:ext>
            </p:extLst>
          </p:nvPr>
        </p:nvGraphicFramePr>
        <p:xfrm>
          <a:off x="228600" y="242048"/>
          <a:ext cx="11806518" cy="646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967" y="5361970"/>
            <a:ext cx="3715350" cy="1388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49217"/>
          <a:stretch/>
        </p:blipFill>
        <p:spPr>
          <a:xfrm>
            <a:off x="9865210" y="3597119"/>
            <a:ext cx="1860264" cy="16494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49469"/>
          <a:stretch/>
        </p:blipFill>
        <p:spPr>
          <a:xfrm>
            <a:off x="9749751" y="5151826"/>
            <a:ext cx="1914732" cy="1706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01" y="5288340"/>
            <a:ext cx="1642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Real-Time and Archived Reference ET for Puerto Rico, USVI, Hispaniola and Jamaica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436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7461" y="1307388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+mn-lt"/>
              </a:rPr>
              <a:t>A Web-Based Irrigation Scheduling Tool to Help Farmers Save Water, Energy and Money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5516" y="1797088"/>
            <a:ext cx="11560999" cy="4765479"/>
            <a:chOff x="165516" y="1797088"/>
            <a:chExt cx="11560999" cy="4765479"/>
          </a:xfrm>
        </p:grpSpPr>
        <p:sp>
          <p:nvSpPr>
            <p:cNvPr id="5" name="TextBox 4"/>
            <p:cNvSpPr txBox="1"/>
            <p:nvPr/>
          </p:nvSpPr>
          <p:spPr>
            <a:xfrm>
              <a:off x="1779825" y="2057401"/>
              <a:ext cx="2438400" cy="5847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Define problem (location, farm size, crop, etc.)</a:t>
              </a:r>
              <a:endParaRPr lang="en-US" sz="1600" b="1" dirty="0"/>
            </a:p>
          </p:txBody>
        </p:sp>
        <p:cxnSp>
          <p:nvCxnSpPr>
            <p:cNvPr id="6" name="Straight Arrow Connector 5"/>
            <p:cNvCxnSpPr>
              <a:stCxn id="20" idx="3"/>
            </p:cNvCxnSpPr>
            <p:nvPr/>
          </p:nvCxnSpPr>
          <p:spPr>
            <a:xfrm>
              <a:off x="1004541" y="2295064"/>
              <a:ext cx="755634" cy="176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229515" y="2465064"/>
              <a:ext cx="495696" cy="64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945298" y="2459789"/>
              <a:ext cx="359505" cy="52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12801" y="4038600"/>
              <a:ext cx="2889956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Determine </a:t>
              </a:r>
              <a:r>
                <a:rPr lang="en-US" sz="1600" b="1" dirty="0" err="1" smtClean="0"/>
                <a:t>ET</a:t>
              </a:r>
              <a:r>
                <a:rPr lang="en-US" sz="1600" b="1" baseline="-25000" dirty="0" err="1" smtClean="0"/>
                <a:t>o</a:t>
              </a:r>
              <a:endParaRPr lang="en-US" sz="1600" b="1" baseline="-25000" dirty="0" smtClean="0"/>
            </a:p>
            <a:p>
              <a:endParaRPr lang="en-US" sz="1600" b="1" dirty="0"/>
            </a:p>
            <a:p>
              <a:endParaRPr lang="en-US" sz="1600" b="1" dirty="0" smtClean="0"/>
            </a:p>
            <a:p>
              <a:endParaRPr lang="en-US" sz="1600" b="1" dirty="0"/>
            </a:p>
            <a:p>
              <a:endParaRPr lang="en-US" sz="1600" b="1" dirty="0" smtClean="0"/>
            </a:p>
            <a:p>
              <a:endParaRPr lang="en-US" sz="1600" b="1" dirty="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1" y="2590800"/>
              <a:ext cx="1555751" cy="73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308919" y="2201334"/>
              <a:ext cx="3417596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Determine rainfall from onsite gauge or NEXRAD</a:t>
              </a:r>
            </a:p>
            <a:p>
              <a:endParaRPr lang="en-US" sz="1600" b="1" dirty="0"/>
            </a:p>
            <a:p>
              <a:r>
                <a:rPr lang="en-US" sz="1600" b="1" dirty="0" smtClean="0"/>
                <a:t> </a:t>
              </a:r>
              <a:endParaRPr lang="en-US" sz="1600" b="1" dirty="0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0" y="2362201"/>
              <a:ext cx="1782957" cy="894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448" y="4399408"/>
              <a:ext cx="2221251" cy="101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3714045" y="4824062"/>
              <a:ext cx="81280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515556" y="4392205"/>
              <a:ext cx="2822221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Estimate Crop Water Requirement</a:t>
              </a:r>
            </a:p>
            <a:p>
              <a:endParaRPr lang="en-US" sz="1600" b="1" dirty="0" smtClean="0"/>
            </a:p>
            <a:p>
              <a:pPr algn="ctr"/>
              <a:r>
                <a:rPr lang="en-US" sz="1600" b="1" dirty="0"/>
                <a:t>ET</a:t>
              </a:r>
              <a:r>
                <a:rPr lang="en-US" sz="1600" b="1" baseline="-25000" dirty="0"/>
                <a:t>c</a:t>
              </a:r>
              <a:r>
                <a:rPr lang="en-US" sz="1600" b="1" dirty="0"/>
                <a:t> = </a:t>
              </a:r>
              <a:r>
                <a:rPr lang="en-US" sz="1600" b="1" dirty="0" err="1"/>
                <a:t>K</a:t>
              </a:r>
              <a:r>
                <a:rPr lang="en-US" sz="1600" b="1" baseline="-25000" dirty="0" err="1"/>
                <a:t>c</a:t>
              </a:r>
              <a:r>
                <a:rPr lang="en-US" sz="1600" b="1" dirty="0"/>
                <a:t> </a:t>
              </a:r>
              <a:r>
                <a:rPr lang="en-US" sz="1600" b="1" dirty="0" err="1"/>
                <a:t>ET</a:t>
              </a:r>
              <a:r>
                <a:rPr lang="en-US" sz="1600" b="1" baseline="-25000" dirty="0" err="1"/>
                <a:t>o</a:t>
              </a:r>
              <a:endParaRPr lang="en-US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5211" y="1797088"/>
              <a:ext cx="3209319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Determine average </a:t>
              </a:r>
              <a:r>
                <a:rPr lang="en-US" sz="1600" b="1" dirty="0" err="1" smtClean="0"/>
                <a:t>K</a:t>
              </a:r>
              <a:r>
                <a:rPr lang="en-US" sz="1600" b="1" baseline="-25000" dirty="0" err="1" smtClean="0"/>
                <a:t>c</a:t>
              </a:r>
              <a:r>
                <a:rPr lang="en-US" sz="1600" b="1" dirty="0" smtClean="0"/>
                <a:t> for the time period</a:t>
              </a:r>
            </a:p>
            <a:p>
              <a:endParaRPr lang="en-US" sz="1600" b="1" dirty="0"/>
            </a:p>
            <a:p>
              <a:endParaRPr lang="en-US" sz="1600" b="1" dirty="0" smtClean="0"/>
            </a:p>
            <a:p>
              <a:endParaRPr lang="en-US" sz="1600" b="1" dirty="0"/>
            </a:p>
            <a:p>
              <a:endParaRPr lang="en-US" sz="1600" b="1" dirty="0"/>
            </a:p>
          </p:txBody>
        </p:sp>
        <p:cxnSp>
          <p:nvCxnSpPr>
            <p:cNvPr id="17" name="Elbow Connector 16"/>
            <p:cNvCxnSpPr/>
            <p:nvPr/>
          </p:nvCxnSpPr>
          <p:spPr>
            <a:xfrm rot="5400000">
              <a:off x="5791934" y="320642"/>
              <a:ext cx="735962" cy="6683021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807200" y="5858934"/>
              <a:ext cx="4797777" cy="5847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b="1" dirty="0" smtClean="0"/>
                <a:t>Determine required flow rate and number of hours to run pump                T </a:t>
              </a:r>
              <a:r>
                <a:rPr lang="en-US" sz="1600" b="1" dirty="0"/>
                <a:t>= 17.817 x [D x A]/[Q x </a:t>
              </a:r>
              <a:r>
                <a:rPr lang="en-US" sz="1600" b="1" dirty="0" err="1"/>
                <a:t>eff</a:t>
              </a:r>
              <a:r>
                <a:rPr lang="en-US" sz="1600" b="1" dirty="0"/>
                <a:t>]</a:t>
              </a:r>
            </a:p>
          </p:txBody>
        </p:sp>
        <p:cxnSp>
          <p:nvCxnSpPr>
            <p:cNvPr id="19" name="Elbow Connector 18"/>
            <p:cNvCxnSpPr>
              <a:stCxn id="15" idx="3"/>
            </p:cNvCxnSpPr>
            <p:nvPr/>
          </p:nvCxnSpPr>
          <p:spPr>
            <a:xfrm>
              <a:off x="7337777" y="4930814"/>
              <a:ext cx="1219200" cy="914400"/>
            </a:xfrm>
            <a:prstGeom prst="bentConnector3">
              <a:avLst>
                <a:gd name="adj1" fmla="val 10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06400" y="2125787"/>
              <a:ext cx="598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Start</a:t>
              </a:r>
              <a:endParaRPr lang="en-US" sz="16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5516" y="6039347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1400" b="1" dirty="0"/>
                <a:t>Harmsen E.W., 2012.  TECHNICAL NOTE: A Simple Web-Based Method for Scheduling Irrigation in Puerto Rico J. Agric. Univ. P.R. 96 (3-4) 2012.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9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" y="1219200"/>
            <a:ext cx="5994400" cy="2757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43000"/>
            <a:ext cx="6096000" cy="2911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3962400"/>
            <a:ext cx="5791200" cy="2723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12192000" cy="146208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Monthly Average 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Net Radiation, Sensible Heat Flux, Latent Heat Flux and 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Bowen Ratio (Aug. 2012)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962400"/>
            <a:ext cx="58166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9" name="TextBox 14"/>
          <p:cNvSpPr txBox="1">
            <a:spLocks noChangeArrowheads="1"/>
          </p:cNvSpPr>
          <p:nvPr/>
        </p:nvSpPr>
        <p:spPr bwMode="auto">
          <a:xfrm>
            <a:off x="9550400" y="42513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/>
              <a:t>Bowen Ratio</a:t>
            </a:r>
            <a:endParaRPr lang="en-US" sz="2800" dirty="0"/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>
            <a:off x="8534400" y="1530350"/>
            <a:ext cx="325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Sensible Heat Flux</a:t>
            </a:r>
            <a:endParaRPr lang="en-US" sz="2800" dirty="0"/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2844800" y="4267200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Latent Heat Flux</a:t>
            </a:r>
            <a:endParaRPr lang="en-US" sz="2800" dirty="0"/>
          </a:p>
        </p:txBody>
      </p:sp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3046716" y="1533525"/>
            <a:ext cx="25442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/>
              <a:t>Net </a:t>
            </a:r>
            <a:r>
              <a:rPr lang="en-US" sz="2000" dirty="0"/>
              <a:t>Radiation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276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5071</TotalTime>
  <Words>760</Words>
  <Application>Microsoft Macintosh PowerPoint</Application>
  <PresentationFormat>Custom</PresentationFormat>
  <Paragraphs>105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Research Presentations Common Template For March 5-6, 2015  Joint Technical and Advisory Board meeting  NCWCP, University of College Park, MD</vt:lpstr>
      <vt:lpstr>Integrated Data Products, and Research to Operations (Led by Kyle McDonald and Maria Tzortziou) </vt:lpstr>
      <vt:lpstr>NOAA CREST Cal/Val Activities (Led by Sam Ahmed and Roy Armstrong)</vt:lpstr>
      <vt:lpstr>NOAA-CREST Algorithm Development Activities (Led by Pat McCormick and Ruben Delgado)</vt:lpstr>
      <vt:lpstr>Observation and Monitoring (Led by Fred Moshary and John Anderson)  </vt:lpstr>
      <vt:lpstr>Environmental Modeling and Application (Led by Reza Khanbilvardi and Jorge Gonzalez) </vt:lpstr>
      <vt:lpstr>PowerPoint Presentation</vt:lpstr>
      <vt:lpstr>A Web-Based Irrigation Scheduling Tool to Help Farmers Save Water, Energy and Money  </vt:lpstr>
      <vt:lpstr>Monthly Average Net Radiation, Sensible Heat Flux, Latent Heat Flux and Bowen Ratio (Aug. 2012)</vt:lpstr>
      <vt:lpstr>Monthly Average Actual and Reference Evapotranspiration, Soil Moisture and Crop Stress Factor (Aug. 2012)</vt:lpstr>
      <vt:lpstr>Monthly Average Rainfall, Runoff,  Aquifer Recharge and Soil Moisture (Aug. 2012)</vt:lpstr>
      <vt:lpstr>Real-Time and Archived Reference ET for Puerto Rico, USVI, Hispaniola and Jamaica (http://pragwater.com)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Shakila Merchant</dc:creator>
  <cp:lastModifiedBy>eeaosi28394 uprm</cp:lastModifiedBy>
  <cp:revision>39</cp:revision>
  <dcterms:created xsi:type="dcterms:W3CDTF">2015-02-13T16:23:12Z</dcterms:created>
  <dcterms:modified xsi:type="dcterms:W3CDTF">2015-02-27T16:52:35Z</dcterms:modified>
</cp:coreProperties>
</file>